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39"/>
  </p:notesMasterIdLst>
  <p:handoutMasterIdLst>
    <p:handoutMasterId r:id="rId40"/>
  </p:handoutMasterIdLst>
  <p:sldIdLst>
    <p:sldId id="516" r:id="rId2"/>
    <p:sldId id="530" r:id="rId3"/>
    <p:sldId id="367" r:id="rId4"/>
    <p:sldId id="472" r:id="rId5"/>
    <p:sldId id="463" r:id="rId6"/>
    <p:sldId id="536" r:id="rId7"/>
    <p:sldId id="529" r:id="rId8"/>
    <p:sldId id="532" r:id="rId9"/>
    <p:sldId id="533" r:id="rId10"/>
    <p:sldId id="483" r:id="rId11"/>
    <p:sldId id="484" r:id="rId12"/>
    <p:sldId id="485" r:id="rId13"/>
    <p:sldId id="486" r:id="rId14"/>
    <p:sldId id="489" r:id="rId15"/>
    <p:sldId id="490" r:id="rId16"/>
    <p:sldId id="491" r:id="rId17"/>
    <p:sldId id="517" r:id="rId18"/>
    <p:sldId id="518" r:id="rId19"/>
    <p:sldId id="494" r:id="rId20"/>
    <p:sldId id="495" r:id="rId21"/>
    <p:sldId id="531" r:id="rId22"/>
    <p:sldId id="519" r:id="rId23"/>
    <p:sldId id="497" r:id="rId24"/>
    <p:sldId id="498" r:id="rId25"/>
    <p:sldId id="520" r:id="rId26"/>
    <p:sldId id="500" r:id="rId27"/>
    <p:sldId id="501" r:id="rId28"/>
    <p:sldId id="521" r:id="rId29"/>
    <p:sldId id="503" r:id="rId30"/>
    <p:sldId id="526" r:id="rId31"/>
    <p:sldId id="505" r:id="rId32"/>
    <p:sldId id="522" r:id="rId33"/>
    <p:sldId id="507" r:id="rId34"/>
    <p:sldId id="523" r:id="rId35"/>
    <p:sldId id="509" r:id="rId36"/>
    <p:sldId id="524" r:id="rId37"/>
    <p:sldId id="527" r:id="rId38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234" userDrawn="1">
          <p15:clr>
            <a:srgbClr val="A4A3A4"/>
          </p15:clr>
        </p15:guide>
        <p15:guide id="11" pos="181" userDrawn="1">
          <p15:clr>
            <a:srgbClr val="A4A3A4"/>
          </p15:clr>
        </p15:guide>
        <p15:guide id="12" orient="horz" pos="3184" userDrawn="1">
          <p15:clr>
            <a:srgbClr val="A4A3A4"/>
          </p15:clr>
        </p15:guide>
        <p15:guide id="14" pos="4631" userDrawn="1">
          <p15:clr>
            <a:srgbClr val="A4A3A4"/>
          </p15:clr>
        </p15:guide>
        <p15:guide id="16" orient="horz" pos="920" userDrawn="1">
          <p15:clr>
            <a:srgbClr val="A4A3A4"/>
          </p15:clr>
        </p15:guide>
        <p15:guide id="17" orient="horz" pos="1949" userDrawn="1">
          <p15:clr>
            <a:srgbClr val="A4A3A4"/>
          </p15:clr>
        </p15:guide>
        <p15:guide id="24" pos="5443" userDrawn="1">
          <p15:clr>
            <a:srgbClr val="A4A3A4"/>
          </p15:clr>
        </p15:guide>
        <p15:guide id="25" pos="56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Paterson" initials="JP" lastIdx="40" clrIdx="0"/>
  <p:cmAuthor id="2" name="Jemma White" initials="JW" lastIdx="46" clrIdx="1"/>
  <p:cmAuthor id="3" name="Godfrey,Dr.,George (HP Medicine) BI-GB-B" initials="GG" lastIdx="24" clrIdx="2"/>
  <p:cmAuthor id="4" name="Mehwish Abdeali" initials="MA" lastIdx="4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999"/>
    <a:srgbClr val="BFBFBF"/>
    <a:srgbClr val="E57300"/>
    <a:srgbClr val="176881"/>
    <a:srgbClr val="D3F1EE"/>
    <a:srgbClr val="BDE9E5"/>
    <a:srgbClr val="6482C3"/>
    <a:srgbClr val="B8FFFF"/>
    <a:srgbClr val="9BDDD7"/>
    <a:srgbClr val="4D9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9" autoAdjust="0"/>
    <p:restoredTop sz="96374" autoAdjust="0"/>
  </p:normalViewPr>
  <p:slideViewPr>
    <p:cSldViewPr snapToGrid="0" showGuides="1">
      <p:cViewPr varScale="1">
        <p:scale>
          <a:sx n="96" d="100"/>
          <a:sy n="96" d="100"/>
        </p:scale>
        <p:origin x="690" y="72"/>
      </p:cViewPr>
      <p:guideLst>
        <p:guide orient="horz" pos="234"/>
        <p:guide pos="181"/>
        <p:guide orient="horz" pos="3184"/>
        <p:guide pos="4631"/>
        <p:guide orient="horz" pos="920"/>
        <p:guide orient="horz" pos="1949"/>
        <p:guide pos="5443"/>
        <p:guide pos="5647"/>
      </p:guideLst>
    </p:cSldViewPr>
  </p:slideViewPr>
  <p:outlineViewPr>
    <p:cViewPr>
      <p:scale>
        <a:sx n="33" d="100"/>
        <a:sy n="33" d="100"/>
      </p:scale>
      <p:origin x="0" y="-707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61" d="100"/>
        <a:sy n="161" d="100"/>
      </p:scale>
      <p:origin x="0" y="-16176"/>
    </p:cViewPr>
  </p:sorterViewPr>
  <p:notesViewPr>
    <p:cSldViewPr snapToGrid="0" showGuides="1">
      <p:cViewPr varScale="1">
        <p:scale>
          <a:sx n="78" d="100"/>
          <a:sy n="78" d="100"/>
        </p:scale>
        <p:origin x="3978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027264945872202"/>
          <c:y val="8.7905537878229176E-2"/>
          <c:w val="0.64312113677749272"/>
          <c:h val="0.84441446958935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Glimepiride (n=780)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h="190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h="19050"/>
              </a:sp3d>
            </c:spPr>
            <c:extLst>
              <c:ext xmlns:c16="http://schemas.microsoft.com/office/drawing/2014/chart" uri="{C3380CC4-5D6E-409C-BE32-E72D297353CC}">
                <c16:uniqueId val="{00000001-CAA3-45C6-8AD0-001DB030ED82}"/>
              </c:ext>
            </c:extLst>
          </c:dPt>
          <c:dLbls>
            <c:dLbl>
              <c:idx val="0"/>
              <c:layout>
                <c:manualLayout>
                  <c:x val="-6.9952487389274027E-3"/>
                  <c:y val="-0.13083122749191234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defRPr>
                    </a:pPr>
                    <a:r>
                      <a:rPr lang="en-US" sz="1400" b="1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rPr>
                      <a:t>11.2</a:t>
                    </a:r>
                    <a:endParaRPr lang="en-US" sz="1400" b="1" dirty="0">
                      <a:solidFill>
                        <a:srgbClr val="000000"/>
                      </a:solidFill>
                      <a:latin typeface="+mn-lt"/>
                    </a:endParaRP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A3-45C6-8AD0-001DB030ED8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Sheet1!$C$5:$D$5</c:f>
                <c:numCache>
                  <c:formatCode>General</c:formatCode>
                  <c:ptCount val="2"/>
                  <c:pt idx="0">
                    <c:v>10.8</c:v>
                  </c:pt>
                  <c:pt idx="1">
                    <c:v>-10</c:v>
                  </c:pt>
                </c:numCache>
              </c:numRef>
            </c:plus>
            <c:minus>
              <c:numRef>
                <c:f>Sheet1!$C$6:$D$6</c:f>
                <c:numCache>
                  <c:formatCode>General</c:formatCode>
                  <c:ptCount val="2"/>
                  <c:pt idx="0">
                    <c:v>10.7</c:v>
                  </c:pt>
                  <c:pt idx="1">
                    <c:v>-10</c:v>
                  </c:pt>
                </c:numCache>
              </c:numRef>
            </c:minus>
            <c:spPr>
              <a:ln w="19050">
                <a:solidFill>
                  <a:sysClr val="windowText" lastClr="000000"/>
                </a:solidFill>
              </a:ln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0.00</c:formatCode>
                <c:ptCount val="1"/>
                <c:pt idx="0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A3-45C6-8AD0-001DB030ED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Empagliflozin (n=765)</c:v>
                </c:pt>
              </c:strCache>
            </c:strRef>
          </c:tx>
          <c:spPr>
            <a:solidFill>
              <a:srgbClr val="96289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19050"/>
            </a:sp3d>
          </c:spPr>
          <c:invertIfNegative val="0"/>
          <c:dLbls>
            <c:dLbl>
              <c:idx val="0"/>
              <c:layout>
                <c:manualLayout>
                  <c:x val="0"/>
                  <c:y val="-0.12674919123481657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defRPr>
                    </a:pPr>
                    <a:r>
                      <a:rPr lang="en-US" sz="1400" b="1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rPr>
                      <a:t>-11.0</a:t>
                    </a:r>
                    <a:endParaRPr lang="en-US" sz="1400" b="1" dirty="0">
                      <a:solidFill>
                        <a:srgbClr val="000000"/>
                      </a:solidFill>
                      <a:latin typeface="+mn-lt"/>
                    </a:endParaRP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A3-45C6-8AD0-001DB030ED8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4D4D4F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Sheet1!$C$5:$D$5</c:f>
                <c:numCache>
                  <c:formatCode>General</c:formatCode>
                  <c:ptCount val="2"/>
                  <c:pt idx="0">
                    <c:v>10.8</c:v>
                  </c:pt>
                  <c:pt idx="1">
                    <c:v>-10</c:v>
                  </c:pt>
                </c:numCache>
              </c:numRef>
            </c:plus>
            <c:minus>
              <c:numRef>
                <c:f>Sheet1!$C$5:$D$5</c:f>
                <c:numCache>
                  <c:formatCode>General</c:formatCode>
                  <c:ptCount val="2"/>
                  <c:pt idx="0">
                    <c:v>10.8</c:v>
                  </c:pt>
                  <c:pt idx="1">
                    <c:v>-10</c:v>
                  </c:pt>
                </c:numCache>
              </c:numRef>
            </c:minus>
            <c:spPr>
              <a:ln w="19050">
                <a:solidFill>
                  <a:sysClr val="windowText" lastClr="000000"/>
                </a:solidFill>
              </a:ln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0.00</c:formatCode>
                <c:ptCount val="1"/>
                <c:pt idx="0">
                  <c:v>-11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A3-45C6-8AD0-001DB030ED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7"/>
        <c:overlap val="-25"/>
        <c:axId val="352145736"/>
        <c:axId val="352150832"/>
      </c:barChart>
      <c:catAx>
        <c:axId val="352145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5875">
            <a:solidFill>
              <a:sysClr val="windowText" lastClr="000000"/>
            </a:solidFill>
          </a:ln>
        </c:spPr>
        <c:crossAx val="352150832"/>
        <c:crosses val="autoZero"/>
        <c:auto val="1"/>
        <c:lblAlgn val="ctr"/>
        <c:lblOffset val="100"/>
        <c:noMultiLvlLbl val="0"/>
      </c:catAx>
      <c:valAx>
        <c:axId val="352150832"/>
        <c:scaling>
          <c:orientation val="minMax"/>
          <c:max val="30"/>
          <c:min val="-3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587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pPr>
            <a:endParaRPr lang="ko-KR"/>
          </a:p>
        </c:txPr>
        <c:crossAx val="35214573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027264945872202"/>
          <c:y val="8.7905537878229176E-2"/>
          <c:w val="0.64312113677749272"/>
          <c:h val="0.84441446958935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Glimepiride (n=780)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" h="190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99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h="19050"/>
              </a:sp3d>
            </c:spPr>
            <c:extLst>
              <c:ext xmlns:c16="http://schemas.microsoft.com/office/drawing/2014/chart" uri="{C3380CC4-5D6E-409C-BE32-E72D297353CC}">
                <c16:uniqueId val="{00000001-CAA3-45C6-8AD0-001DB030ED82}"/>
              </c:ext>
            </c:extLst>
          </c:dPt>
          <c:dLbls>
            <c:dLbl>
              <c:idx val="0"/>
              <c:layout>
                <c:manualLayout>
                  <c:x val="-6.9952487389274452E-3"/>
                  <c:y val="-0.13603059785697091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defRPr>
                    </a:pPr>
                    <a:r>
                      <a:rPr lang="en-US" sz="1400" b="1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rPr>
                      <a:t>17.7</a:t>
                    </a:r>
                    <a:endParaRPr lang="en-US" sz="1400" b="1" dirty="0">
                      <a:solidFill>
                        <a:srgbClr val="000000"/>
                      </a:solidFill>
                      <a:latin typeface="+mn-lt"/>
                    </a:endParaRP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A3-45C6-8AD0-001DB030ED8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Sheet1!$C$5:$D$5</c:f>
                <c:numCache>
                  <c:formatCode>General</c:formatCode>
                  <c:ptCount val="2"/>
                  <c:pt idx="0">
                    <c:v>13.7</c:v>
                  </c:pt>
                  <c:pt idx="1">
                    <c:v>12.8</c:v>
                  </c:pt>
                </c:numCache>
              </c:numRef>
            </c:plus>
            <c:minus>
              <c:numRef>
                <c:f>Sheet1!$C$6:$D$6</c:f>
                <c:numCache>
                  <c:formatCode>General</c:formatCode>
                  <c:ptCount val="2"/>
                  <c:pt idx="0">
                    <c:v>13.7</c:v>
                  </c:pt>
                  <c:pt idx="1">
                    <c:v>12.8</c:v>
                  </c:pt>
                </c:numCache>
              </c:numRef>
            </c:minus>
            <c:spPr>
              <a:ln w="19050">
                <a:solidFill>
                  <a:sysClr val="windowText" lastClr="000000"/>
                </a:solidFill>
              </a:ln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0.00</c:formatCode>
                <c:ptCount val="1"/>
                <c:pt idx="0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A3-45C6-8AD0-001DB030ED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Empagliflozin (n=765)</c:v>
                </c:pt>
              </c:strCache>
            </c:strRef>
          </c:tx>
          <c:spPr>
            <a:solidFill>
              <a:srgbClr val="96289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19050"/>
            </a:sp3d>
          </c:spPr>
          <c:invertIfNegative val="0"/>
          <c:dLbls>
            <c:dLbl>
              <c:idx val="0"/>
              <c:layout>
                <c:manualLayout>
                  <c:x val="0"/>
                  <c:y val="-0.12674919123481657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defRPr>
                    </a:pPr>
                    <a:r>
                      <a:rPr lang="en-US" sz="1400" b="1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rPr>
                      <a:t>-22.3</a:t>
                    </a:r>
                    <a:endParaRPr lang="en-US" sz="1400" b="1" dirty="0">
                      <a:solidFill>
                        <a:srgbClr val="000000"/>
                      </a:solidFill>
                      <a:latin typeface="+mn-lt"/>
                    </a:endParaRP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A3-45C6-8AD0-001DB030ED8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4D4D4F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Sheet1!$C$5:$D$5</c:f>
                <c:numCache>
                  <c:formatCode>General</c:formatCode>
                  <c:ptCount val="2"/>
                  <c:pt idx="0">
                    <c:v>13.7</c:v>
                  </c:pt>
                  <c:pt idx="1">
                    <c:v>12.8</c:v>
                  </c:pt>
                </c:numCache>
              </c:numRef>
            </c:plus>
            <c:minus>
              <c:numRef>
                <c:f>Sheet1!$C$5:$D$5</c:f>
                <c:numCache>
                  <c:formatCode>General</c:formatCode>
                  <c:ptCount val="2"/>
                  <c:pt idx="0">
                    <c:v>13.7</c:v>
                  </c:pt>
                  <c:pt idx="1">
                    <c:v>12.8</c:v>
                  </c:pt>
                </c:numCache>
              </c:numRef>
            </c:minus>
            <c:spPr>
              <a:ln w="19050">
                <a:solidFill>
                  <a:sysClr val="windowText" lastClr="000000"/>
                </a:solidFill>
              </a:ln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0.00</c:formatCode>
                <c:ptCount val="1"/>
                <c:pt idx="0">
                  <c:v>-22.3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A3-45C6-8AD0-001DB030ED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7"/>
        <c:overlap val="-25"/>
        <c:axId val="352147304"/>
        <c:axId val="352152008"/>
      </c:barChart>
      <c:catAx>
        <c:axId val="35214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5875">
            <a:solidFill>
              <a:sysClr val="windowText" lastClr="000000"/>
            </a:solidFill>
          </a:ln>
        </c:spPr>
        <c:crossAx val="352152008"/>
        <c:crosses val="autoZero"/>
        <c:auto val="1"/>
        <c:lblAlgn val="ctr"/>
        <c:lblOffset val="100"/>
        <c:noMultiLvlLbl val="0"/>
      </c:catAx>
      <c:valAx>
        <c:axId val="352152008"/>
        <c:scaling>
          <c:orientation val="minMax"/>
          <c:max val="40"/>
          <c:min val="-4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587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pPr>
            <a:endParaRPr lang="ko-KR"/>
          </a:p>
        </c:txPr>
        <c:crossAx val="35214730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E882F8-820F-465E-A956-BE44E0A0FC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19945B-186B-4F8A-A530-01161695B7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C414E-1D7A-4F1B-8818-1FC558D93C2B}" type="datetimeFigureOut">
              <a:rPr lang="en-GB" smtClean="0"/>
              <a:t>11/10/2019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6DCB54-3677-441B-8738-29744C80DC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C9EF3-2C50-4636-8C73-F97FB36E6A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B0F6A-7925-4275-ABCE-791538A824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666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22C0E-006A-4E73-869E-FE8E306EF33B}" type="datetimeFigureOut">
              <a:rPr lang="en-GB" smtClean="0"/>
              <a:t>11/10/2019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19063" y="658813"/>
            <a:ext cx="7035801" cy="3957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981" y="5519969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00617-FD42-4C43-A4B4-3975709BC0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92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0617-FD42-4C43-A4B4-3975709BC04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14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57C3A-AAA0-4C2D-9FBC-7522BE9AF0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000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6659B-9CCF-49D4-9A98-0FA65CBCCE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505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57C3A-AAA0-4C2D-9FBC-7522BE9AF0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559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0617-FD42-4C43-A4B4-3975709BC044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93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0617-FD42-4C43-A4B4-3975709BC044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01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0617-FD42-4C43-A4B4-3975709BC044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316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0617-FD42-4C43-A4B4-3975709BC044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108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0617-FD42-4C43-A4B4-3975709BC044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241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57C3A-AAA0-4C2D-9FBC-7522BE9AF0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751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57C3A-AAA0-4C2D-9FBC-7522BE9AF0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965200" y="142875"/>
            <a:ext cx="8726488" cy="4910138"/>
          </a:xfrm>
          <a:ln/>
        </p:spPr>
      </p:sp>
      <p:sp>
        <p:nvSpPr>
          <p:cNvPr id="161795" name="Notes Placeholder 2"/>
          <p:cNvSpPr txBox="1">
            <a:spLocks noGrp="1"/>
          </p:cNvSpPr>
          <p:nvPr>
            <p:ph type="body" idx="1"/>
          </p:nvPr>
        </p:nvSpPr>
        <p:spPr bwMode="auto">
          <a:xfrm>
            <a:off x="124297" y="5207816"/>
            <a:ext cx="6549081" cy="449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lang="en-GB" alt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75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0617-FD42-4C43-A4B4-3975709BC044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599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57C3A-AAA0-4C2D-9FBC-7522BE9AF0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7096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57C3A-AAA0-4C2D-9FBC-7522BE9AF0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4544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0617-FD42-4C43-A4B4-3975709BC044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2782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04AA5B-6C7A-4223-A73B-85A84B87B62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635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04AA5B-6C7A-4223-A73B-85A84B87B62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2171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0617-FD42-4C43-A4B4-3975709BC044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8807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57C3A-AAA0-4C2D-9FBC-7522BE9AF0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1615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57C3A-AAA0-4C2D-9FBC-7522BE9AF0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2047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D00617-FD42-4C43-A4B4-3975709BC0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374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965200" y="142875"/>
            <a:ext cx="8726488" cy="4910138"/>
          </a:xfrm>
          <a:ln/>
        </p:spPr>
      </p:sp>
      <p:sp>
        <p:nvSpPr>
          <p:cNvPr id="161795" name="Notes Placeholder 2"/>
          <p:cNvSpPr txBox="1">
            <a:spLocks noGrp="1"/>
          </p:cNvSpPr>
          <p:nvPr>
            <p:ph type="body" idx="1"/>
          </p:nvPr>
        </p:nvSpPr>
        <p:spPr bwMode="auto">
          <a:xfrm>
            <a:off x="124297" y="5207816"/>
            <a:ext cx="6549081" cy="449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lang="en-GB" alt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7482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0617-FD42-4C43-A4B4-3975709BC044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86401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57C3A-AAA0-4C2D-9FBC-7522BE9AF0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4823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0617-FD42-4C43-A4B4-3975709BC044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178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57C3A-AAA0-4C2D-9FBC-7522BE9AF0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503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0617-FD42-4C43-A4B4-3975709BC044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6821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0617-FD42-4C43-A4B4-3975709BC044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589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519113"/>
            <a:ext cx="6662737" cy="3748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071712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Notes</a:t>
            </a:r>
          </a:p>
          <a:p>
            <a:r>
              <a:rPr lang="en-US" dirty="0"/>
              <a:t>An additional secondary endpoint assessed was HHF – defined as an admission to an inpatient unit or a visit to an emergency department that results in at least 12-hour stay for clinical manifestation of heart failure with the implementation of an additional/increased therapy </a:t>
            </a:r>
          </a:p>
          <a:p>
            <a:r>
              <a:rPr lang="en-US" dirty="0"/>
              <a:t>The rate for HHF was significantly lower in the empagliflozin group compared with the placebo group (</a:t>
            </a:r>
            <a:r>
              <a:rPr lang="en-US" i="1" dirty="0"/>
              <a:t>p</a:t>
            </a:r>
            <a:r>
              <a:rPr lang="en-US" dirty="0"/>
              <a:t>=0.002) </a:t>
            </a:r>
          </a:p>
          <a:p>
            <a:r>
              <a:rPr lang="en-US" dirty="0"/>
              <a:t>The HR was 0.65 for empagliflozin</a:t>
            </a:r>
          </a:p>
          <a:p>
            <a:r>
              <a:rPr lang="en-US" dirty="0"/>
              <a:t>The relative risk reduction was 35%</a:t>
            </a:r>
          </a:p>
          <a:p>
            <a:r>
              <a:rPr lang="en-US" dirty="0"/>
              <a:t>The absolute risk reduction was 1.4% based on HHF rates of 2.7% and 4.1% for empagliflozin and placebo</a:t>
            </a:r>
          </a:p>
          <a:p>
            <a:r>
              <a:rPr lang="en-US" dirty="0"/>
              <a:t>Absolute risk reductions were calculated from crude proportions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Abbreviation</a:t>
            </a:r>
          </a:p>
          <a:p>
            <a:pPr marL="0" indent="0">
              <a:buNone/>
            </a:pPr>
            <a:r>
              <a:rPr lang="en-GB" dirty="0"/>
              <a:t>HHF, hospitalisation for heart failure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Reference</a:t>
            </a:r>
          </a:p>
          <a:p>
            <a:pPr marL="0" indent="0">
              <a:buNone/>
            </a:pPr>
            <a:r>
              <a:rPr lang="da-DK" dirty="0"/>
              <a:t>Zinman B </a:t>
            </a:r>
            <a:r>
              <a:rPr lang="da-DK" i="1" dirty="0"/>
              <a:t>et al. N Engl J Med </a:t>
            </a:r>
            <a:r>
              <a:rPr lang="da-DK" dirty="0"/>
              <a:t>2015;373:2117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5CF5D-EFED-4911-972C-905BD70294F8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45191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613" y="519113"/>
            <a:ext cx="6662737" cy="37480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z="11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574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69888" y="439738"/>
            <a:ext cx="6057900" cy="3408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/>
              <a:t>Notes</a:t>
            </a:r>
          </a:p>
          <a:p>
            <a:pPr>
              <a:buFontTx/>
              <a:buChar char="•"/>
            </a:pPr>
            <a:r>
              <a:rPr lang="en-GB" altLang="en-US"/>
              <a:t>The slide shows the results of conventional random effects meta-analysis (which ignores unmeasured confounding) of data from 6 studies involving 903,510 participants with type 2 diabetes</a:t>
            </a:r>
          </a:p>
          <a:p>
            <a:pPr>
              <a:buFontTx/>
              <a:buChar char="•"/>
            </a:pPr>
            <a:r>
              <a:rPr lang="en-GB" altLang="en-US"/>
              <a:t>The meta-analysis shows that severe hypoglycaemia was strongly associated with cardiovascular disease (relative risk, 2.05; 95% CI, 1.74 to 2.42; P&lt;0.001)</a:t>
            </a:r>
          </a:p>
          <a:p>
            <a:pPr>
              <a:buFontTx/>
              <a:buChar char="•"/>
            </a:pPr>
            <a:r>
              <a:rPr lang="en-GB" altLang="en-US"/>
              <a:t>Bias analysis indicated that severe comorbid illness alone may not explain the association between hypoglycaemia and CV disease</a:t>
            </a:r>
          </a:p>
          <a:p>
            <a:endParaRPr lang="en-GB" altLang="en-US"/>
          </a:p>
          <a:p>
            <a:r>
              <a:rPr lang="en-GB" altLang="en-US" b="1"/>
              <a:t>Reference</a:t>
            </a:r>
          </a:p>
          <a:p>
            <a:r>
              <a:rPr lang="sv-SE" altLang="en-US" sz="1300"/>
              <a:t>Goto A et al. </a:t>
            </a:r>
            <a:r>
              <a:rPr lang="sv-SE" altLang="en-US" sz="1300" i="1"/>
              <a:t>BMJ</a:t>
            </a:r>
            <a:r>
              <a:rPr lang="sv-SE" altLang="en-US" sz="1300"/>
              <a:t>. 2013;347:f4533</a:t>
            </a:r>
          </a:p>
          <a:p>
            <a:endParaRPr lang="sv-SE" altLang="en-US" sz="1300"/>
          </a:p>
          <a:p>
            <a:r>
              <a:rPr lang="sv-SE" altLang="en-US" sz="1300" b="1"/>
              <a:t>Abbreviations</a:t>
            </a:r>
            <a:endParaRPr lang="sv-SE" altLang="en-US" sz="1300"/>
          </a:p>
          <a:p>
            <a:r>
              <a:rPr lang="en-GB" altLang="en-US" sz="1300"/>
              <a:t>ADVANCE, Action in Diabetes and Vascular Disease: Preterax and Diamicron Modified Release Controlled Evaluation; UKPDS, UK Prospective Diabetes Study; VADT, Veterans Affairs Diabetes Trial</a:t>
            </a:r>
            <a:endParaRPr lang="en-GB" altLang="en-US" sz="1300" b="1"/>
          </a:p>
          <a:p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32C0E4-871D-441A-8293-F4E3C07700B2}" type="slidenum">
              <a:rPr lang="en-GB" altLang="en-US">
                <a:solidFill>
                  <a:prstClr val="black"/>
                </a:solidFill>
                <a:latin typeface="Calibri" panose="020F0502020204030204" pitchFamily="34" charset="0"/>
              </a:rPr>
              <a:pPr/>
              <a:t>8</a:t>
            </a:fld>
            <a:endParaRPr lang="en-GB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926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0D2FF2-02E3-46F4-92FC-7C89CC775E2E}" type="slidenum">
              <a:rPr lang="it-IT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it-IT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189" tIns="47094" rIns="94189" bIns="4709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457200"/>
            <a:fld id="{D764FE31-FBA9-4777-A4B3-7DA429B5E4C7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pPr algn="r" defTabSz="457200"/>
              <a:t>9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189" tIns="47094" rIns="94189" bIns="47094" numCol="1" anchor="t" anchorCtr="0" compatLnSpc="1">
            <a:prstTxWarp prst="textNoShape">
              <a:avLst/>
            </a:prstTxWarp>
          </a:bodyPr>
          <a:lstStyle/>
          <a:p>
            <a:pPr defTabSz="793750" eaLnBrk="1" hangingPunct="1"/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194889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963613" y="149225"/>
            <a:ext cx="8726488" cy="4910138"/>
          </a:xfrm>
          <a:ln/>
        </p:spPr>
      </p:sp>
      <p:sp>
        <p:nvSpPr>
          <p:cNvPr id="161795" name="Notes Placeholder 2"/>
          <p:cNvSpPr txBox="1">
            <a:spLocks noGrp="1"/>
          </p:cNvSpPr>
          <p:nvPr>
            <p:ph type="body" idx="1"/>
          </p:nvPr>
        </p:nvSpPr>
        <p:spPr bwMode="auto">
          <a:xfrm>
            <a:off x="124297" y="5214552"/>
            <a:ext cx="6549081" cy="449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lang="en-GB" altLang="en-US" b="1" dirty="0">
              <a:latin typeface="Calibri" panose="020F0502020204030204" pitchFamily="34" charset="0"/>
            </a:endParaRPr>
          </a:p>
          <a:p>
            <a:endParaRPr lang="en-GB" alt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116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ra.gov.uk/yellowcard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26FF-D6FB-4E3E-BC7E-CB7D1E9D43B3}" type="datetimeFigureOut">
              <a:rPr lang="en-GB" smtClean="0"/>
              <a:t>11/10/2019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6D80-075E-427C-90AD-192BA49EF4A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 flipV="1">
            <a:off x="353683" y="362308"/>
            <a:ext cx="8790317" cy="1414733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/>
          <a:srcRect l="5432" t="68785" r="82700" b="23240"/>
          <a:stretch/>
        </p:blipFill>
        <p:spPr>
          <a:xfrm>
            <a:off x="213379" y="4606506"/>
            <a:ext cx="1123470" cy="424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l="64758" t="69860" r="25085" b="22710"/>
          <a:stretch/>
        </p:blipFill>
        <p:spPr>
          <a:xfrm>
            <a:off x="8079007" y="4633795"/>
            <a:ext cx="961474" cy="39540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flipV="1">
            <a:off x="353683" y="5046447"/>
            <a:ext cx="8790317" cy="1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573565" y="3714971"/>
            <a:ext cx="799687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750" dirty="0">
                <a:cs typeface="Arial" panose="020B0604020202020204" pitchFamily="34" charset="0"/>
              </a:rPr>
              <a:t>The Boehringer Ingelheim and Lilly Diabetes Alliance has provided the funding for this sponsored session, including speaker honoraria and presentation development support. </a:t>
            </a:r>
            <a:br>
              <a:rPr lang="en-GB" sz="750" dirty="0">
                <a:cs typeface="Arial" panose="020B0604020202020204" pitchFamily="34" charset="0"/>
              </a:rPr>
            </a:br>
            <a:r>
              <a:rPr lang="en-GB" sz="750" dirty="0">
                <a:cs typeface="Arial" panose="020B0604020202020204" pitchFamily="34" charset="0"/>
              </a:rPr>
              <a:t>The presentation has been reviewed for medical accuracy and compliance with applicable laws and regulations.</a:t>
            </a:r>
            <a:endParaRPr lang="en-US" sz="750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2566" y="3983880"/>
            <a:ext cx="7918869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50" dirty="0">
                <a:ea typeface="+mj-ea"/>
                <a:cs typeface="Arial" panose="020B0604020202020204" pitchFamily="34" charset="0"/>
              </a:rPr>
              <a:t>Boehringer Ingelheim and Lilly Diabetes Alliance products will be discussed during this presentation. </a:t>
            </a:r>
            <a:br>
              <a:rPr lang="en-GB" sz="750" dirty="0">
                <a:ea typeface="+mj-ea"/>
                <a:cs typeface="Arial" panose="020B0604020202020204" pitchFamily="34" charset="0"/>
              </a:rPr>
            </a:br>
            <a:r>
              <a:rPr lang="en-GB" sz="750" dirty="0">
                <a:ea typeface="+mj-ea"/>
                <a:cs typeface="Arial" panose="020B0604020202020204" pitchFamily="34" charset="0"/>
              </a:rPr>
              <a:t>Prescribing information for </a:t>
            </a:r>
            <a:r>
              <a:rPr lang="en-GB" sz="750" dirty="0">
                <a:cs typeface="Arial" panose="020B0604020202020204" pitchFamily="34" charset="0"/>
              </a:rPr>
              <a:t>Jardiance</a:t>
            </a:r>
            <a:r>
              <a:rPr lang="en-GB" sz="750" baseline="30000" dirty="0">
                <a:cs typeface="Arial" panose="020B0604020202020204" pitchFamily="34" charset="0"/>
              </a:rPr>
              <a:t>®</a:t>
            </a:r>
            <a:r>
              <a:rPr lang="en-GB" sz="750" dirty="0">
                <a:cs typeface="Arial" panose="020B0604020202020204" pitchFamily="34" charset="0"/>
              </a:rPr>
              <a:t>▼ (empagliflozin) </a:t>
            </a:r>
            <a:r>
              <a:rPr lang="en-GB" sz="750" dirty="0">
                <a:ea typeface="+mj-ea"/>
                <a:cs typeface="Arial" panose="020B0604020202020204" pitchFamily="34" charset="0"/>
              </a:rPr>
              <a:t>can be found at the end of this presentation.</a:t>
            </a:r>
          </a:p>
        </p:txBody>
      </p:sp>
      <p:sp>
        <p:nvSpPr>
          <p:cNvPr id="13" name="TextBox 9"/>
          <p:cNvSpPr txBox="1">
            <a:spLocks noChangeArrowheads="1"/>
          </p:cNvSpPr>
          <p:nvPr userDrawn="1"/>
        </p:nvSpPr>
        <p:spPr bwMode="auto">
          <a:xfrm>
            <a:off x="1568589" y="4322207"/>
            <a:ext cx="6006823" cy="4385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sz="750" b="1" dirty="0">
                <a:ea typeface="MS PGothic" pitchFamily="34" charset="-128"/>
                <a:cs typeface="Arial" pitchFamily="34" charset="0"/>
                <a:sym typeface="Arial" pitchFamily="34" charset="0"/>
              </a:rPr>
              <a:t>Adverse events should be reported. Reporting forms and further information can be found at: </a:t>
            </a:r>
            <a:r>
              <a:rPr lang="en-GB" sz="750" b="1" dirty="0">
                <a:ea typeface="MS PGothic" pitchFamily="34" charset="-128"/>
                <a:cs typeface="Arial" pitchFamily="34" charset="0"/>
                <a:sym typeface="Arial" pitchFamily="34" charset="0"/>
                <a:hlinkClick r:id="rId3"/>
              </a:rPr>
              <a:t>www.mhra.gov.uk/yellowcard</a:t>
            </a:r>
            <a:r>
              <a:rPr lang="en-GB" sz="750" b="1" dirty="0">
                <a:ea typeface="MS PGothic" pitchFamily="34" charset="-128"/>
                <a:cs typeface="Arial" pitchFamily="34" charset="0"/>
                <a:sym typeface="Arial" pitchFamily="34" charset="0"/>
              </a:rPr>
              <a:t>.</a:t>
            </a:r>
          </a:p>
          <a:p>
            <a:pPr lvl="0">
              <a:defRPr/>
            </a:pPr>
            <a:r>
              <a:rPr lang="en-GB" sz="750" b="1" dirty="0">
                <a:ea typeface="MS PGothic" pitchFamily="34" charset="-128"/>
                <a:cs typeface="Arial" pitchFamily="34" charset="0"/>
                <a:sym typeface="Arial" pitchFamily="34" charset="0"/>
              </a:rPr>
              <a:t>Adverse events should also be reported to Boehringer Ingelheim Drug Safety on 0800 328 1627 (freephone).    </a:t>
            </a:r>
          </a:p>
          <a:p>
            <a:pPr lvl="0">
              <a:defRPr/>
            </a:pPr>
            <a:r>
              <a:rPr lang="en-GB" sz="750" b="1" dirty="0">
                <a:ea typeface="MS PGothic" pitchFamily="34" charset="-128"/>
                <a:cs typeface="Arial" pitchFamily="34" charset="0"/>
                <a:sym typeface="Arial" pitchFamily="34" charset="0"/>
              </a:rPr>
              <a:t>Adverse events and product complaints should also be reported to Lilly: 01256 315 000.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916051" y="4792828"/>
            <a:ext cx="141417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50" dirty="0">
                <a:latin typeface="Arial" panose="020B0604020202020204" pitchFamily="34" charset="0"/>
                <a:cs typeface="Arial" panose="020B0604020202020204" pitchFamily="34" charset="0"/>
              </a:rPr>
              <a:t>UK/DIA/00533a  |  April 2018</a:t>
            </a:r>
          </a:p>
        </p:txBody>
      </p:sp>
    </p:spTree>
    <p:extLst>
      <p:ext uri="{BB962C8B-B14F-4D97-AF65-F5344CB8AC3E}">
        <p14:creationId xmlns:p14="http://schemas.microsoft.com/office/powerpoint/2010/main" val="25602605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orient="horz" pos="310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26FF-D6FB-4E3E-BC7E-CB7D1E9D43B3}" type="datetimeFigureOut">
              <a:rPr lang="en-GB" smtClean="0"/>
              <a:t>11/10/2019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6D80-075E-427C-90AD-192BA49EF4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0523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26FF-D6FB-4E3E-BC7E-CB7D1E9D43B3}" type="datetimeFigureOut">
              <a:rPr lang="en-GB" smtClean="0"/>
              <a:t>11/10/2019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6D80-075E-427C-90AD-192BA49EF4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0034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1188" y="4855129"/>
            <a:ext cx="8208962" cy="20146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88"/>
            </a:lvl1pPr>
            <a:lvl2pPr marL="342892" indent="0">
              <a:buNone/>
              <a:defRPr sz="900"/>
            </a:lvl2pPr>
            <a:lvl3pPr marL="685783" indent="0">
              <a:buNone/>
              <a:defRPr sz="900"/>
            </a:lvl3pPr>
            <a:lvl4pPr marL="1028675" indent="0">
              <a:buNone/>
              <a:defRPr sz="900"/>
            </a:lvl4pPr>
            <a:lvl5pPr marL="1371566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62" y="232985"/>
            <a:ext cx="8255479" cy="4524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5BD5-C3FD-4E9B-9240-B27EACB3D069}" type="slidenum">
              <a:rPr lang="en-GB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 rot="5400000">
            <a:off x="6653924" y="2378310"/>
            <a:ext cx="4424535" cy="237757"/>
          </a:xfrm>
        </p:spPr>
        <p:txBody>
          <a:bodyPr/>
          <a:lstStyle>
            <a:lvl1pPr marL="0" indent="0">
              <a:buFontTx/>
              <a:buNone/>
              <a:defRPr sz="1050" b="1">
                <a:solidFill>
                  <a:schemeClr val="tx2"/>
                </a:solidFill>
              </a:defRPr>
            </a:lvl1pPr>
            <a:lvl2pPr marL="342892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5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5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64" y="101519"/>
            <a:ext cx="8639504" cy="403957"/>
          </a:xfrm>
        </p:spPr>
        <p:txBody>
          <a:bodyPr/>
          <a:lstStyle>
            <a:lvl1pPr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64" y="615354"/>
            <a:ext cx="8639504" cy="133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539693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1188" y="4839609"/>
            <a:ext cx="8208962" cy="21698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  <a:lvl2pPr marL="342175" indent="0">
              <a:buNone/>
              <a:defRPr sz="900"/>
            </a:lvl2pPr>
            <a:lvl3pPr marL="684347" indent="0">
              <a:buNone/>
              <a:defRPr sz="900"/>
            </a:lvl3pPr>
            <a:lvl4pPr marL="1026521" indent="0">
              <a:buNone/>
              <a:defRPr sz="900"/>
            </a:lvl4pPr>
            <a:lvl5pPr marL="1368695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61" y="232984"/>
            <a:ext cx="8255479" cy="4524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844153"/>
            <a:ext cx="4171950" cy="878702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44153"/>
            <a:ext cx="4171950" cy="878702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5BD5-C3FD-4E9B-9240-B27EACB3D069}" type="slidenum">
              <a:rPr lang="en-GB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 rot="5400000">
            <a:off x="6653914" y="2378313"/>
            <a:ext cx="4424535" cy="237757"/>
          </a:xfrm>
        </p:spPr>
        <p:txBody>
          <a:bodyPr/>
          <a:lstStyle>
            <a:lvl1pPr marL="0" indent="0">
              <a:buFontTx/>
              <a:buNone/>
              <a:defRPr sz="1050" b="1">
                <a:solidFill>
                  <a:schemeClr val="accent4"/>
                </a:solidFill>
              </a:defRPr>
            </a:lvl1pPr>
            <a:lvl2pPr marL="342175" indent="0">
              <a:buFontTx/>
              <a:buNone/>
              <a:defRPr/>
            </a:lvl2pPr>
            <a:lvl3pPr marL="684347" indent="0">
              <a:buFontTx/>
              <a:buNone/>
              <a:defRPr/>
            </a:lvl3pPr>
            <a:lvl4pPr marL="1026521" indent="0">
              <a:buFontTx/>
              <a:buNone/>
              <a:defRPr/>
            </a:lvl4pPr>
            <a:lvl5pPr marL="136869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138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5452" y="4390098"/>
            <a:ext cx="5329238" cy="702209"/>
          </a:xfrm>
        </p:spPr>
        <p:txBody>
          <a:bodyPr lIns="36000" rIns="36000" anchor="b"/>
          <a:lstStyle>
            <a:lvl1pPr marL="0" indent="0">
              <a:buNone/>
              <a:defRPr sz="506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52976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26FF-D6FB-4E3E-BC7E-CB7D1E9D43B3}" type="datetimeFigureOut">
              <a:rPr lang="en-GB" smtClean="0"/>
              <a:t>11/10/2019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6D80-075E-427C-90AD-192BA49EF4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92519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26FF-D6FB-4E3E-BC7E-CB7D1E9D43B3}" type="datetimeFigureOut">
              <a:rPr lang="en-GB" smtClean="0"/>
              <a:t>11/10/2019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6D80-075E-427C-90AD-192BA49EF4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0778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26FF-D6FB-4E3E-BC7E-CB7D1E9D43B3}" type="datetimeFigureOut">
              <a:rPr lang="en-GB" smtClean="0"/>
              <a:t>11/10/2019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6D80-075E-427C-90AD-192BA49EF4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94497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26FF-D6FB-4E3E-BC7E-CB7D1E9D43B3}" type="datetimeFigureOut">
              <a:rPr lang="en-GB" smtClean="0"/>
              <a:t>11/10/2019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6D80-075E-427C-90AD-192BA49EF4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5502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26FF-D6FB-4E3E-BC7E-CB7D1E9D43B3}" type="datetimeFigureOut">
              <a:rPr lang="en-GB" smtClean="0"/>
              <a:t>11/10/2019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6D80-075E-427C-90AD-192BA49EF4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5950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26FF-D6FB-4E3E-BC7E-CB7D1E9D43B3}" type="datetimeFigureOut">
              <a:rPr lang="en-GB" smtClean="0"/>
              <a:t>11/10/2019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6D80-075E-427C-90AD-192BA49EF4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91580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26FF-D6FB-4E3E-BC7E-CB7D1E9D43B3}" type="datetimeFigureOut">
              <a:rPr lang="en-GB" smtClean="0"/>
              <a:t>11/10/2019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6D80-075E-427C-90AD-192BA49EF4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01827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26FF-D6FB-4E3E-BC7E-CB7D1E9D43B3}" type="datetimeFigureOut">
              <a:rPr lang="en-GB" smtClean="0"/>
              <a:t>11/10/2019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6D80-075E-427C-90AD-192BA49EF4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30912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926FF-D6FB-4E3E-BC7E-CB7D1E9D43B3}" type="datetimeFigureOut">
              <a:rPr lang="en-GB" smtClean="0"/>
              <a:t>11/10/2019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46D80-075E-427C-90AD-192BA49EF4A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 flipV="1">
            <a:off x="353683" y="0"/>
            <a:ext cx="8790317" cy="9184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 flipV="1">
            <a:off x="353683" y="5046447"/>
            <a:ext cx="8790317" cy="1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5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672" r:id="rId13"/>
    <p:sldLayoutId id="2147483695" r:id="rId14"/>
    <p:sldLayoutId id="2147483730" r:id="rId15"/>
  </p:sldLayoutIdLst>
  <p:transition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217" userDrawn="1">
          <p15:clr>
            <a:srgbClr val="F26B43"/>
          </p15:clr>
        </p15:guide>
        <p15:guide id="3" pos="3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278991/#diet-treatment-obes.toc-11-summary-of-weight-loss-phas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emf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5.png"/><Relationship Id="rId3" Type="http://schemas.openxmlformats.org/officeDocument/2006/relationships/image" Target="../media/image13.emf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2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image" Target="../media/image26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28.png"/><Relationship Id="rId1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icines.org.uk/emc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23AE1D-460E-4260-961F-5C00F4251B99}"/>
              </a:ext>
            </a:extLst>
          </p:cNvPr>
          <p:cNvSpPr/>
          <p:nvPr/>
        </p:nvSpPr>
        <p:spPr>
          <a:xfrm>
            <a:off x="0" y="0"/>
            <a:ext cx="9231782" cy="1858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AE27FA-E14E-439B-BB47-5F34F1AEB727}"/>
              </a:ext>
            </a:extLst>
          </p:cNvPr>
          <p:cNvSpPr/>
          <p:nvPr/>
        </p:nvSpPr>
        <p:spPr>
          <a:xfrm flipV="1">
            <a:off x="353683" y="377959"/>
            <a:ext cx="8790317" cy="241561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862427-DFB1-48C7-A1CF-C5E749099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973269"/>
            <a:ext cx="8272019" cy="1311128"/>
          </a:xfrm>
        </p:spPr>
        <p:txBody>
          <a:bodyPr anchor="ctr"/>
          <a:lstStyle/>
          <a:p>
            <a:r>
              <a:rPr lang="en-GB" sz="4400" dirty="0">
                <a:latin typeface="Arial" panose="020B0604020202020204" pitchFamily="34" charset="0"/>
              </a:rPr>
              <a:t>Extension of SGLT-2 inhibitor – dual inhibitor</a:t>
            </a:r>
            <a:endParaRPr lang="en-GB" sz="4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2D5A0E-0255-408F-B902-479093A91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339685"/>
            <a:ext cx="7886700" cy="148040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chemeClr val="accent2"/>
                </a:solidFill>
              </a:rPr>
              <a:t>Professor Mike Cummings</a:t>
            </a:r>
          </a:p>
          <a:p>
            <a:pPr>
              <a:spcBef>
                <a:spcPts val="1200"/>
              </a:spcBef>
            </a:pPr>
            <a:r>
              <a:rPr lang="en-GB" dirty="0"/>
              <a:t>Consultant Physician, Diabetes and Endocrinology</a:t>
            </a:r>
            <a:br>
              <a:rPr lang="en-GB" dirty="0"/>
            </a:br>
            <a:r>
              <a:rPr lang="en-GB" dirty="0"/>
              <a:t>Portsmouth NHS Trust, UK</a:t>
            </a:r>
          </a:p>
          <a:p>
            <a:pPr>
              <a:spcBef>
                <a:spcPts val="1200"/>
              </a:spcBef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641" y="3097638"/>
            <a:ext cx="2781758" cy="155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4256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011F7DE0-6E2F-4CA7-954A-4E37036234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99" b="49308"/>
          <a:stretch/>
        </p:blipFill>
        <p:spPr bwMode="auto">
          <a:xfrm>
            <a:off x="979892" y="1242339"/>
            <a:ext cx="5817266" cy="291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rrow: Bent 24">
            <a:extLst>
              <a:ext uri="{FF2B5EF4-FFF2-40B4-BE49-F238E27FC236}">
                <a16:creationId xmlns:a16="http://schemas.microsoft.com/office/drawing/2014/main" id="{7EC69621-E1AB-43A0-9A6D-2D8EAB5D78F6}"/>
              </a:ext>
            </a:extLst>
          </p:cNvPr>
          <p:cNvSpPr/>
          <p:nvPr/>
        </p:nvSpPr>
        <p:spPr>
          <a:xfrm flipV="1">
            <a:off x="6322423" y="4163061"/>
            <a:ext cx="833293" cy="644069"/>
          </a:xfrm>
          <a:prstGeom prst="bentArrow">
            <a:avLst>
              <a:gd name="adj1" fmla="val 18626"/>
              <a:gd name="adj2" fmla="val 19205"/>
              <a:gd name="adj3" fmla="val 36010"/>
              <a:gd name="adj4" fmla="val 4375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5" name="Arrow: Bent 84">
            <a:extLst>
              <a:ext uri="{FF2B5EF4-FFF2-40B4-BE49-F238E27FC236}">
                <a16:creationId xmlns:a16="http://schemas.microsoft.com/office/drawing/2014/main" id="{47B565B9-3CCB-4077-B63A-0E05E0700936}"/>
              </a:ext>
            </a:extLst>
          </p:cNvPr>
          <p:cNvSpPr/>
          <p:nvPr/>
        </p:nvSpPr>
        <p:spPr>
          <a:xfrm flipV="1">
            <a:off x="6322423" y="3868213"/>
            <a:ext cx="833293" cy="644069"/>
          </a:xfrm>
          <a:prstGeom prst="bentArrow">
            <a:avLst>
              <a:gd name="adj1" fmla="val 18626"/>
              <a:gd name="adj2" fmla="val 19205"/>
              <a:gd name="adj3" fmla="val 36010"/>
              <a:gd name="adj4" fmla="val 4375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C175142-7503-464D-8706-A9C79DE4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61" y="232984"/>
            <a:ext cx="8323603" cy="452432"/>
          </a:xfrm>
        </p:spPr>
        <p:txBody>
          <a:bodyPr>
            <a:normAutofit fontScale="90000"/>
          </a:bodyPr>
          <a:lstStyle/>
          <a:p>
            <a:r>
              <a:rPr lang="en-GB" dirty="0"/>
              <a:t>SGLT2 inhibitors lead to dual inhibition</a:t>
            </a:r>
          </a:p>
        </p:txBody>
      </p:sp>
      <p:sp>
        <p:nvSpPr>
          <p:cNvPr id="112644" name="Text Placeholder 5"/>
          <p:cNvSpPr>
            <a:spLocks noGrp="1"/>
          </p:cNvSpPr>
          <p:nvPr>
            <p:ph idx="1"/>
          </p:nvPr>
        </p:nvSpPr>
        <p:spPr>
          <a:xfrm>
            <a:off x="0" y="4713623"/>
            <a:ext cx="5878265" cy="4298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000" bIns="126000" anchor="b" anchorCtr="0">
            <a:spAutoFit/>
          </a:bodyPr>
          <a:lstStyle/>
          <a:p>
            <a:pPr marL="0" indent="0" defTabSz="45720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altLang="en-US" sz="750" b="1" dirty="0">
                <a:latin typeface="Arial" charset="0"/>
                <a:ea typeface="ＭＳ Ｐゴシック" charset="0"/>
                <a:cs typeface="Arial" panose="020B0604020202020204" pitchFamily="34" charset="0"/>
              </a:rPr>
              <a:t>SGLT: sodium–glucose co-transporter.</a:t>
            </a:r>
          </a:p>
          <a:p>
            <a:pPr marL="0" indent="0" defTabSz="45720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altLang="en-US" sz="750" dirty="0">
                <a:latin typeface="Arial" charset="0"/>
                <a:ea typeface="ＭＳ Ｐゴシック" charset="0"/>
                <a:cs typeface="Arial" panose="020B0604020202020204" pitchFamily="34" charset="0"/>
              </a:rPr>
              <a:t>1. Figure adapted from: Bailey CJ. </a:t>
            </a:r>
            <a:r>
              <a:rPr lang="en-GB" altLang="en-US" sz="750" i="1" dirty="0">
                <a:latin typeface="Arial" charset="0"/>
                <a:ea typeface="ＭＳ Ｐゴシック" charset="0"/>
                <a:cs typeface="Arial" panose="020B0604020202020204" pitchFamily="34" charset="0"/>
              </a:rPr>
              <a:t>Trends Pharmacol Sci.</a:t>
            </a:r>
            <a:r>
              <a:rPr lang="en-GB" altLang="en-US" sz="750" dirty="0">
                <a:latin typeface="Arial" charset="0"/>
                <a:ea typeface="ＭＳ Ｐゴシック" charset="0"/>
                <a:cs typeface="Arial" panose="020B0604020202020204" pitchFamily="34" charset="0"/>
              </a:rPr>
              <a:t> 2011;32:63–71; 2. Heerspink HJL, </a:t>
            </a:r>
            <a:r>
              <a:rPr lang="en-GB" altLang="en-US" sz="750" i="1" dirty="0">
                <a:latin typeface="Arial" charset="0"/>
                <a:ea typeface="ＭＳ Ｐゴシック" charset="0"/>
                <a:cs typeface="Arial" panose="020B0604020202020204" pitchFamily="34" charset="0"/>
              </a:rPr>
              <a:t>et al. Circulation </a:t>
            </a:r>
            <a:r>
              <a:rPr lang="en-GB" altLang="en-US" sz="750" dirty="0">
                <a:latin typeface="Arial" charset="0"/>
                <a:ea typeface="ＭＳ Ｐゴシック" charset="0"/>
                <a:cs typeface="Arial" panose="020B0604020202020204" pitchFamily="34" charset="0"/>
              </a:rPr>
              <a:t>2016;134:752–772.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75412D-2D6C-426E-B098-843A93FCFED3}"/>
              </a:ext>
            </a:extLst>
          </p:cNvPr>
          <p:cNvSpPr txBox="1"/>
          <p:nvPr/>
        </p:nvSpPr>
        <p:spPr>
          <a:xfrm>
            <a:off x="1700782" y="1090983"/>
            <a:ext cx="10005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Glomerulus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ECE3EB-CA44-4545-918A-A254F4446AC2}"/>
              </a:ext>
            </a:extLst>
          </p:cNvPr>
          <p:cNvSpPr txBox="1"/>
          <p:nvPr/>
        </p:nvSpPr>
        <p:spPr>
          <a:xfrm>
            <a:off x="4184592" y="1718759"/>
            <a:ext cx="12941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Proximal tubule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269DEB-54FD-4F86-BF41-3C6A50DF7C07}"/>
              </a:ext>
            </a:extLst>
          </p:cNvPr>
          <p:cNvGrpSpPr/>
          <p:nvPr/>
        </p:nvGrpSpPr>
        <p:grpSpPr>
          <a:xfrm>
            <a:off x="3455194" y="2655096"/>
            <a:ext cx="2845592" cy="835817"/>
            <a:chOff x="3455194" y="2655096"/>
            <a:chExt cx="2845592" cy="83581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2E7A290-FEB9-49B0-AE06-9D3FACCF9EB6}"/>
                </a:ext>
              </a:extLst>
            </p:cNvPr>
            <p:cNvSpPr/>
            <p:nvPr/>
          </p:nvSpPr>
          <p:spPr>
            <a:xfrm>
              <a:off x="3455194" y="2655096"/>
              <a:ext cx="1595437" cy="809625"/>
            </a:xfrm>
            <a:custGeom>
              <a:avLst/>
              <a:gdLst>
                <a:gd name="connsiteX0" fmla="*/ 50006 w 1595437"/>
                <a:gd name="connsiteY0" fmla="*/ 266700 h 809625"/>
                <a:gd name="connsiteX1" fmla="*/ 261937 w 1595437"/>
                <a:gd name="connsiteY1" fmla="*/ 216693 h 809625"/>
                <a:gd name="connsiteX2" fmla="*/ 735806 w 1595437"/>
                <a:gd name="connsiteY2" fmla="*/ 0 h 809625"/>
                <a:gd name="connsiteX3" fmla="*/ 1169194 w 1595437"/>
                <a:gd name="connsiteY3" fmla="*/ 245268 h 809625"/>
                <a:gd name="connsiteX4" fmla="*/ 1564481 w 1595437"/>
                <a:gd name="connsiteY4" fmla="*/ 57150 h 809625"/>
                <a:gd name="connsiteX5" fmla="*/ 1595437 w 1595437"/>
                <a:gd name="connsiteY5" fmla="*/ 90487 h 809625"/>
                <a:gd name="connsiteX6" fmla="*/ 1595437 w 1595437"/>
                <a:gd name="connsiteY6" fmla="*/ 809625 h 809625"/>
                <a:gd name="connsiteX7" fmla="*/ 0 w 1595437"/>
                <a:gd name="connsiteY7" fmla="*/ 809625 h 809625"/>
                <a:gd name="connsiteX8" fmla="*/ 2381 w 1595437"/>
                <a:gd name="connsiteY8" fmla="*/ 752475 h 809625"/>
                <a:gd name="connsiteX9" fmla="*/ 50006 w 1595437"/>
                <a:gd name="connsiteY9" fmla="*/ 266700 h 809625"/>
                <a:gd name="connsiteX0" fmla="*/ 50006 w 1595437"/>
                <a:gd name="connsiteY0" fmla="*/ 266700 h 809625"/>
                <a:gd name="connsiteX1" fmla="*/ 261937 w 1595437"/>
                <a:gd name="connsiteY1" fmla="*/ 216693 h 809625"/>
                <a:gd name="connsiteX2" fmla="*/ 735806 w 1595437"/>
                <a:gd name="connsiteY2" fmla="*/ 0 h 809625"/>
                <a:gd name="connsiteX3" fmla="*/ 1169194 w 1595437"/>
                <a:gd name="connsiteY3" fmla="*/ 245268 h 809625"/>
                <a:gd name="connsiteX4" fmla="*/ 1564481 w 1595437"/>
                <a:gd name="connsiteY4" fmla="*/ 57150 h 809625"/>
                <a:gd name="connsiteX5" fmla="*/ 1595437 w 1595437"/>
                <a:gd name="connsiteY5" fmla="*/ 90487 h 809625"/>
                <a:gd name="connsiteX6" fmla="*/ 1595437 w 1595437"/>
                <a:gd name="connsiteY6" fmla="*/ 809625 h 809625"/>
                <a:gd name="connsiteX7" fmla="*/ 0 w 1595437"/>
                <a:gd name="connsiteY7" fmla="*/ 809625 h 809625"/>
                <a:gd name="connsiteX8" fmla="*/ 2381 w 1595437"/>
                <a:gd name="connsiteY8" fmla="*/ 752475 h 809625"/>
                <a:gd name="connsiteX9" fmla="*/ 14287 w 1595437"/>
                <a:gd name="connsiteY9" fmla="*/ 304800 h 809625"/>
                <a:gd name="connsiteX10" fmla="*/ 50006 w 1595437"/>
                <a:gd name="connsiteY10" fmla="*/ 266700 h 809625"/>
                <a:gd name="connsiteX0" fmla="*/ 50006 w 1595437"/>
                <a:gd name="connsiteY0" fmla="*/ 266700 h 809625"/>
                <a:gd name="connsiteX1" fmla="*/ 261937 w 1595437"/>
                <a:gd name="connsiteY1" fmla="*/ 216693 h 809625"/>
                <a:gd name="connsiteX2" fmla="*/ 735806 w 1595437"/>
                <a:gd name="connsiteY2" fmla="*/ 0 h 809625"/>
                <a:gd name="connsiteX3" fmla="*/ 1169194 w 1595437"/>
                <a:gd name="connsiteY3" fmla="*/ 245268 h 809625"/>
                <a:gd name="connsiteX4" fmla="*/ 1564481 w 1595437"/>
                <a:gd name="connsiteY4" fmla="*/ 57150 h 809625"/>
                <a:gd name="connsiteX5" fmla="*/ 1595437 w 1595437"/>
                <a:gd name="connsiteY5" fmla="*/ 90487 h 809625"/>
                <a:gd name="connsiteX6" fmla="*/ 1595437 w 1595437"/>
                <a:gd name="connsiteY6" fmla="*/ 809625 h 809625"/>
                <a:gd name="connsiteX7" fmla="*/ 0 w 1595437"/>
                <a:gd name="connsiteY7" fmla="*/ 809625 h 809625"/>
                <a:gd name="connsiteX8" fmla="*/ 2381 w 1595437"/>
                <a:gd name="connsiteY8" fmla="*/ 752475 h 809625"/>
                <a:gd name="connsiteX9" fmla="*/ 14287 w 1595437"/>
                <a:gd name="connsiteY9" fmla="*/ 304800 h 809625"/>
                <a:gd name="connsiteX10" fmla="*/ 50006 w 1595437"/>
                <a:gd name="connsiteY10" fmla="*/ 266700 h 809625"/>
                <a:gd name="connsiteX0" fmla="*/ 50006 w 1595437"/>
                <a:gd name="connsiteY0" fmla="*/ 266700 h 809625"/>
                <a:gd name="connsiteX1" fmla="*/ 261937 w 1595437"/>
                <a:gd name="connsiteY1" fmla="*/ 216693 h 809625"/>
                <a:gd name="connsiteX2" fmla="*/ 735806 w 1595437"/>
                <a:gd name="connsiteY2" fmla="*/ 0 h 809625"/>
                <a:gd name="connsiteX3" fmla="*/ 1169194 w 1595437"/>
                <a:gd name="connsiteY3" fmla="*/ 245268 h 809625"/>
                <a:gd name="connsiteX4" fmla="*/ 1564481 w 1595437"/>
                <a:gd name="connsiteY4" fmla="*/ 57150 h 809625"/>
                <a:gd name="connsiteX5" fmla="*/ 1595437 w 1595437"/>
                <a:gd name="connsiteY5" fmla="*/ 90487 h 809625"/>
                <a:gd name="connsiteX6" fmla="*/ 1595437 w 1595437"/>
                <a:gd name="connsiteY6" fmla="*/ 809625 h 809625"/>
                <a:gd name="connsiteX7" fmla="*/ 0 w 1595437"/>
                <a:gd name="connsiteY7" fmla="*/ 809625 h 809625"/>
                <a:gd name="connsiteX8" fmla="*/ 2381 w 1595437"/>
                <a:gd name="connsiteY8" fmla="*/ 752475 h 809625"/>
                <a:gd name="connsiteX9" fmla="*/ 14287 w 1595437"/>
                <a:gd name="connsiteY9" fmla="*/ 304800 h 809625"/>
                <a:gd name="connsiteX10" fmla="*/ 50006 w 1595437"/>
                <a:gd name="connsiteY10" fmla="*/ 266700 h 809625"/>
                <a:gd name="connsiteX0" fmla="*/ 50006 w 1595437"/>
                <a:gd name="connsiteY0" fmla="*/ 266700 h 809625"/>
                <a:gd name="connsiteX1" fmla="*/ 261937 w 1595437"/>
                <a:gd name="connsiteY1" fmla="*/ 216693 h 809625"/>
                <a:gd name="connsiteX2" fmla="*/ 735806 w 1595437"/>
                <a:gd name="connsiteY2" fmla="*/ 0 h 809625"/>
                <a:gd name="connsiteX3" fmla="*/ 1169194 w 1595437"/>
                <a:gd name="connsiteY3" fmla="*/ 245268 h 809625"/>
                <a:gd name="connsiteX4" fmla="*/ 1564481 w 1595437"/>
                <a:gd name="connsiteY4" fmla="*/ 57150 h 809625"/>
                <a:gd name="connsiteX5" fmla="*/ 1595437 w 1595437"/>
                <a:gd name="connsiteY5" fmla="*/ 90487 h 809625"/>
                <a:gd name="connsiteX6" fmla="*/ 1595437 w 1595437"/>
                <a:gd name="connsiteY6" fmla="*/ 809625 h 809625"/>
                <a:gd name="connsiteX7" fmla="*/ 0 w 1595437"/>
                <a:gd name="connsiteY7" fmla="*/ 809625 h 809625"/>
                <a:gd name="connsiteX8" fmla="*/ 2381 w 1595437"/>
                <a:gd name="connsiteY8" fmla="*/ 752475 h 809625"/>
                <a:gd name="connsiteX9" fmla="*/ 14287 w 1595437"/>
                <a:gd name="connsiteY9" fmla="*/ 304800 h 809625"/>
                <a:gd name="connsiteX10" fmla="*/ 50006 w 1595437"/>
                <a:gd name="connsiteY10" fmla="*/ 266700 h 809625"/>
                <a:gd name="connsiteX0" fmla="*/ 50006 w 1595437"/>
                <a:gd name="connsiteY0" fmla="*/ 266700 h 809625"/>
                <a:gd name="connsiteX1" fmla="*/ 261937 w 1595437"/>
                <a:gd name="connsiteY1" fmla="*/ 216693 h 809625"/>
                <a:gd name="connsiteX2" fmla="*/ 735806 w 1595437"/>
                <a:gd name="connsiteY2" fmla="*/ 0 h 809625"/>
                <a:gd name="connsiteX3" fmla="*/ 1169194 w 1595437"/>
                <a:gd name="connsiteY3" fmla="*/ 245268 h 809625"/>
                <a:gd name="connsiteX4" fmla="*/ 1564481 w 1595437"/>
                <a:gd name="connsiteY4" fmla="*/ 57150 h 809625"/>
                <a:gd name="connsiteX5" fmla="*/ 1595437 w 1595437"/>
                <a:gd name="connsiteY5" fmla="*/ 90487 h 809625"/>
                <a:gd name="connsiteX6" fmla="*/ 1595437 w 1595437"/>
                <a:gd name="connsiteY6" fmla="*/ 809625 h 809625"/>
                <a:gd name="connsiteX7" fmla="*/ 0 w 1595437"/>
                <a:gd name="connsiteY7" fmla="*/ 809625 h 809625"/>
                <a:gd name="connsiteX8" fmla="*/ 2381 w 1595437"/>
                <a:gd name="connsiteY8" fmla="*/ 752475 h 809625"/>
                <a:gd name="connsiteX9" fmla="*/ 14287 w 1595437"/>
                <a:gd name="connsiteY9" fmla="*/ 304800 h 809625"/>
                <a:gd name="connsiteX10" fmla="*/ 50006 w 1595437"/>
                <a:gd name="connsiteY10" fmla="*/ 266700 h 809625"/>
                <a:gd name="connsiteX0" fmla="*/ 50006 w 1595437"/>
                <a:gd name="connsiteY0" fmla="*/ 266700 h 809625"/>
                <a:gd name="connsiteX1" fmla="*/ 261937 w 1595437"/>
                <a:gd name="connsiteY1" fmla="*/ 216693 h 809625"/>
                <a:gd name="connsiteX2" fmla="*/ 735806 w 1595437"/>
                <a:gd name="connsiteY2" fmla="*/ 0 h 809625"/>
                <a:gd name="connsiteX3" fmla="*/ 1169194 w 1595437"/>
                <a:gd name="connsiteY3" fmla="*/ 245268 h 809625"/>
                <a:gd name="connsiteX4" fmla="*/ 1564481 w 1595437"/>
                <a:gd name="connsiteY4" fmla="*/ 57150 h 809625"/>
                <a:gd name="connsiteX5" fmla="*/ 1595437 w 1595437"/>
                <a:gd name="connsiteY5" fmla="*/ 90487 h 809625"/>
                <a:gd name="connsiteX6" fmla="*/ 1595437 w 1595437"/>
                <a:gd name="connsiteY6" fmla="*/ 809625 h 809625"/>
                <a:gd name="connsiteX7" fmla="*/ 0 w 1595437"/>
                <a:gd name="connsiteY7" fmla="*/ 809625 h 809625"/>
                <a:gd name="connsiteX8" fmla="*/ 2381 w 1595437"/>
                <a:gd name="connsiteY8" fmla="*/ 752475 h 809625"/>
                <a:gd name="connsiteX9" fmla="*/ 14287 w 1595437"/>
                <a:gd name="connsiteY9" fmla="*/ 304800 h 809625"/>
                <a:gd name="connsiteX10" fmla="*/ 50006 w 1595437"/>
                <a:gd name="connsiteY10" fmla="*/ 266700 h 809625"/>
                <a:gd name="connsiteX0" fmla="*/ 50006 w 1595437"/>
                <a:gd name="connsiteY0" fmla="*/ 266700 h 809625"/>
                <a:gd name="connsiteX1" fmla="*/ 261937 w 1595437"/>
                <a:gd name="connsiteY1" fmla="*/ 216693 h 809625"/>
                <a:gd name="connsiteX2" fmla="*/ 735806 w 1595437"/>
                <a:gd name="connsiteY2" fmla="*/ 0 h 809625"/>
                <a:gd name="connsiteX3" fmla="*/ 1169194 w 1595437"/>
                <a:gd name="connsiteY3" fmla="*/ 245268 h 809625"/>
                <a:gd name="connsiteX4" fmla="*/ 1564481 w 1595437"/>
                <a:gd name="connsiteY4" fmla="*/ 57150 h 809625"/>
                <a:gd name="connsiteX5" fmla="*/ 1595437 w 1595437"/>
                <a:gd name="connsiteY5" fmla="*/ 90487 h 809625"/>
                <a:gd name="connsiteX6" fmla="*/ 1595437 w 1595437"/>
                <a:gd name="connsiteY6" fmla="*/ 809625 h 809625"/>
                <a:gd name="connsiteX7" fmla="*/ 0 w 1595437"/>
                <a:gd name="connsiteY7" fmla="*/ 809625 h 809625"/>
                <a:gd name="connsiteX8" fmla="*/ 2381 w 1595437"/>
                <a:gd name="connsiteY8" fmla="*/ 752475 h 809625"/>
                <a:gd name="connsiteX9" fmla="*/ 14287 w 1595437"/>
                <a:gd name="connsiteY9" fmla="*/ 304800 h 809625"/>
                <a:gd name="connsiteX10" fmla="*/ 50006 w 1595437"/>
                <a:gd name="connsiteY10" fmla="*/ 266700 h 809625"/>
                <a:gd name="connsiteX0" fmla="*/ 50006 w 1595437"/>
                <a:gd name="connsiteY0" fmla="*/ 266700 h 809625"/>
                <a:gd name="connsiteX1" fmla="*/ 261937 w 1595437"/>
                <a:gd name="connsiteY1" fmla="*/ 216693 h 809625"/>
                <a:gd name="connsiteX2" fmla="*/ 735806 w 1595437"/>
                <a:gd name="connsiteY2" fmla="*/ 0 h 809625"/>
                <a:gd name="connsiteX3" fmla="*/ 1169194 w 1595437"/>
                <a:gd name="connsiteY3" fmla="*/ 245268 h 809625"/>
                <a:gd name="connsiteX4" fmla="*/ 1564481 w 1595437"/>
                <a:gd name="connsiteY4" fmla="*/ 57150 h 809625"/>
                <a:gd name="connsiteX5" fmla="*/ 1595437 w 1595437"/>
                <a:gd name="connsiteY5" fmla="*/ 90487 h 809625"/>
                <a:gd name="connsiteX6" fmla="*/ 1595437 w 1595437"/>
                <a:gd name="connsiteY6" fmla="*/ 809625 h 809625"/>
                <a:gd name="connsiteX7" fmla="*/ 0 w 1595437"/>
                <a:gd name="connsiteY7" fmla="*/ 809625 h 809625"/>
                <a:gd name="connsiteX8" fmla="*/ 2381 w 1595437"/>
                <a:gd name="connsiteY8" fmla="*/ 752475 h 809625"/>
                <a:gd name="connsiteX9" fmla="*/ 14287 w 1595437"/>
                <a:gd name="connsiteY9" fmla="*/ 304800 h 809625"/>
                <a:gd name="connsiteX10" fmla="*/ 50006 w 1595437"/>
                <a:gd name="connsiteY10" fmla="*/ 266700 h 809625"/>
                <a:gd name="connsiteX0" fmla="*/ 50006 w 1595437"/>
                <a:gd name="connsiteY0" fmla="*/ 266700 h 809625"/>
                <a:gd name="connsiteX1" fmla="*/ 261937 w 1595437"/>
                <a:gd name="connsiteY1" fmla="*/ 216693 h 809625"/>
                <a:gd name="connsiteX2" fmla="*/ 735806 w 1595437"/>
                <a:gd name="connsiteY2" fmla="*/ 0 h 809625"/>
                <a:gd name="connsiteX3" fmla="*/ 1169194 w 1595437"/>
                <a:gd name="connsiteY3" fmla="*/ 245268 h 809625"/>
                <a:gd name="connsiteX4" fmla="*/ 1564481 w 1595437"/>
                <a:gd name="connsiteY4" fmla="*/ 57150 h 809625"/>
                <a:gd name="connsiteX5" fmla="*/ 1595437 w 1595437"/>
                <a:gd name="connsiteY5" fmla="*/ 90487 h 809625"/>
                <a:gd name="connsiteX6" fmla="*/ 1595437 w 1595437"/>
                <a:gd name="connsiteY6" fmla="*/ 809625 h 809625"/>
                <a:gd name="connsiteX7" fmla="*/ 0 w 1595437"/>
                <a:gd name="connsiteY7" fmla="*/ 809625 h 809625"/>
                <a:gd name="connsiteX8" fmla="*/ 2381 w 1595437"/>
                <a:gd name="connsiteY8" fmla="*/ 752475 h 809625"/>
                <a:gd name="connsiteX9" fmla="*/ 14287 w 1595437"/>
                <a:gd name="connsiteY9" fmla="*/ 304800 h 809625"/>
                <a:gd name="connsiteX10" fmla="*/ 50006 w 1595437"/>
                <a:gd name="connsiteY10" fmla="*/ 266700 h 809625"/>
                <a:gd name="connsiteX0" fmla="*/ 50006 w 1595437"/>
                <a:gd name="connsiteY0" fmla="*/ 266700 h 809625"/>
                <a:gd name="connsiteX1" fmla="*/ 261937 w 1595437"/>
                <a:gd name="connsiteY1" fmla="*/ 216693 h 809625"/>
                <a:gd name="connsiteX2" fmla="*/ 735806 w 1595437"/>
                <a:gd name="connsiteY2" fmla="*/ 0 h 809625"/>
                <a:gd name="connsiteX3" fmla="*/ 1169194 w 1595437"/>
                <a:gd name="connsiteY3" fmla="*/ 245268 h 809625"/>
                <a:gd name="connsiteX4" fmla="*/ 1564481 w 1595437"/>
                <a:gd name="connsiteY4" fmla="*/ 57150 h 809625"/>
                <a:gd name="connsiteX5" fmla="*/ 1595437 w 1595437"/>
                <a:gd name="connsiteY5" fmla="*/ 90487 h 809625"/>
                <a:gd name="connsiteX6" fmla="*/ 1595437 w 1595437"/>
                <a:gd name="connsiteY6" fmla="*/ 809625 h 809625"/>
                <a:gd name="connsiteX7" fmla="*/ 0 w 1595437"/>
                <a:gd name="connsiteY7" fmla="*/ 809625 h 809625"/>
                <a:gd name="connsiteX8" fmla="*/ 2381 w 1595437"/>
                <a:gd name="connsiteY8" fmla="*/ 752475 h 809625"/>
                <a:gd name="connsiteX9" fmla="*/ 14287 w 1595437"/>
                <a:gd name="connsiteY9" fmla="*/ 304800 h 809625"/>
                <a:gd name="connsiteX10" fmla="*/ 50006 w 1595437"/>
                <a:gd name="connsiteY10" fmla="*/ 266700 h 809625"/>
                <a:gd name="connsiteX0" fmla="*/ 50006 w 1595437"/>
                <a:gd name="connsiteY0" fmla="*/ 266700 h 809625"/>
                <a:gd name="connsiteX1" fmla="*/ 261937 w 1595437"/>
                <a:gd name="connsiteY1" fmla="*/ 216693 h 809625"/>
                <a:gd name="connsiteX2" fmla="*/ 735806 w 1595437"/>
                <a:gd name="connsiteY2" fmla="*/ 0 h 809625"/>
                <a:gd name="connsiteX3" fmla="*/ 1169194 w 1595437"/>
                <a:gd name="connsiteY3" fmla="*/ 245268 h 809625"/>
                <a:gd name="connsiteX4" fmla="*/ 1564481 w 1595437"/>
                <a:gd name="connsiteY4" fmla="*/ 57150 h 809625"/>
                <a:gd name="connsiteX5" fmla="*/ 1595437 w 1595437"/>
                <a:gd name="connsiteY5" fmla="*/ 90487 h 809625"/>
                <a:gd name="connsiteX6" fmla="*/ 1595437 w 1595437"/>
                <a:gd name="connsiteY6" fmla="*/ 809625 h 809625"/>
                <a:gd name="connsiteX7" fmla="*/ 0 w 1595437"/>
                <a:gd name="connsiteY7" fmla="*/ 809625 h 809625"/>
                <a:gd name="connsiteX8" fmla="*/ 2381 w 1595437"/>
                <a:gd name="connsiteY8" fmla="*/ 752475 h 809625"/>
                <a:gd name="connsiteX9" fmla="*/ 14287 w 1595437"/>
                <a:gd name="connsiteY9" fmla="*/ 304800 h 809625"/>
                <a:gd name="connsiteX10" fmla="*/ 50006 w 1595437"/>
                <a:gd name="connsiteY10" fmla="*/ 266700 h 809625"/>
                <a:gd name="connsiteX0" fmla="*/ 50006 w 1595437"/>
                <a:gd name="connsiteY0" fmla="*/ 266700 h 809625"/>
                <a:gd name="connsiteX1" fmla="*/ 261937 w 1595437"/>
                <a:gd name="connsiteY1" fmla="*/ 216693 h 809625"/>
                <a:gd name="connsiteX2" fmla="*/ 735806 w 1595437"/>
                <a:gd name="connsiteY2" fmla="*/ 0 h 809625"/>
                <a:gd name="connsiteX3" fmla="*/ 1169194 w 1595437"/>
                <a:gd name="connsiteY3" fmla="*/ 245268 h 809625"/>
                <a:gd name="connsiteX4" fmla="*/ 1564481 w 1595437"/>
                <a:gd name="connsiteY4" fmla="*/ 57150 h 809625"/>
                <a:gd name="connsiteX5" fmla="*/ 1595437 w 1595437"/>
                <a:gd name="connsiteY5" fmla="*/ 90487 h 809625"/>
                <a:gd name="connsiteX6" fmla="*/ 1595437 w 1595437"/>
                <a:gd name="connsiteY6" fmla="*/ 809625 h 809625"/>
                <a:gd name="connsiteX7" fmla="*/ 0 w 1595437"/>
                <a:gd name="connsiteY7" fmla="*/ 809625 h 809625"/>
                <a:gd name="connsiteX8" fmla="*/ 2381 w 1595437"/>
                <a:gd name="connsiteY8" fmla="*/ 752475 h 809625"/>
                <a:gd name="connsiteX9" fmla="*/ 14287 w 1595437"/>
                <a:gd name="connsiteY9" fmla="*/ 304800 h 809625"/>
                <a:gd name="connsiteX10" fmla="*/ 50006 w 1595437"/>
                <a:gd name="connsiteY10" fmla="*/ 266700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95437" h="809625">
                  <a:moveTo>
                    <a:pt x="50006" y="266700"/>
                  </a:moveTo>
                  <a:cubicBezTo>
                    <a:pt x="137318" y="273844"/>
                    <a:pt x="198437" y="254794"/>
                    <a:pt x="261937" y="216693"/>
                  </a:cubicBezTo>
                  <a:cubicBezTo>
                    <a:pt x="415131" y="111124"/>
                    <a:pt x="606425" y="3174"/>
                    <a:pt x="735806" y="0"/>
                  </a:cubicBezTo>
                  <a:cubicBezTo>
                    <a:pt x="942182" y="10318"/>
                    <a:pt x="984251" y="246856"/>
                    <a:pt x="1169194" y="245268"/>
                  </a:cubicBezTo>
                  <a:cubicBezTo>
                    <a:pt x="1355724" y="237331"/>
                    <a:pt x="1439862" y="134144"/>
                    <a:pt x="1564481" y="57150"/>
                  </a:cubicBezTo>
                  <a:lnTo>
                    <a:pt x="1595437" y="90487"/>
                  </a:lnTo>
                  <a:lnTo>
                    <a:pt x="1595437" y="809625"/>
                  </a:lnTo>
                  <a:lnTo>
                    <a:pt x="0" y="809625"/>
                  </a:lnTo>
                  <a:cubicBezTo>
                    <a:pt x="794" y="790575"/>
                    <a:pt x="2381" y="752475"/>
                    <a:pt x="2381" y="752475"/>
                  </a:cubicBezTo>
                  <a:lnTo>
                    <a:pt x="14287" y="304800"/>
                  </a:lnTo>
                  <a:lnTo>
                    <a:pt x="50006" y="26670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43E948-6E8D-4599-A8C6-07F759D1419D}"/>
                </a:ext>
              </a:extLst>
            </p:cNvPr>
            <p:cNvSpPr/>
            <p:nvPr/>
          </p:nvSpPr>
          <p:spPr>
            <a:xfrm>
              <a:off x="5245892" y="2831307"/>
              <a:ext cx="1054894" cy="659606"/>
            </a:xfrm>
            <a:custGeom>
              <a:avLst/>
              <a:gdLst>
                <a:gd name="connsiteX0" fmla="*/ 919163 w 1054894"/>
                <a:gd name="connsiteY0" fmla="*/ 35719 h 659606"/>
                <a:gd name="connsiteX1" fmla="*/ 957263 w 1054894"/>
                <a:gd name="connsiteY1" fmla="*/ 95250 h 659606"/>
                <a:gd name="connsiteX2" fmla="*/ 990600 w 1054894"/>
                <a:gd name="connsiteY2" fmla="*/ 528638 h 659606"/>
                <a:gd name="connsiteX3" fmla="*/ 1054894 w 1054894"/>
                <a:gd name="connsiteY3" fmla="*/ 623888 h 659606"/>
                <a:gd name="connsiteX4" fmla="*/ 1014413 w 1054894"/>
                <a:gd name="connsiteY4" fmla="*/ 659606 h 659606"/>
                <a:gd name="connsiteX5" fmla="*/ 0 w 1054894"/>
                <a:gd name="connsiteY5" fmla="*/ 659606 h 659606"/>
                <a:gd name="connsiteX6" fmla="*/ 2382 w 1054894"/>
                <a:gd name="connsiteY6" fmla="*/ 533400 h 659606"/>
                <a:gd name="connsiteX7" fmla="*/ 2382 w 1054894"/>
                <a:gd name="connsiteY7" fmla="*/ 0 h 659606"/>
                <a:gd name="connsiteX8" fmla="*/ 397669 w 1054894"/>
                <a:gd name="connsiteY8" fmla="*/ 28575 h 659606"/>
                <a:gd name="connsiteX9" fmla="*/ 702469 w 1054894"/>
                <a:gd name="connsiteY9" fmla="*/ 16669 h 659606"/>
                <a:gd name="connsiteX10" fmla="*/ 919163 w 1054894"/>
                <a:gd name="connsiteY10" fmla="*/ 35719 h 659606"/>
                <a:gd name="connsiteX0" fmla="*/ 919163 w 1054894"/>
                <a:gd name="connsiteY0" fmla="*/ 35719 h 659606"/>
                <a:gd name="connsiteX1" fmla="*/ 957263 w 1054894"/>
                <a:gd name="connsiteY1" fmla="*/ 95250 h 659606"/>
                <a:gd name="connsiteX2" fmla="*/ 990600 w 1054894"/>
                <a:gd name="connsiteY2" fmla="*/ 528638 h 659606"/>
                <a:gd name="connsiteX3" fmla="*/ 1054894 w 1054894"/>
                <a:gd name="connsiteY3" fmla="*/ 623888 h 659606"/>
                <a:gd name="connsiteX4" fmla="*/ 1014413 w 1054894"/>
                <a:gd name="connsiteY4" fmla="*/ 659606 h 659606"/>
                <a:gd name="connsiteX5" fmla="*/ 0 w 1054894"/>
                <a:gd name="connsiteY5" fmla="*/ 659606 h 659606"/>
                <a:gd name="connsiteX6" fmla="*/ 2382 w 1054894"/>
                <a:gd name="connsiteY6" fmla="*/ 533400 h 659606"/>
                <a:gd name="connsiteX7" fmla="*/ 2382 w 1054894"/>
                <a:gd name="connsiteY7" fmla="*/ 0 h 659606"/>
                <a:gd name="connsiteX8" fmla="*/ 397669 w 1054894"/>
                <a:gd name="connsiteY8" fmla="*/ 28575 h 659606"/>
                <a:gd name="connsiteX9" fmla="*/ 702469 w 1054894"/>
                <a:gd name="connsiteY9" fmla="*/ 16669 h 659606"/>
                <a:gd name="connsiteX10" fmla="*/ 919163 w 1054894"/>
                <a:gd name="connsiteY10" fmla="*/ 35719 h 659606"/>
                <a:gd name="connsiteX0" fmla="*/ 919163 w 1054894"/>
                <a:gd name="connsiteY0" fmla="*/ 35719 h 659606"/>
                <a:gd name="connsiteX1" fmla="*/ 957263 w 1054894"/>
                <a:gd name="connsiteY1" fmla="*/ 95250 h 659606"/>
                <a:gd name="connsiteX2" fmla="*/ 990600 w 1054894"/>
                <a:gd name="connsiteY2" fmla="*/ 528638 h 659606"/>
                <a:gd name="connsiteX3" fmla="*/ 1054894 w 1054894"/>
                <a:gd name="connsiteY3" fmla="*/ 623888 h 659606"/>
                <a:gd name="connsiteX4" fmla="*/ 1014413 w 1054894"/>
                <a:gd name="connsiteY4" fmla="*/ 659606 h 659606"/>
                <a:gd name="connsiteX5" fmla="*/ 0 w 1054894"/>
                <a:gd name="connsiteY5" fmla="*/ 659606 h 659606"/>
                <a:gd name="connsiteX6" fmla="*/ 2382 w 1054894"/>
                <a:gd name="connsiteY6" fmla="*/ 533400 h 659606"/>
                <a:gd name="connsiteX7" fmla="*/ 2382 w 1054894"/>
                <a:gd name="connsiteY7" fmla="*/ 0 h 659606"/>
                <a:gd name="connsiteX8" fmla="*/ 397669 w 1054894"/>
                <a:gd name="connsiteY8" fmla="*/ 28575 h 659606"/>
                <a:gd name="connsiteX9" fmla="*/ 702469 w 1054894"/>
                <a:gd name="connsiteY9" fmla="*/ 16669 h 659606"/>
                <a:gd name="connsiteX10" fmla="*/ 919163 w 1054894"/>
                <a:gd name="connsiteY10" fmla="*/ 35719 h 659606"/>
                <a:gd name="connsiteX0" fmla="*/ 919163 w 1054894"/>
                <a:gd name="connsiteY0" fmla="*/ 35719 h 659606"/>
                <a:gd name="connsiteX1" fmla="*/ 957263 w 1054894"/>
                <a:gd name="connsiteY1" fmla="*/ 95250 h 659606"/>
                <a:gd name="connsiteX2" fmla="*/ 990600 w 1054894"/>
                <a:gd name="connsiteY2" fmla="*/ 528638 h 659606"/>
                <a:gd name="connsiteX3" fmla="*/ 1054894 w 1054894"/>
                <a:gd name="connsiteY3" fmla="*/ 623888 h 659606"/>
                <a:gd name="connsiteX4" fmla="*/ 1014413 w 1054894"/>
                <a:gd name="connsiteY4" fmla="*/ 659606 h 659606"/>
                <a:gd name="connsiteX5" fmla="*/ 0 w 1054894"/>
                <a:gd name="connsiteY5" fmla="*/ 659606 h 659606"/>
                <a:gd name="connsiteX6" fmla="*/ 2382 w 1054894"/>
                <a:gd name="connsiteY6" fmla="*/ 533400 h 659606"/>
                <a:gd name="connsiteX7" fmla="*/ 2382 w 1054894"/>
                <a:gd name="connsiteY7" fmla="*/ 0 h 659606"/>
                <a:gd name="connsiteX8" fmla="*/ 397669 w 1054894"/>
                <a:gd name="connsiteY8" fmla="*/ 28575 h 659606"/>
                <a:gd name="connsiteX9" fmla="*/ 702469 w 1054894"/>
                <a:gd name="connsiteY9" fmla="*/ 16669 h 659606"/>
                <a:gd name="connsiteX10" fmla="*/ 919163 w 1054894"/>
                <a:gd name="connsiteY10" fmla="*/ 35719 h 659606"/>
                <a:gd name="connsiteX0" fmla="*/ 919163 w 1054894"/>
                <a:gd name="connsiteY0" fmla="*/ 35719 h 659606"/>
                <a:gd name="connsiteX1" fmla="*/ 957263 w 1054894"/>
                <a:gd name="connsiteY1" fmla="*/ 95250 h 659606"/>
                <a:gd name="connsiteX2" fmla="*/ 990600 w 1054894"/>
                <a:gd name="connsiteY2" fmla="*/ 528638 h 659606"/>
                <a:gd name="connsiteX3" fmla="*/ 1054894 w 1054894"/>
                <a:gd name="connsiteY3" fmla="*/ 623888 h 659606"/>
                <a:gd name="connsiteX4" fmla="*/ 1014413 w 1054894"/>
                <a:gd name="connsiteY4" fmla="*/ 659606 h 659606"/>
                <a:gd name="connsiteX5" fmla="*/ 0 w 1054894"/>
                <a:gd name="connsiteY5" fmla="*/ 659606 h 659606"/>
                <a:gd name="connsiteX6" fmla="*/ 2382 w 1054894"/>
                <a:gd name="connsiteY6" fmla="*/ 533400 h 659606"/>
                <a:gd name="connsiteX7" fmla="*/ 2382 w 1054894"/>
                <a:gd name="connsiteY7" fmla="*/ 0 h 659606"/>
                <a:gd name="connsiteX8" fmla="*/ 397669 w 1054894"/>
                <a:gd name="connsiteY8" fmla="*/ 28575 h 659606"/>
                <a:gd name="connsiteX9" fmla="*/ 702469 w 1054894"/>
                <a:gd name="connsiteY9" fmla="*/ 16669 h 659606"/>
                <a:gd name="connsiteX10" fmla="*/ 919163 w 1054894"/>
                <a:gd name="connsiteY10" fmla="*/ 35719 h 659606"/>
                <a:gd name="connsiteX0" fmla="*/ 919163 w 1054894"/>
                <a:gd name="connsiteY0" fmla="*/ 35719 h 659606"/>
                <a:gd name="connsiteX1" fmla="*/ 957263 w 1054894"/>
                <a:gd name="connsiteY1" fmla="*/ 95250 h 659606"/>
                <a:gd name="connsiteX2" fmla="*/ 990600 w 1054894"/>
                <a:gd name="connsiteY2" fmla="*/ 528638 h 659606"/>
                <a:gd name="connsiteX3" fmla="*/ 1054894 w 1054894"/>
                <a:gd name="connsiteY3" fmla="*/ 623888 h 659606"/>
                <a:gd name="connsiteX4" fmla="*/ 1014413 w 1054894"/>
                <a:gd name="connsiteY4" fmla="*/ 659606 h 659606"/>
                <a:gd name="connsiteX5" fmla="*/ 0 w 1054894"/>
                <a:gd name="connsiteY5" fmla="*/ 659606 h 659606"/>
                <a:gd name="connsiteX6" fmla="*/ 2382 w 1054894"/>
                <a:gd name="connsiteY6" fmla="*/ 533400 h 659606"/>
                <a:gd name="connsiteX7" fmla="*/ 2382 w 1054894"/>
                <a:gd name="connsiteY7" fmla="*/ 0 h 659606"/>
                <a:gd name="connsiteX8" fmla="*/ 397669 w 1054894"/>
                <a:gd name="connsiteY8" fmla="*/ 28575 h 659606"/>
                <a:gd name="connsiteX9" fmla="*/ 702469 w 1054894"/>
                <a:gd name="connsiteY9" fmla="*/ 16669 h 659606"/>
                <a:gd name="connsiteX10" fmla="*/ 919163 w 1054894"/>
                <a:gd name="connsiteY10" fmla="*/ 35719 h 65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4894" h="659606">
                  <a:moveTo>
                    <a:pt x="919163" y="35719"/>
                  </a:moveTo>
                  <a:lnTo>
                    <a:pt x="957263" y="95250"/>
                  </a:lnTo>
                  <a:cubicBezTo>
                    <a:pt x="958850" y="256382"/>
                    <a:pt x="950913" y="424656"/>
                    <a:pt x="990600" y="528638"/>
                  </a:cubicBezTo>
                  <a:cubicBezTo>
                    <a:pt x="1012031" y="560388"/>
                    <a:pt x="1052513" y="589757"/>
                    <a:pt x="1054894" y="623888"/>
                  </a:cubicBezTo>
                  <a:lnTo>
                    <a:pt x="1014413" y="659606"/>
                  </a:lnTo>
                  <a:lnTo>
                    <a:pt x="0" y="659606"/>
                  </a:lnTo>
                  <a:lnTo>
                    <a:pt x="2382" y="533400"/>
                  </a:lnTo>
                  <a:lnTo>
                    <a:pt x="2382" y="0"/>
                  </a:lnTo>
                  <a:lnTo>
                    <a:pt x="397669" y="28575"/>
                  </a:lnTo>
                  <a:cubicBezTo>
                    <a:pt x="539750" y="112712"/>
                    <a:pt x="608013" y="82550"/>
                    <a:pt x="702469" y="16669"/>
                  </a:cubicBezTo>
                  <a:lnTo>
                    <a:pt x="919163" y="357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8A1BB5-8A0F-4094-8551-BF69F9657335}"/>
              </a:ext>
            </a:extLst>
          </p:cNvPr>
          <p:cNvGrpSpPr/>
          <p:nvPr/>
        </p:nvGrpSpPr>
        <p:grpSpPr>
          <a:xfrm>
            <a:off x="3481283" y="2700579"/>
            <a:ext cx="404376" cy="404376"/>
            <a:chOff x="3511019" y="2670843"/>
            <a:chExt cx="404376" cy="40437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3109049-1153-4E30-BBD8-51B9D79EB99B}"/>
                </a:ext>
              </a:extLst>
            </p:cNvPr>
            <p:cNvGrpSpPr/>
            <p:nvPr/>
          </p:nvGrpSpPr>
          <p:grpSpPr>
            <a:xfrm>
              <a:off x="3555791" y="2695837"/>
              <a:ext cx="298899" cy="351456"/>
              <a:chOff x="3505648" y="2757265"/>
              <a:chExt cx="298899" cy="351456"/>
            </a:xfrm>
            <a:solidFill>
              <a:schemeClr val="accent2"/>
            </a:solidFill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D57BD88A-37DE-464E-B11B-98BFE26894A9}"/>
                  </a:ext>
                </a:extLst>
              </p:cNvPr>
              <p:cNvSpPr/>
              <p:nvPr/>
            </p:nvSpPr>
            <p:spPr>
              <a:xfrm>
                <a:off x="3505648" y="2762472"/>
                <a:ext cx="151451" cy="346249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GB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1EFB2BA-97BD-46E8-9713-A5A84CD8D0AA}"/>
                  </a:ext>
                </a:extLst>
              </p:cNvPr>
              <p:cNvSpPr/>
              <p:nvPr/>
            </p:nvSpPr>
            <p:spPr>
              <a:xfrm>
                <a:off x="3653096" y="2757265"/>
                <a:ext cx="151451" cy="346249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GB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" name="Multiplication Sign 3">
              <a:extLst>
                <a:ext uri="{FF2B5EF4-FFF2-40B4-BE49-F238E27FC236}">
                  <a16:creationId xmlns:a16="http://schemas.microsoft.com/office/drawing/2014/main" id="{94A61EA4-E6C5-474A-BF82-307EBC627659}"/>
                </a:ext>
              </a:extLst>
            </p:cNvPr>
            <p:cNvSpPr/>
            <p:nvPr/>
          </p:nvSpPr>
          <p:spPr>
            <a:xfrm>
              <a:off x="3511019" y="2670843"/>
              <a:ext cx="404376" cy="404376"/>
            </a:xfrm>
            <a:prstGeom prst="mathMultiply">
              <a:avLst>
                <a:gd name="adj1" fmla="val 16313"/>
              </a:avLst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glow rad="50800">
                <a:schemeClr val="bg1">
                  <a:alpha val="5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4BA27B8-E522-4323-A8BD-16021B117002}"/>
              </a:ext>
            </a:extLst>
          </p:cNvPr>
          <p:cNvGrpSpPr/>
          <p:nvPr/>
        </p:nvGrpSpPr>
        <p:grpSpPr>
          <a:xfrm>
            <a:off x="3890161" y="2566765"/>
            <a:ext cx="404376" cy="404376"/>
            <a:chOff x="3511019" y="2670843"/>
            <a:chExt cx="404376" cy="40437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93FA640-6304-49DC-A1EF-FE974544938A}"/>
                </a:ext>
              </a:extLst>
            </p:cNvPr>
            <p:cNvGrpSpPr/>
            <p:nvPr/>
          </p:nvGrpSpPr>
          <p:grpSpPr>
            <a:xfrm>
              <a:off x="3555791" y="2695837"/>
              <a:ext cx="298899" cy="351456"/>
              <a:chOff x="3505648" y="2757265"/>
              <a:chExt cx="298899" cy="351456"/>
            </a:xfrm>
            <a:solidFill>
              <a:schemeClr val="accent2"/>
            </a:solidFill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066824E-B89B-4A75-9129-A6A351CA5F8A}"/>
                  </a:ext>
                </a:extLst>
              </p:cNvPr>
              <p:cNvSpPr/>
              <p:nvPr/>
            </p:nvSpPr>
            <p:spPr>
              <a:xfrm>
                <a:off x="3505648" y="2762472"/>
                <a:ext cx="151451" cy="346249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GB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0948D555-861A-42E0-B6A0-C6714F07A0BE}"/>
                  </a:ext>
                </a:extLst>
              </p:cNvPr>
              <p:cNvSpPr/>
              <p:nvPr/>
            </p:nvSpPr>
            <p:spPr>
              <a:xfrm>
                <a:off x="3653096" y="2757265"/>
                <a:ext cx="151451" cy="346249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GB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8" name="Multiplication Sign 57">
              <a:extLst>
                <a:ext uri="{FF2B5EF4-FFF2-40B4-BE49-F238E27FC236}">
                  <a16:creationId xmlns:a16="http://schemas.microsoft.com/office/drawing/2014/main" id="{F8718788-10B3-4D6B-9B3F-C76840EF4B46}"/>
                </a:ext>
              </a:extLst>
            </p:cNvPr>
            <p:cNvSpPr/>
            <p:nvPr/>
          </p:nvSpPr>
          <p:spPr>
            <a:xfrm>
              <a:off x="3511019" y="2670843"/>
              <a:ext cx="404376" cy="404376"/>
            </a:xfrm>
            <a:prstGeom prst="mathMultiply">
              <a:avLst>
                <a:gd name="adj1" fmla="val 16313"/>
              </a:avLst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glow rad="50800">
                <a:schemeClr val="bg1">
                  <a:alpha val="5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2329044-4055-4A0C-8C91-59100829A698}"/>
              </a:ext>
            </a:extLst>
          </p:cNvPr>
          <p:cNvGrpSpPr/>
          <p:nvPr/>
        </p:nvGrpSpPr>
        <p:grpSpPr>
          <a:xfrm>
            <a:off x="4306473" y="2685711"/>
            <a:ext cx="404376" cy="404376"/>
            <a:chOff x="3511019" y="2670843"/>
            <a:chExt cx="404376" cy="404376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86218D3-D3C5-4E48-B5F7-8CBA73854C87}"/>
                </a:ext>
              </a:extLst>
            </p:cNvPr>
            <p:cNvGrpSpPr/>
            <p:nvPr/>
          </p:nvGrpSpPr>
          <p:grpSpPr>
            <a:xfrm>
              <a:off x="3555791" y="2695837"/>
              <a:ext cx="298899" cy="351456"/>
              <a:chOff x="3505648" y="2757265"/>
              <a:chExt cx="298899" cy="351456"/>
            </a:xfrm>
            <a:solidFill>
              <a:schemeClr val="accent2"/>
            </a:solidFill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CB47E9C0-9458-4F3E-AFDF-855D3D8B4B86}"/>
                  </a:ext>
                </a:extLst>
              </p:cNvPr>
              <p:cNvSpPr/>
              <p:nvPr/>
            </p:nvSpPr>
            <p:spPr>
              <a:xfrm>
                <a:off x="3505648" y="2762472"/>
                <a:ext cx="151451" cy="346249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GB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A01DF49B-7834-436F-9F52-BEA4A178A24B}"/>
                  </a:ext>
                </a:extLst>
              </p:cNvPr>
              <p:cNvSpPr/>
              <p:nvPr/>
            </p:nvSpPr>
            <p:spPr>
              <a:xfrm>
                <a:off x="3653096" y="2757265"/>
                <a:ext cx="151451" cy="346249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GB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63" name="Multiplication Sign 62">
              <a:extLst>
                <a:ext uri="{FF2B5EF4-FFF2-40B4-BE49-F238E27FC236}">
                  <a16:creationId xmlns:a16="http://schemas.microsoft.com/office/drawing/2014/main" id="{74BCE1E4-EA0E-4D8A-AFC6-FBAA477CC47D}"/>
                </a:ext>
              </a:extLst>
            </p:cNvPr>
            <p:cNvSpPr/>
            <p:nvPr/>
          </p:nvSpPr>
          <p:spPr>
            <a:xfrm>
              <a:off x="3511019" y="2670843"/>
              <a:ext cx="404376" cy="404376"/>
            </a:xfrm>
            <a:prstGeom prst="mathMultiply">
              <a:avLst>
                <a:gd name="adj1" fmla="val 16313"/>
              </a:avLst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glow rad="50800">
                <a:schemeClr val="bg1">
                  <a:alpha val="5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6C53544-745C-4480-B508-D137CCD80CA5}"/>
              </a:ext>
            </a:extLst>
          </p:cNvPr>
          <p:cNvGrpSpPr/>
          <p:nvPr/>
        </p:nvGrpSpPr>
        <p:grpSpPr>
          <a:xfrm>
            <a:off x="4782258" y="2641106"/>
            <a:ext cx="404376" cy="404376"/>
            <a:chOff x="3511019" y="2670843"/>
            <a:chExt cx="404376" cy="404376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D9D2956-48CA-47C9-A252-F27BB54B8451}"/>
                </a:ext>
              </a:extLst>
            </p:cNvPr>
            <p:cNvGrpSpPr/>
            <p:nvPr/>
          </p:nvGrpSpPr>
          <p:grpSpPr>
            <a:xfrm>
              <a:off x="3555791" y="2695837"/>
              <a:ext cx="298899" cy="351456"/>
              <a:chOff x="3505648" y="2757265"/>
              <a:chExt cx="298899" cy="351456"/>
            </a:xfrm>
            <a:solidFill>
              <a:schemeClr val="accent2"/>
            </a:solidFill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6DC07FC2-2FF0-49E3-B795-D69863D203C0}"/>
                  </a:ext>
                </a:extLst>
              </p:cNvPr>
              <p:cNvSpPr/>
              <p:nvPr/>
            </p:nvSpPr>
            <p:spPr>
              <a:xfrm>
                <a:off x="3505648" y="2762472"/>
                <a:ext cx="151451" cy="346249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GB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89FD025-1C25-4C9D-A265-3131CA01851E}"/>
                  </a:ext>
                </a:extLst>
              </p:cNvPr>
              <p:cNvSpPr/>
              <p:nvPr/>
            </p:nvSpPr>
            <p:spPr>
              <a:xfrm>
                <a:off x="3653096" y="2757265"/>
                <a:ext cx="151451" cy="346249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GB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68" name="Multiplication Sign 67">
              <a:extLst>
                <a:ext uri="{FF2B5EF4-FFF2-40B4-BE49-F238E27FC236}">
                  <a16:creationId xmlns:a16="http://schemas.microsoft.com/office/drawing/2014/main" id="{BB8DD345-93B8-4F6F-BD1B-9F2B062BB771}"/>
                </a:ext>
              </a:extLst>
            </p:cNvPr>
            <p:cNvSpPr/>
            <p:nvPr/>
          </p:nvSpPr>
          <p:spPr>
            <a:xfrm>
              <a:off x="3511019" y="2670843"/>
              <a:ext cx="404376" cy="404376"/>
            </a:xfrm>
            <a:prstGeom prst="mathMultiply">
              <a:avLst>
                <a:gd name="adj1" fmla="val 16313"/>
              </a:avLst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glow rad="50800">
                <a:schemeClr val="bg1">
                  <a:alpha val="5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8" name="TextBox 26">
            <a:extLst>
              <a:ext uri="{FF2B5EF4-FFF2-40B4-BE49-F238E27FC236}">
                <a16:creationId xmlns:a16="http://schemas.microsoft.com/office/drawing/2014/main" id="{83B41674-758F-49C3-B24B-817FD2ECD45E}"/>
              </a:ext>
            </a:extLst>
          </p:cNvPr>
          <p:cNvSpPr txBox="1"/>
          <p:nvPr/>
        </p:nvSpPr>
        <p:spPr bwMode="auto">
          <a:xfrm>
            <a:off x="3910857" y="3298747"/>
            <a:ext cx="1182105" cy="55235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95">
              <a:defRPr/>
            </a:pPr>
            <a:r>
              <a:rPr lang="en-GB" sz="1322" b="1" kern="0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SGLT2 inhibitor</a:t>
            </a:r>
          </a:p>
        </p:txBody>
      </p:sp>
      <p:sp>
        <p:nvSpPr>
          <p:cNvPr id="43" name="Multiplication Sign 42">
            <a:extLst>
              <a:ext uri="{FF2B5EF4-FFF2-40B4-BE49-F238E27FC236}">
                <a16:creationId xmlns:a16="http://schemas.microsoft.com/office/drawing/2014/main" id="{A2E37E3D-C052-420A-8DE4-7394EC4F7767}"/>
              </a:ext>
            </a:extLst>
          </p:cNvPr>
          <p:cNvSpPr/>
          <p:nvPr/>
        </p:nvSpPr>
        <p:spPr>
          <a:xfrm>
            <a:off x="3713874" y="3359463"/>
            <a:ext cx="404376" cy="404376"/>
          </a:xfrm>
          <a:prstGeom prst="mathMultiply">
            <a:avLst>
              <a:gd name="adj1" fmla="val 16313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glow rad="50800">
              <a:schemeClr val="bg1">
                <a:alpha val="50000"/>
              </a:schemeClr>
            </a:glo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F036AD8-5735-4940-937D-B20B9E634B50}"/>
              </a:ext>
            </a:extLst>
          </p:cNvPr>
          <p:cNvSpPr/>
          <p:nvPr/>
        </p:nvSpPr>
        <p:spPr>
          <a:xfrm>
            <a:off x="7259999" y="4555401"/>
            <a:ext cx="245327" cy="24532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Na+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E1FF9A5-7AD5-4659-8D08-94C669A24DAA}"/>
              </a:ext>
            </a:extLst>
          </p:cNvPr>
          <p:cNvSpPr/>
          <p:nvPr/>
        </p:nvSpPr>
        <p:spPr>
          <a:xfrm>
            <a:off x="7259999" y="4263965"/>
            <a:ext cx="245327" cy="245327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147737B-7970-4CD3-831F-25257BA8659E}"/>
              </a:ext>
            </a:extLst>
          </p:cNvPr>
          <p:cNvSpPr/>
          <p:nvPr/>
        </p:nvSpPr>
        <p:spPr>
          <a:xfrm>
            <a:off x="6279784" y="3255773"/>
            <a:ext cx="245327" cy="245327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73C2FF4-2CA9-40D2-B42D-46B12D4701E3}"/>
              </a:ext>
            </a:extLst>
          </p:cNvPr>
          <p:cNvSpPr/>
          <p:nvPr/>
        </p:nvSpPr>
        <p:spPr>
          <a:xfrm>
            <a:off x="6257788" y="2979253"/>
            <a:ext cx="245327" cy="245327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D05076A-EB6D-4BEC-B25E-F96A9CF3932B}"/>
              </a:ext>
            </a:extLst>
          </p:cNvPr>
          <p:cNvSpPr/>
          <p:nvPr/>
        </p:nvSpPr>
        <p:spPr>
          <a:xfrm>
            <a:off x="6235792" y="2668168"/>
            <a:ext cx="245327" cy="245327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7A5D399-D219-4B77-87D7-40ED5E4D2E6D}"/>
              </a:ext>
            </a:extLst>
          </p:cNvPr>
          <p:cNvSpPr/>
          <p:nvPr/>
        </p:nvSpPr>
        <p:spPr>
          <a:xfrm>
            <a:off x="5833581" y="2353941"/>
            <a:ext cx="245327" cy="245327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156FE84-D69E-4277-A44B-79A7D1D30428}"/>
              </a:ext>
            </a:extLst>
          </p:cNvPr>
          <p:cNvSpPr/>
          <p:nvPr/>
        </p:nvSpPr>
        <p:spPr>
          <a:xfrm>
            <a:off x="5343387" y="2375937"/>
            <a:ext cx="245327" cy="245327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F03ECEC-878C-45D9-A758-5015D7919E81}"/>
              </a:ext>
            </a:extLst>
          </p:cNvPr>
          <p:cNvSpPr/>
          <p:nvPr/>
        </p:nvSpPr>
        <p:spPr>
          <a:xfrm>
            <a:off x="4994595" y="2212539"/>
            <a:ext cx="245327" cy="245327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FA02B99-F890-439A-BA25-17018890766F}"/>
              </a:ext>
            </a:extLst>
          </p:cNvPr>
          <p:cNvSpPr/>
          <p:nvPr/>
        </p:nvSpPr>
        <p:spPr>
          <a:xfrm>
            <a:off x="6069252" y="2193686"/>
            <a:ext cx="245327" cy="24532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Na+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D8DE6FA-D2EE-416B-9E8A-4C3552BAC841}"/>
              </a:ext>
            </a:extLst>
          </p:cNvPr>
          <p:cNvSpPr/>
          <p:nvPr/>
        </p:nvSpPr>
        <p:spPr>
          <a:xfrm>
            <a:off x="5641904" y="2583327"/>
            <a:ext cx="245327" cy="24532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Na+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EFE85D9-C27C-4A5F-9215-69CA99B698B4}"/>
              </a:ext>
            </a:extLst>
          </p:cNvPr>
          <p:cNvSpPr/>
          <p:nvPr/>
        </p:nvSpPr>
        <p:spPr>
          <a:xfrm>
            <a:off x="4576675" y="2460779"/>
            <a:ext cx="245327" cy="24532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Na+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04E7F57-D061-4FB5-B63D-73E74F2C6230}"/>
              </a:ext>
            </a:extLst>
          </p:cNvPr>
          <p:cNvSpPr/>
          <p:nvPr/>
        </p:nvSpPr>
        <p:spPr>
          <a:xfrm>
            <a:off x="4152467" y="2203112"/>
            <a:ext cx="245327" cy="245327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DC1A49B-1E8D-4B04-AF29-0DD5DFBE2342}"/>
              </a:ext>
            </a:extLst>
          </p:cNvPr>
          <p:cNvSpPr/>
          <p:nvPr/>
        </p:nvSpPr>
        <p:spPr>
          <a:xfrm>
            <a:off x="3769110" y="2360225"/>
            <a:ext cx="245327" cy="245327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463667E-14D4-4BDC-8ADF-FEE271621570}"/>
              </a:ext>
            </a:extLst>
          </p:cNvPr>
          <p:cNvSpPr/>
          <p:nvPr/>
        </p:nvSpPr>
        <p:spPr>
          <a:xfrm>
            <a:off x="3294630" y="2482774"/>
            <a:ext cx="245327" cy="24532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9B3FE2-FA8C-4BF1-9910-90CD7808D77E}"/>
              </a:ext>
            </a:extLst>
          </p:cNvPr>
          <p:cNvSpPr txBox="1"/>
          <p:nvPr/>
        </p:nvSpPr>
        <p:spPr>
          <a:xfrm>
            <a:off x="7505283" y="4221484"/>
            <a:ext cx="1014830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685800"/>
            <a:r>
              <a:rPr lang="en-GB" sz="1500" b="1" dirty="0">
                <a:solidFill>
                  <a:prstClr val="black"/>
                </a:solidFill>
                <a:latin typeface="Calibri" panose="020F0502020204030204"/>
              </a:rPr>
              <a:t>Glycosuria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CAF46C3-5120-46AC-879D-158ED5FEAA72}"/>
              </a:ext>
            </a:extLst>
          </p:cNvPr>
          <p:cNvSpPr txBox="1"/>
          <p:nvPr/>
        </p:nvSpPr>
        <p:spPr>
          <a:xfrm>
            <a:off x="7505283" y="4518952"/>
            <a:ext cx="1052724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685800"/>
            <a:r>
              <a:rPr lang="en-GB" sz="1500" b="1" dirty="0">
                <a:solidFill>
                  <a:prstClr val="black"/>
                </a:solidFill>
                <a:latin typeface="Calibri" panose="020F0502020204030204"/>
              </a:rPr>
              <a:t>Natriuresis</a:t>
            </a:r>
          </a:p>
        </p:txBody>
      </p:sp>
    </p:spTree>
    <p:extLst>
      <p:ext uri="{BB962C8B-B14F-4D97-AF65-F5344CB8AC3E}">
        <p14:creationId xmlns:p14="http://schemas.microsoft.com/office/powerpoint/2010/main" val="245864522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594A-389C-4C07-8A74-46426922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61" y="232984"/>
            <a:ext cx="8255479" cy="452432"/>
          </a:xfrm>
        </p:spPr>
        <p:txBody>
          <a:bodyPr>
            <a:normAutofit fontScale="90000"/>
          </a:bodyPr>
          <a:lstStyle/>
          <a:p>
            <a:r>
              <a:rPr lang="en-GB" dirty="0"/>
              <a:t>Glycosuria lowers HbA</a:t>
            </a:r>
            <a:r>
              <a:rPr lang="en-GB" baseline="-25000" dirty="0"/>
              <a:t>1c</a:t>
            </a:r>
            <a:r>
              <a:rPr lang="en-GB" dirty="0"/>
              <a:t> and reduces glucose toxicity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33F82F2-5B6B-4527-B27A-E8D10DFB1790}"/>
              </a:ext>
            </a:extLst>
          </p:cNvPr>
          <p:cNvSpPr txBox="1">
            <a:spLocks/>
          </p:cNvSpPr>
          <p:nvPr/>
        </p:nvSpPr>
        <p:spPr>
          <a:xfrm>
            <a:off x="0" y="4739271"/>
            <a:ext cx="7335395" cy="40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000" bIns="126000" anchor="b" anchorCtr="0">
            <a:spAutoFit/>
          </a:bodyPr>
          <a:lstStyle>
            <a:defPPr>
              <a:defRPr lang="en-US"/>
            </a:defPPr>
            <a:lvl1pPr>
              <a:spcBef>
                <a:spcPts val="200"/>
              </a:spcBef>
              <a:defRPr sz="750" b="1">
                <a:latin typeface="Arial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fr-FR" b="0" dirty="0"/>
              <a:t>1. Nolan CJ, </a:t>
            </a:r>
            <a:r>
              <a:rPr lang="fr-FR" b="0" i="1" dirty="0"/>
              <a:t>et al. Diabetes </a:t>
            </a:r>
            <a:r>
              <a:rPr lang="fr-FR" b="0" dirty="0"/>
              <a:t>2015;64:673; 2. </a:t>
            </a:r>
            <a:r>
              <a:rPr lang="da-DK" b="0" dirty="0"/>
              <a:t>Inzucchi SE, </a:t>
            </a:r>
            <a:r>
              <a:rPr lang="da-DK" b="0" i="1" dirty="0"/>
              <a:t>et al. Diabetes Vasc Dis Res </a:t>
            </a:r>
            <a:r>
              <a:rPr lang="da-DK" b="0" dirty="0"/>
              <a:t>2015;12:90; 3. </a:t>
            </a:r>
            <a:r>
              <a:rPr lang="fr-FR" b="0" dirty="0"/>
              <a:t>Cahill PA, Redmond EM. </a:t>
            </a:r>
            <a:r>
              <a:rPr lang="fr-FR" b="0" i="1" dirty="0"/>
              <a:t>Atherosclerosis </a:t>
            </a:r>
            <a:r>
              <a:rPr lang="fr-FR" b="0" dirty="0"/>
              <a:t>2016;248:97;</a:t>
            </a:r>
            <a:br>
              <a:rPr lang="fr-FR" b="0" dirty="0"/>
            </a:br>
            <a:r>
              <a:rPr lang="fr-FR" b="0" dirty="0"/>
              <a:t>4. Cameron JD, </a:t>
            </a:r>
            <a:r>
              <a:rPr lang="fr-FR" b="0" i="1" dirty="0"/>
              <a:t>et al. Vasc Health Risk Manag </a:t>
            </a:r>
            <a:r>
              <a:rPr lang="fr-FR" b="0" dirty="0"/>
              <a:t>2013;9:255; 5. </a:t>
            </a:r>
            <a:r>
              <a:rPr lang="da-DK" b="0" dirty="0"/>
              <a:t>Chilton R, </a:t>
            </a:r>
            <a:r>
              <a:rPr lang="da-DK" b="0" i="1" dirty="0"/>
              <a:t>et al. </a:t>
            </a:r>
            <a:r>
              <a:rPr lang="en-GB" b="0" i="1" dirty="0"/>
              <a:t>Diabetes Obes Metab </a:t>
            </a:r>
            <a:r>
              <a:rPr lang="en-GB" b="0" dirty="0"/>
              <a:t>2015;17:1180.</a:t>
            </a:r>
            <a:endParaRPr lang="da-DK" b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CE0DDF-C735-463C-9668-54D509CBB824}"/>
              </a:ext>
            </a:extLst>
          </p:cNvPr>
          <p:cNvGrpSpPr/>
          <p:nvPr/>
        </p:nvGrpSpPr>
        <p:grpSpPr>
          <a:xfrm>
            <a:off x="2148469" y="3196683"/>
            <a:ext cx="4847063" cy="1471961"/>
            <a:chOff x="1984917" y="3122341"/>
            <a:chExt cx="4847063" cy="147196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4FB8D4C-5575-4565-9086-FD9DEEB94076}"/>
                </a:ext>
              </a:extLst>
            </p:cNvPr>
            <p:cNvSpPr/>
            <p:nvPr/>
          </p:nvSpPr>
          <p:spPr>
            <a:xfrm>
              <a:off x="1984917" y="3122341"/>
              <a:ext cx="4847063" cy="1471961"/>
            </a:xfrm>
            <a:prstGeom prst="roundRect">
              <a:avLst>
                <a:gd name="adj" fmla="val 8295"/>
              </a:avLst>
            </a:prstGeom>
            <a:solidFill>
              <a:schemeClr val="bg1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115CFD4-1E51-429E-B03E-E76691F9939B}"/>
                </a:ext>
              </a:extLst>
            </p:cNvPr>
            <p:cNvGrpSpPr/>
            <p:nvPr/>
          </p:nvGrpSpPr>
          <p:grpSpPr>
            <a:xfrm>
              <a:off x="2432628" y="3222763"/>
              <a:ext cx="3951641" cy="1271117"/>
              <a:chOff x="2536982" y="3221442"/>
              <a:chExt cx="3951641" cy="1271117"/>
            </a:xfrm>
          </p:grpSpPr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C5D96BAB-384D-41E7-9586-50235618FE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27033" y="3221442"/>
                <a:ext cx="2761590" cy="1271117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>
                <a:lvl1pPr marL="206375" indent="-206375" algn="l" defTabSz="6858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Clr>
                    <a:schemeClr val="accent2"/>
                  </a:buClr>
                  <a:buSzPct val="80000"/>
                  <a:buFont typeface="Calibri" panose="020F0502020204030204" pitchFamily="34" charset="0"/>
                  <a:buChar char="●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0063" indent="-233363" algn="l" defTabSz="6858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buClr>
                    <a:schemeClr val="accent5"/>
                  </a:buClr>
                  <a:buSzPct val="80000"/>
                  <a:buFont typeface="Calibri" panose="020F050202020403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01688" indent="-206375" algn="l" defTabSz="6858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Clr>
                    <a:schemeClr val="accent4"/>
                  </a:buClr>
                  <a:buSzPct val="80000"/>
                  <a:buFont typeface="Calibri" panose="020F050202020403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600"/>
                  </a:spcBef>
                  <a:buNone/>
                </a:pPr>
                <a:r>
                  <a:rPr lang="en-GB" sz="2000" b="1" dirty="0">
                    <a:solidFill>
                      <a:schemeClr val="accent1"/>
                    </a:solidFill>
                  </a:rPr>
                  <a:t>Potentially improving:</a:t>
                </a:r>
                <a:r>
                  <a:rPr lang="en-GB" sz="2000" b="1" baseline="30000" dirty="0">
                    <a:solidFill>
                      <a:schemeClr val="accent1"/>
                    </a:solidFill>
                  </a:rPr>
                  <a:t>1-5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sz="1800" dirty="0"/>
                  <a:t>Endothelial function</a:t>
                </a:r>
              </a:p>
              <a:p>
                <a:pPr>
                  <a:spcBef>
                    <a:spcPts val="300"/>
                  </a:spcBef>
                </a:pPr>
                <a:r>
                  <a:rPr lang="en-GB" sz="1800" dirty="0"/>
                  <a:t>Arterial wall structure</a:t>
                </a:r>
              </a:p>
              <a:p>
                <a:pPr>
                  <a:spcBef>
                    <a:spcPts val="300"/>
                  </a:spcBef>
                </a:pPr>
                <a:r>
                  <a:rPr lang="en-GB" sz="1800" dirty="0"/>
                  <a:t>Cardiac function</a:t>
                </a:r>
              </a:p>
            </p:txBody>
          </p:sp>
          <p:pic>
            <p:nvPicPr>
              <p:cNvPr id="2050" name="Picture 2" descr="Related image">
                <a:extLst>
                  <a:ext uri="{FF2B5EF4-FFF2-40B4-BE49-F238E27FC236}">
                    <a16:creationId xmlns:a16="http://schemas.microsoft.com/office/drawing/2014/main" id="{3FF4CF66-8E90-4E06-AA96-0EE92B17E1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69" t="3035" r="23658" b="4463"/>
              <a:stretch/>
            </p:blipFill>
            <p:spPr bwMode="auto">
              <a:xfrm>
                <a:off x="2536982" y="3300759"/>
                <a:ext cx="846078" cy="11745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11D38883-C322-4DB7-8EF9-82A45593474D}"/>
              </a:ext>
            </a:extLst>
          </p:cNvPr>
          <p:cNvSpPr/>
          <p:nvPr/>
        </p:nvSpPr>
        <p:spPr>
          <a:xfrm>
            <a:off x="1620646" y="1486832"/>
            <a:ext cx="371706" cy="3717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CC7DB5D-DC42-4BF7-AB78-5895E9195ED6}"/>
              </a:ext>
            </a:extLst>
          </p:cNvPr>
          <p:cNvSpPr/>
          <p:nvPr/>
        </p:nvSpPr>
        <p:spPr>
          <a:xfrm>
            <a:off x="1271240" y="2572217"/>
            <a:ext cx="319668" cy="3196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F7F4F4-46C3-487D-984E-57A953F98993}"/>
              </a:ext>
            </a:extLst>
          </p:cNvPr>
          <p:cNvSpPr/>
          <p:nvPr/>
        </p:nvSpPr>
        <p:spPr>
          <a:xfrm>
            <a:off x="2141035" y="2542481"/>
            <a:ext cx="319668" cy="3196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16CF5C-DE8D-471E-9EE0-3C0C867FC494}"/>
              </a:ext>
            </a:extLst>
          </p:cNvPr>
          <p:cNvSpPr/>
          <p:nvPr/>
        </p:nvSpPr>
        <p:spPr>
          <a:xfrm>
            <a:off x="966440" y="2430969"/>
            <a:ext cx="223023" cy="2230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96B13B9-1947-4345-BF97-03C2B85C33EB}"/>
              </a:ext>
            </a:extLst>
          </p:cNvPr>
          <p:cNvSpPr/>
          <p:nvPr/>
        </p:nvSpPr>
        <p:spPr>
          <a:xfrm>
            <a:off x="1754460" y="2579652"/>
            <a:ext cx="223023" cy="2230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B424635-CEBF-45DC-BB36-A7633A16FBBB}"/>
              </a:ext>
            </a:extLst>
          </p:cNvPr>
          <p:cNvSpPr/>
          <p:nvPr/>
        </p:nvSpPr>
        <p:spPr>
          <a:xfrm>
            <a:off x="2564782" y="2453272"/>
            <a:ext cx="223023" cy="2230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B5E0F90-9BD1-4BE2-B11E-1B2954A2EBD7}"/>
              </a:ext>
            </a:extLst>
          </p:cNvPr>
          <p:cNvSpPr/>
          <p:nvPr/>
        </p:nvSpPr>
        <p:spPr>
          <a:xfrm>
            <a:off x="2252547" y="1479399"/>
            <a:ext cx="223023" cy="2230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4A8BA18-2155-4C84-8C3D-6177FF4B5A89}"/>
              </a:ext>
            </a:extLst>
          </p:cNvPr>
          <p:cNvSpPr/>
          <p:nvPr/>
        </p:nvSpPr>
        <p:spPr>
          <a:xfrm>
            <a:off x="1278674" y="1524004"/>
            <a:ext cx="223023" cy="2230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920E1BF-D740-4266-98D1-4D489E8CB489}"/>
              </a:ext>
            </a:extLst>
          </p:cNvPr>
          <p:cNvSpPr/>
          <p:nvPr/>
        </p:nvSpPr>
        <p:spPr>
          <a:xfrm>
            <a:off x="861403" y="2242096"/>
            <a:ext cx="133818" cy="1338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0A5FD-400F-4E11-B2FF-EE60015EA244}"/>
              </a:ext>
            </a:extLst>
          </p:cNvPr>
          <p:cNvSpPr/>
          <p:nvPr/>
        </p:nvSpPr>
        <p:spPr>
          <a:xfrm>
            <a:off x="906967" y="1672687"/>
            <a:ext cx="193286" cy="1932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8AC26F-1089-4EB2-B3E1-8DBAD3E44979}"/>
              </a:ext>
            </a:extLst>
          </p:cNvPr>
          <p:cNvSpPr/>
          <p:nvPr/>
        </p:nvSpPr>
        <p:spPr>
          <a:xfrm>
            <a:off x="1025913" y="1427361"/>
            <a:ext cx="193286" cy="1932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E16D4ED-ADB2-4EB4-B899-6E93A492783C}"/>
              </a:ext>
            </a:extLst>
          </p:cNvPr>
          <p:cNvSpPr/>
          <p:nvPr/>
        </p:nvSpPr>
        <p:spPr>
          <a:xfrm>
            <a:off x="1709855" y="1196902"/>
            <a:ext cx="193286" cy="1932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AE97A24-DFD3-4ABC-8AB7-CD8E67C1459D}"/>
              </a:ext>
            </a:extLst>
          </p:cNvPr>
          <p:cNvSpPr/>
          <p:nvPr/>
        </p:nvSpPr>
        <p:spPr>
          <a:xfrm>
            <a:off x="1492128" y="1318643"/>
            <a:ext cx="133818" cy="1338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E39E2A-5764-44A1-910B-562E0FF6E850}"/>
              </a:ext>
            </a:extLst>
          </p:cNvPr>
          <p:cNvSpPr/>
          <p:nvPr/>
        </p:nvSpPr>
        <p:spPr>
          <a:xfrm>
            <a:off x="2050425" y="1375981"/>
            <a:ext cx="133818" cy="1338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CCA76A6-43C0-4852-B011-D29E0AAC6F0C}"/>
              </a:ext>
            </a:extLst>
          </p:cNvPr>
          <p:cNvSpPr/>
          <p:nvPr/>
        </p:nvSpPr>
        <p:spPr>
          <a:xfrm>
            <a:off x="2563455" y="1683799"/>
            <a:ext cx="133818" cy="1338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1366E69-E655-4BD0-BC48-03F1B20AE4B9}"/>
              </a:ext>
            </a:extLst>
          </p:cNvPr>
          <p:cNvSpPr/>
          <p:nvPr/>
        </p:nvSpPr>
        <p:spPr>
          <a:xfrm>
            <a:off x="2629847" y="1925224"/>
            <a:ext cx="133818" cy="1338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7FC556F-9499-468E-B6A7-747602785237}"/>
              </a:ext>
            </a:extLst>
          </p:cNvPr>
          <p:cNvSpPr/>
          <p:nvPr/>
        </p:nvSpPr>
        <p:spPr>
          <a:xfrm>
            <a:off x="1956873" y="2866784"/>
            <a:ext cx="133818" cy="1338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869B9F6-6D69-4FE5-B753-B698E0B94471}"/>
              </a:ext>
            </a:extLst>
          </p:cNvPr>
          <p:cNvSpPr/>
          <p:nvPr/>
        </p:nvSpPr>
        <p:spPr>
          <a:xfrm>
            <a:off x="1673198" y="2836606"/>
            <a:ext cx="133818" cy="1338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547FE005-2EE5-46C5-BBB1-AF860B8DBE83}"/>
              </a:ext>
            </a:extLst>
          </p:cNvPr>
          <p:cNvSpPr/>
          <p:nvPr/>
        </p:nvSpPr>
        <p:spPr>
          <a:xfrm>
            <a:off x="2884451" y="1524002"/>
            <a:ext cx="676507" cy="1248936"/>
          </a:xfrm>
          <a:prstGeom prst="chevron">
            <a:avLst>
              <a:gd name="adj" fmla="val 59890"/>
            </a:avLst>
          </a:prstGeom>
          <a:gradFill flip="none" rotWithShape="1">
            <a:gsLst>
              <a:gs pos="0">
                <a:schemeClr val="bg2"/>
              </a:gs>
              <a:gs pos="92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39B51224-C8EA-49D9-8749-FECC1262F2A1}"/>
              </a:ext>
            </a:extLst>
          </p:cNvPr>
          <p:cNvSpPr/>
          <p:nvPr/>
        </p:nvSpPr>
        <p:spPr>
          <a:xfrm>
            <a:off x="5478963" y="1524002"/>
            <a:ext cx="676507" cy="1248936"/>
          </a:xfrm>
          <a:prstGeom prst="chevron">
            <a:avLst>
              <a:gd name="adj" fmla="val 59890"/>
            </a:avLst>
          </a:prstGeom>
          <a:gradFill flip="none" rotWithShape="1">
            <a:gsLst>
              <a:gs pos="0">
                <a:schemeClr val="bg2"/>
              </a:gs>
              <a:gs pos="92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48" name="TextBox 2047">
            <a:extLst>
              <a:ext uri="{FF2B5EF4-FFF2-40B4-BE49-F238E27FC236}">
                <a16:creationId xmlns:a16="http://schemas.microsoft.com/office/drawing/2014/main" id="{6BD64741-9024-4E9B-B9C0-59E3189ADEC5}"/>
              </a:ext>
            </a:extLst>
          </p:cNvPr>
          <p:cNvSpPr txBox="1"/>
          <p:nvPr/>
        </p:nvSpPr>
        <p:spPr>
          <a:xfrm>
            <a:off x="1173032" y="1962614"/>
            <a:ext cx="125976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↓ </a:t>
            </a:r>
            <a:r>
              <a:rPr lang="en-GB" sz="2000" dirty="0"/>
              <a:t>glucose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957993-5074-4A72-A826-FC2932033659}"/>
              </a:ext>
            </a:extLst>
          </p:cNvPr>
          <p:cNvSpPr txBox="1"/>
          <p:nvPr/>
        </p:nvSpPr>
        <p:spPr>
          <a:xfrm>
            <a:off x="3488112" y="1654838"/>
            <a:ext cx="2071401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↓ </a:t>
            </a:r>
            <a:r>
              <a:rPr lang="en-GB" sz="2000" dirty="0"/>
              <a:t>glucose toxicity</a:t>
            </a:r>
            <a:br>
              <a:rPr lang="en-GB" sz="2000" dirty="0"/>
            </a:br>
            <a:r>
              <a:rPr lang="en-GB" sz="2000" dirty="0"/>
              <a:t>and</a:t>
            </a:r>
            <a:br>
              <a:rPr lang="en-GB" sz="2000" dirty="0"/>
            </a:br>
            <a:r>
              <a:rPr lang="en-GB" sz="2000" dirty="0"/>
              <a:t>insulin resistance</a:t>
            </a:r>
            <a:r>
              <a:rPr lang="en-GB" sz="2000" baseline="30000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9357CF-4F24-4CC7-BFF0-56CA50333E91}"/>
              </a:ext>
            </a:extLst>
          </p:cNvPr>
          <p:cNvSpPr txBox="1"/>
          <p:nvPr/>
        </p:nvSpPr>
        <p:spPr>
          <a:xfrm>
            <a:off x="6076961" y="1654838"/>
            <a:ext cx="2543645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↓ </a:t>
            </a:r>
            <a:r>
              <a:rPr lang="en-GB" sz="2000" dirty="0"/>
              <a:t>tissue inflammation</a:t>
            </a:r>
            <a:br>
              <a:rPr lang="en-GB" sz="2000" dirty="0"/>
            </a:br>
            <a:r>
              <a:rPr lang="en-GB" sz="2000" dirty="0"/>
              <a:t>and</a:t>
            </a:r>
            <a:br>
              <a:rPr lang="en-GB" sz="2000" dirty="0"/>
            </a:br>
            <a:r>
              <a:rPr lang="en-GB" sz="2000" dirty="0"/>
              <a:t>oxidative stress</a:t>
            </a:r>
            <a:endParaRPr lang="en-GB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173622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21" grpId="0" animBg="1"/>
      <p:bldP spid="23" grpId="0" animBg="1"/>
      <p:bldP spid="28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25B5371-3989-4533-B09C-87A3ED70B0A6}"/>
              </a:ext>
            </a:extLst>
          </p:cNvPr>
          <p:cNvCxnSpPr>
            <a:cxnSpLocks/>
          </p:cNvCxnSpPr>
          <p:nvPr/>
        </p:nvCxnSpPr>
        <p:spPr>
          <a:xfrm>
            <a:off x="7254951" y="1982288"/>
            <a:ext cx="0" cy="1917851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515" y="9823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sz="2700" dirty="0"/>
              <a:t>Reduced risk of CV death was not associated with change in </a:t>
            </a:r>
            <a:r>
              <a:rPr lang="en-US" sz="2700" dirty="0"/>
              <a:t>HbA</a:t>
            </a:r>
            <a:r>
              <a:rPr lang="en-US" sz="2700" baseline="-25000" dirty="0"/>
              <a:t>1c</a:t>
            </a:r>
            <a:r>
              <a:rPr lang="en-US" sz="2700" dirty="0"/>
              <a:t> during the EMPA-REG OUTCOME study</a:t>
            </a:r>
            <a:br>
              <a:rPr lang="en-US" dirty="0"/>
            </a:br>
            <a:endParaRPr lang="en-US" sz="1800" dirty="0"/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6D378D20-37B9-4449-8DE8-799D7428878C}"/>
              </a:ext>
            </a:extLst>
          </p:cNvPr>
          <p:cNvSpPr txBox="1">
            <a:spLocks/>
          </p:cNvSpPr>
          <p:nvPr/>
        </p:nvSpPr>
        <p:spPr>
          <a:xfrm>
            <a:off x="1" y="4226310"/>
            <a:ext cx="5104548" cy="91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000" bIns="126000" anchor="b" anchorCtr="0">
            <a:spAutoFit/>
          </a:bodyPr>
          <a:lstStyle>
            <a:defPPr>
              <a:defRPr lang="en-US"/>
            </a:defPPr>
            <a:lvl1pPr>
              <a:spcBef>
                <a:spcPts val="200"/>
              </a:spcBef>
              <a:defRPr sz="750" b="0">
                <a:latin typeface="Arial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br>
              <a:rPr lang="en-GB" b="1" dirty="0"/>
            </a:br>
            <a:r>
              <a:rPr lang="en-GB" b="1" dirty="0"/>
              <a:t>Post-hoc analysis. Cox regression analysis in patients treated with ≥1 dose of study drug.</a:t>
            </a:r>
            <a:br>
              <a:rPr lang="en-GB" b="1" dirty="0"/>
            </a:br>
            <a:r>
              <a:rPr lang="en-GB" b="1" dirty="0"/>
              <a:t>P-values relate to tests of the homogeneity of treatment group differences among subgroups</a:t>
            </a:r>
            <a:br>
              <a:rPr lang="en-GB" b="1" dirty="0"/>
            </a:br>
            <a:r>
              <a:rPr lang="en-GB" b="1" dirty="0"/>
              <a:t>(test for treatment by subgroup interaction) with no adjustment for multiple testing</a:t>
            </a:r>
            <a:br>
              <a:rPr lang="en-GB" b="1" dirty="0"/>
            </a:br>
            <a:r>
              <a:rPr lang="en-GB" b="1" dirty="0"/>
              <a:t>CI, confidence intervals; HbA</a:t>
            </a:r>
            <a:r>
              <a:rPr lang="en-GB" b="1" baseline="-25000" dirty="0"/>
              <a:t>1c</a:t>
            </a:r>
            <a:r>
              <a:rPr lang="en-GB" b="1" dirty="0"/>
              <a:t>, glycated haemoglobin.</a:t>
            </a:r>
          </a:p>
          <a:p>
            <a:r>
              <a:rPr lang="en-GB" dirty="0"/>
              <a:t>Inzucchi S, </a:t>
            </a:r>
            <a:r>
              <a:rPr lang="en-GB" i="1" dirty="0"/>
              <a:t>et al.</a:t>
            </a:r>
            <a:r>
              <a:rPr lang="en-GB" dirty="0"/>
              <a:t> Poster presented at Diabetes UK Professional Conference, 14-16 March 2018, London, UK.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9C809C-59C1-4B51-826D-9AF1E776BD18}"/>
              </a:ext>
            </a:extLst>
          </p:cNvPr>
          <p:cNvCxnSpPr>
            <a:cxnSpLocks/>
          </p:cNvCxnSpPr>
          <p:nvPr/>
        </p:nvCxnSpPr>
        <p:spPr>
          <a:xfrm>
            <a:off x="7695822" y="1732156"/>
            <a:ext cx="0" cy="2167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C6F780D-0B1E-466A-9D65-68544EAC16DB}"/>
              </a:ext>
            </a:extLst>
          </p:cNvPr>
          <p:cNvSpPr txBox="1"/>
          <p:nvPr/>
        </p:nvSpPr>
        <p:spPr>
          <a:xfrm>
            <a:off x="468173" y="1847534"/>
            <a:ext cx="4540858" cy="2028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400" b="1" dirty="0"/>
              <a:t>All patients</a:t>
            </a:r>
            <a:br>
              <a:rPr lang="en-GB" sz="1400" dirty="0"/>
            </a:br>
            <a:endParaRPr lang="en-GB" sz="14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400" b="1" dirty="0">
                <a:solidFill>
                  <a:schemeClr val="accent2"/>
                </a:solidFill>
              </a:rPr>
              <a:t>Change from baseline in HbA</a:t>
            </a:r>
            <a:r>
              <a:rPr lang="en-GB" sz="1400" b="1" baseline="-25000" dirty="0">
                <a:solidFill>
                  <a:schemeClr val="accent2"/>
                </a:solidFill>
              </a:rPr>
              <a:t>1c</a:t>
            </a:r>
            <a:r>
              <a:rPr lang="en-GB" sz="1400" b="1" dirty="0">
                <a:solidFill>
                  <a:schemeClr val="accent2"/>
                </a:solidFill>
              </a:rPr>
              <a:t> at the last value in the trial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Any reduction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Increase or no change</a:t>
            </a:r>
            <a:br>
              <a:rPr lang="en-GB" sz="1400" dirty="0"/>
            </a:br>
            <a:endParaRPr lang="en-GB" sz="14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Reduction of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≥0.3%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Reduction of &lt;0.3% or increase</a:t>
            </a:r>
            <a:endParaRPr lang="en-GB" sz="1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C8E86A-3DC1-44F0-AE7B-CC4696829132}"/>
              </a:ext>
            </a:extLst>
          </p:cNvPr>
          <p:cNvCxnSpPr>
            <a:cxnSpLocks/>
          </p:cNvCxnSpPr>
          <p:nvPr/>
        </p:nvCxnSpPr>
        <p:spPr>
          <a:xfrm>
            <a:off x="499339" y="1731440"/>
            <a:ext cx="8183803" cy="0"/>
          </a:xfrm>
          <a:prstGeom prst="line">
            <a:avLst/>
          </a:prstGeom>
          <a:ln w="28575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E9AAA7B-4831-4738-9002-9E4B22FA9B35}"/>
              </a:ext>
            </a:extLst>
          </p:cNvPr>
          <p:cNvSpPr txBox="1"/>
          <p:nvPr/>
        </p:nvSpPr>
        <p:spPr>
          <a:xfrm>
            <a:off x="2858408" y="1398646"/>
            <a:ext cx="1186287" cy="2862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accent2"/>
                </a:solidFill>
              </a:rPr>
              <a:t>Empagliflozin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6166D1-2286-4100-BF2E-8E46B2E68B3F}"/>
              </a:ext>
            </a:extLst>
          </p:cNvPr>
          <p:cNvSpPr txBox="1"/>
          <p:nvPr/>
        </p:nvSpPr>
        <p:spPr>
          <a:xfrm>
            <a:off x="2816599" y="1847534"/>
            <a:ext cx="1269898" cy="2028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172/4687 (3.7)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br>
              <a:rPr lang="en-GB" sz="1400" dirty="0"/>
            </a:br>
            <a:endParaRPr lang="en-GB" sz="1400" dirty="0"/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109/2957 (3.7)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63/1728 (3.6)</a:t>
            </a:r>
            <a:br>
              <a:rPr lang="en-GB" sz="1400" dirty="0"/>
            </a:br>
            <a:endParaRPr lang="en-GB" sz="1400" dirty="0"/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97/2614 (3.7)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75/2071 (3.6)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2BC423-131C-4602-9CC3-79CA622658CC}"/>
              </a:ext>
            </a:extLst>
          </p:cNvPr>
          <p:cNvSpPr txBox="1"/>
          <p:nvPr/>
        </p:nvSpPr>
        <p:spPr>
          <a:xfrm>
            <a:off x="4293183" y="1398646"/>
            <a:ext cx="771365" cy="2862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accent2"/>
                </a:solidFill>
              </a:rPr>
              <a:t>Placebo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25A9F0-5C1A-49D5-A816-4AF031547630}"/>
              </a:ext>
            </a:extLst>
          </p:cNvPr>
          <p:cNvSpPr txBox="1"/>
          <p:nvPr/>
        </p:nvSpPr>
        <p:spPr>
          <a:xfrm>
            <a:off x="4043917" y="1847534"/>
            <a:ext cx="1269898" cy="2028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137/2333 (5.9)</a:t>
            </a:r>
            <a:br>
              <a:rPr lang="en-GB" sz="1400" dirty="0"/>
            </a:br>
            <a:endParaRPr lang="en-GB" sz="1400" dirty="0"/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GB" sz="1400" dirty="0"/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74/1158 (6.4)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63/1175 (5.4)</a:t>
            </a:r>
            <a:br>
              <a:rPr lang="en-GB" sz="1400" dirty="0"/>
            </a:br>
            <a:endParaRPr lang="en-GB" sz="1400" dirty="0"/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65/974 (6.7)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72/1359 (5.3)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8C187B-F86A-434F-B35D-044E7192D7EE}"/>
              </a:ext>
            </a:extLst>
          </p:cNvPr>
          <p:cNvSpPr txBox="1"/>
          <p:nvPr/>
        </p:nvSpPr>
        <p:spPr>
          <a:xfrm>
            <a:off x="5400483" y="1398646"/>
            <a:ext cx="1048685" cy="2862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accent2"/>
                </a:solidFill>
              </a:rPr>
              <a:t>HR </a:t>
            </a:r>
            <a:r>
              <a:rPr lang="en-GB" sz="1400" dirty="0">
                <a:solidFill>
                  <a:schemeClr val="accent2"/>
                </a:solidFill>
              </a:rPr>
              <a:t>(95% CI)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587805-DC86-4FD1-AF6D-685A45DA9FC5}"/>
              </a:ext>
            </a:extLst>
          </p:cNvPr>
          <p:cNvSpPr txBox="1"/>
          <p:nvPr/>
        </p:nvSpPr>
        <p:spPr>
          <a:xfrm>
            <a:off x="5236976" y="1847534"/>
            <a:ext cx="1375698" cy="2028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0.62 (0.49, 0.77)</a:t>
            </a:r>
            <a:br>
              <a:rPr lang="en-GB" sz="1400" dirty="0"/>
            </a:br>
            <a:endParaRPr lang="en-GB" sz="1400" dirty="0"/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GB" sz="1400" dirty="0"/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0.60 (0.44, 0.80)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0.64 (0.45, 0.91)</a:t>
            </a:r>
            <a:br>
              <a:rPr lang="en-GB" sz="1400" dirty="0"/>
            </a:br>
            <a:endParaRPr lang="en-GB" sz="1400" dirty="0"/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0.58 (0.42, 0.79)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0.65 (0.47, 0.90)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933B91-6CEC-481E-A284-B6546A502E7A}"/>
              </a:ext>
            </a:extLst>
          </p:cNvPr>
          <p:cNvSpPr txBox="1"/>
          <p:nvPr/>
        </p:nvSpPr>
        <p:spPr>
          <a:xfrm>
            <a:off x="7993879" y="1398646"/>
            <a:ext cx="722249" cy="2862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i="1" dirty="0">
                <a:solidFill>
                  <a:schemeClr val="accent2"/>
                </a:solidFill>
              </a:rPr>
              <a:t>p</a:t>
            </a:r>
            <a:r>
              <a:rPr lang="en-GB" sz="1400" b="1" dirty="0">
                <a:solidFill>
                  <a:schemeClr val="accent2"/>
                </a:solidFill>
              </a:rPr>
              <a:t> value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EFD80F-9E52-4CE1-8E89-44B502CA87A2}"/>
              </a:ext>
            </a:extLst>
          </p:cNvPr>
          <p:cNvSpPr txBox="1"/>
          <p:nvPr/>
        </p:nvSpPr>
        <p:spPr>
          <a:xfrm>
            <a:off x="8011800" y="2702461"/>
            <a:ext cx="686406" cy="102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0.7744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GB" sz="1400" dirty="0"/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br>
              <a:rPr lang="en-GB" sz="1400" dirty="0"/>
            </a:br>
            <a:r>
              <a:rPr lang="en-GB" sz="1400" dirty="0"/>
              <a:t>0.5996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2EFA84-885D-42EC-980C-FF4B09EB5192}"/>
              </a:ext>
            </a:extLst>
          </p:cNvPr>
          <p:cNvCxnSpPr>
            <a:cxnSpLocks/>
          </p:cNvCxnSpPr>
          <p:nvPr/>
        </p:nvCxnSpPr>
        <p:spPr>
          <a:xfrm>
            <a:off x="6363629" y="3904706"/>
            <a:ext cx="198491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6EDA216-FF70-4AF6-8DCE-A6715817D2FB}"/>
              </a:ext>
            </a:extLst>
          </p:cNvPr>
          <p:cNvGrpSpPr/>
          <p:nvPr/>
        </p:nvGrpSpPr>
        <p:grpSpPr>
          <a:xfrm>
            <a:off x="6145146" y="3904846"/>
            <a:ext cx="458780" cy="354904"/>
            <a:chOff x="4957090" y="3577133"/>
            <a:chExt cx="458780" cy="35490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4BA03B4-F882-416B-8D94-DB6138ADE2C1}"/>
                </a:ext>
              </a:extLst>
            </p:cNvPr>
            <p:cNvCxnSpPr/>
            <p:nvPr/>
          </p:nvCxnSpPr>
          <p:spPr>
            <a:xfrm>
              <a:off x="5186477" y="3577133"/>
              <a:ext cx="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CF1821E-6273-4A4B-B2B0-6C122541BA2B}"/>
                </a:ext>
              </a:extLst>
            </p:cNvPr>
            <p:cNvSpPr txBox="1"/>
            <p:nvPr/>
          </p:nvSpPr>
          <p:spPr>
            <a:xfrm>
              <a:off x="4957090" y="3655038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0.25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6B52585-8F67-491D-911B-72F429FF23DB}"/>
              </a:ext>
            </a:extLst>
          </p:cNvPr>
          <p:cNvGrpSpPr/>
          <p:nvPr/>
        </p:nvGrpSpPr>
        <p:grpSpPr>
          <a:xfrm>
            <a:off x="8104779" y="3904846"/>
            <a:ext cx="458780" cy="354904"/>
            <a:chOff x="4957091" y="3577133"/>
            <a:chExt cx="458780" cy="354904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6F4930E-B02D-4F24-90A4-B3A3CF2D9214}"/>
                </a:ext>
              </a:extLst>
            </p:cNvPr>
            <p:cNvCxnSpPr/>
            <p:nvPr/>
          </p:nvCxnSpPr>
          <p:spPr>
            <a:xfrm>
              <a:off x="5186477" y="3577133"/>
              <a:ext cx="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F6743C5-4F7E-40FD-AD55-E5F9CBBAE207}"/>
                </a:ext>
              </a:extLst>
            </p:cNvPr>
            <p:cNvSpPr txBox="1"/>
            <p:nvPr/>
          </p:nvSpPr>
          <p:spPr>
            <a:xfrm>
              <a:off x="4957091" y="3655038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2.00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C0FFFFF4-D667-4491-9D1B-7295A8884743}"/>
              </a:ext>
            </a:extLst>
          </p:cNvPr>
          <p:cNvSpPr txBox="1"/>
          <p:nvPr/>
        </p:nvSpPr>
        <p:spPr>
          <a:xfrm>
            <a:off x="6010719" y="4157504"/>
            <a:ext cx="118788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GB" sz="1400" b="1" dirty="0"/>
              <a:t>Favours</a:t>
            </a:r>
            <a:br>
              <a:rPr lang="en-GB" sz="1400" b="1" dirty="0"/>
            </a:br>
            <a:r>
              <a:rPr lang="en-GB" sz="1400" b="1" dirty="0"/>
              <a:t>empagliflozin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4C57DEF-B39C-455E-9ECF-E6214F3F343D}"/>
              </a:ext>
            </a:extLst>
          </p:cNvPr>
          <p:cNvGrpSpPr/>
          <p:nvPr/>
        </p:nvGrpSpPr>
        <p:grpSpPr>
          <a:xfrm>
            <a:off x="7183599" y="4418694"/>
            <a:ext cx="1013414" cy="0"/>
            <a:chOff x="6668713" y="3450319"/>
            <a:chExt cx="1013414" cy="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73D393C-4494-4FA8-AA34-7D4031C71C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68713" y="3450319"/>
              <a:ext cx="39896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E46C1BA-1344-43DF-B900-7AAC8CD81A68}"/>
                </a:ext>
              </a:extLst>
            </p:cNvPr>
            <p:cNvCxnSpPr>
              <a:cxnSpLocks/>
            </p:cNvCxnSpPr>
            <p:nvPr/>
          </p:nvCxnSpPr>
          <p:spPr>
            <a:xfrm>
              <a:off x="7283167" y="3450319"/>
              <a:ext cx="39896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AC0D6CB6-0CC3-427B-BC00-C764DA50D48F}"/>
              </a:ext>
            </a:extLst>
          </p:cNvPr>
          <p:cNvSpPr txBox="1"/>
          <p:nvPr/>
        </p:nvSpPr>
        <p:spPr>
          <a:xfrm>
            <a:off x="8206325" y="4157504"/>
            <a:ext cx="77136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1400" b="1" dirty="0"/>
              <a:t>Favours</a:t>
            </a:r>
            <a:br>
              <a:rPr lang="en-GB" sz="1400" b="1" dirty="0"/>
            </a:br>
            <a:r>
              <a:rPr lang="en-GB" sz="1400" b="1" dirty="0"/>
              <a:t>placebo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4F38745-A08D-43E5-9C74-C04227F3FAA5}"/>
              </a:ext>
            </a:extLst>
          </p:cNvPr>
          <p:cNvCxnSpPr>
            <a:cxnSpLocks/>
          </p:cNvCxnSpPr>
          <p:nvPr/>
        </p:nvCxnSpPr>
        <p:spPr>
          <a:xfrm>
            <a:off x="7047411" y="1966581"/>
            <a:ext cx="42440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36355C44-8EF8-4282-BA47-62B9A083FAC8}"/>
              </a:ext>
            </a:extLst>
          </p:cNvPr>
          <p:cNvSpPr/>
          <p:nvPr/>
        </p:nvSpPr>
        <p:spPr>
          <a:xfrm>
            <a:off x="7181389" y="1879028"/>
            <a:ext cx="175106" cy="175106"/>
          </a:xfrm>
          <a:prstGeom prst="ellipse">
            <a:avLst/>
          </a:prstGeom>
          <a:solidFill>
            <a:schemeClr val="accent4"/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F67DDE-A8F1-4024-9C01-C3A1C11BD103}"/>
              </a:ext>
            </a:extLst>
          </p:cNvPr>
          <p:cNvSpPr txBox="1"/>
          <p:nvPr/>
        </p:nvSpPr>
        <p:spPr>
          <a:xfrm>
            <a:off x="2793057" y="1145886"/>
            <a:ext cx="2357761" cy="2862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accent2"/>
                </a:solidFill>
              </a:rPr>
              <a:t>Patients with event/analysed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6443E7F-88F9-41F9-9FF6-5719A4EF4308}"/>
              </a:ext>
            </a:extLst>
          </p:cNvPr>
          <p:cNvCxnSpPr>
            <a:cxnSpLocks/>
          </p:cNvCxnSpPr>
          <p:nvPr/>
        </p:nvCxnSpPr>
        <p:spPr>
          <a:xfrm>
            <a:off x="6959237" y="2709995"/>
            <a:ext cx="55177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0385CFAE-1D5F-40BD-8D45-B0196D02429B}"/>
              </a:ext>
            </a:extLst>
          </p:cNvPr>
          <p:cNvSpPr/>
          <p:nvPr/>
        </p:nvSpPr>
        <p:spPr>
          <a:xfrm>
            <a:off x="7175421" y="2642599"/>
            <a:ext cx="134792" cy="134792"/>
          </a:xfrm>
          <a:prstGeom prst="ellipse">
            <a:avLst/>
          </a:prstGeom>
          <a:solidFill>
            <a:schemeClr val="accent4"/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5E3F947-AF84-48A9-A8A2-25DC82B06AE1}"/>
              </a:ext>
            </a:extLst>
          </p:cNvPr>
          <p:cNvCxnSpPr>
            <a:cxnSpLocks/>
          </p:cNvCxnSpPr>
          <p:nvPr/>
        </p:nvCxnSpPr>
        <p:spPr>
          <a:xfrm>
            <a:off x="6972300" y="2985058"/>
            <a:ext cx="65301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6FD07B7D-3BE2-495D-9CB3-FCBDFC752C77}"/>
              </a:ext>
            </a:extLst>
          </p:cNvPr>
          <p:cNvSpPr/>
          <p:nvPr/>
        </p:nvSpPr>
        <p:spPr>
          <a:xfrm>
            <a:off x="7227672" y="2917662"/>
            <a:ext cx="134792" cy="134792"/>
          </a:xfrm>
          <a:prstGeom prst="ellipse">
            <a:avLst/>
          </a:prstGeom>
          <a:solidFill>
            <a:schemeClr val="accent4"/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2025B39-1FB9-4C28-BFDD-4BE41EA8C1A6}"/>
              </a:ext>
            </a:extLst>
          </p:cNvPr>
          <p:cNvCxnSpPr>
            <a:cxnSpLocks/>
          </p:cNvCxnSpPr>
          <p:nvPr/>
        </p:nvCxnSpPr>
        <p:spPr>
          <a:xfrm>
            <a:off x="6900454" y="3438542"/>
            <a:ext cx="600758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3A07A383-5464-44D4-BB64-2241CD1BBBC7}"/>
              </a:ext>
            </a:extLst>
          </p:cNvPr>
          <p:cNvSpPr/>
          <p:nvPr/>
        </p:nvSpPr>
        <p:spPr>
          <a:xfrm>
            <a:off x="7149295" y="3371146"/>
            <a:ext cx="134792" cy="134792"/>
          </a:xfrm>
          <a:prstGeom prst="ellipse">
            <a:avLst/>
          </a:prstGeom>
          <a:solidFill>
            <a:schemeClr val="accent4"/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855B3FD-66AA-4045-8A94-B88382D80692}"/>
              </a:ext>
            </a:extLst>
          </p:cNvPr>
          <p:cNvCxnSpPr>
            <a:cxnSpLocks/>
          </p:cNvCxnSpPr>
          <p:nvPr/>
        </p:nvCxnSpPr>
        <p:spPr>
          <a:xfrm>
            <a:off x="7004957" y="3713605"/>
            <a:ext cx="604024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E80D7897-7D5F-4550-A936-B24187294D37}"/>
              </a:ext>
            </a:extLst>
          </p:cNvPr>
          <p:cNvSpPr/>
          <p:nvPr/>
        </p:nvSpPr>
        <p:spPr>
          <a:xfrm>
            <a:off x="7247267" y="3646209"/>
            <a:ext cx="134792" cy="134792"/>
          </a:xfrm>
          <a:prstGeom prst="ellipse">
            <a:avLst/>
          </a:prstGeom>
          <a:solidFill>
            <a:schemeClr val="accent4"/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50072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594A-389C-4C07-8A74-46426922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62" y="232985"/>
            <a:ext cx="8255479" cy="452432"/>
          </a:xfrm>
        </p:spPr>
        <p:txBody>
          <a:bodyPr>
            <a:normAutofit fontScale="90000"/>
          </a:bodyPr>
          <a:lstStyle/>
          <a:p>
            <a:r>
              <a:rPr lang="en-GB" dirty="0"/>
              <a:t>Increased glucose excretion causes loss of total body fat mass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00BEA82-8C8F-46E4-99E6-B886DCAB67E4}"/>
              </a:ext>
            </a:extLst>
          </p:cNvPr>
          <p:cNvSpPr txBox="1">
            <a:spLocks/>
          </p:cNvSpPr>
          <p:nvPr/>
        </p:nvSpPr>
        <p:spPr>
          <a:xfrm>
            <a:off x="0" y="4739271"/>
            <a:ext cx="7933315" cy="40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000" bIns="126000" anchor="b" anchorCtr="0">
            <a:spAutoFit/>
          </a:bodyPr>
          <a:lstStyle>
            <a:defPPr>
              <a:defRPr lang="en-US"/>
            </a:defPPr>
            <a:lvl1pPr>
              <a:spcBef>
                <a:spcPts val="200"/>
              </a:spcBef>
              <a:defRPr sz="750" b="0">
                <a:latin typeface="Arial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da-DK" dirty="0"/>
              <a:t>1. Rossmeislová L, </a:t>
            </a:r>
            <a:r>
              <a:rPr lang="da-DK" i="1" dirty="0"/>
              <a:t>et al. Int J Obes </a:t>
            </a:r>
            <a:r>
              <a:rPr lang="da-DK" dirty="0"/>
              <a:t>2013;37:64;. 2. Heilbronn LK, </a:t>
            </a:r>
            <a:r>
              <a:rPr lang="da-DK" i="1" dirty="0"/>
              <a:t>et al. JAMA </a:t>
            </a:r>
            <a:r>
              <a:rPr lang="da-DK" dirty="0"/>
              <a:t>2006;295:1539;</a:t>
            </a:r>
            <a:br>
              <a:rPr lang="da-DK" dirty="0"/>
            </a:br>
            <a:r>
              <a:rPr lang="da-DK" dirty="0"/>
              <a:t>3. Dwyer JT, </a:t>
            </a:r>
            <a:r>
              <a:rPr lang="da-DK" i="1" dirty="0"/>
              <a:t>et al. </a:t>
            </a:r>
            <a:r>
              <a:rPr lang="da-DK" dirty="0"/>
              <a:t>in Endotext 2015; Ch 11. </a:t>
            </a:r>
            <a:r>
              <a:rPr lang="da-DK" dirty="0">
                <a:hlinkClick r:id="rId3"/>
              </a:rPr>
              <a:t>https://www.ncbi.nlm.nih.gov/books/NBK278991/#diet-treatment-obes.toc-11-summary-of-weight-loss-phase</a:t>
            </a:r>
            <a:r>
              <a:rPr lang="da-DK" dirty="0"/>
              <a:t>  (accessed April 2018)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E38625-4934-4390-BB52-6E3314E9B70E}"/>
              </a:ext>
            </a:extLst>
          </p:cNvPr>
          <p:cNvGrpSpPr/>
          <p:nvPr/>
        </p:nvGrpSpPr>
        <p:grpSpPr>
          <a:xfrm>
            <a:off x="921834" y="3196683"/>
            <a:ext cx="7300331" cy="1471961"/>
            <a:chOff x="1248937" y="3196683"/>
            <a:chExt cx="7300331" cy="147196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952B004-5BE1-4259-814C-3DC3F6297A2C}"/>
                </a:ext>
              </a:extLst>
            </p:cNvPr>
            <p:cNvSpPr/>
            <p:nvPr/>
          </p:nvSpPr>
          <p:spPr>
            <a:xfrm>
              <a:off x="1248937" y="3196683"/>
              <a:ext cx="7300331" cy="1471961"/>
            </a:xfrm>
            <a:prstGeom prst="roundRect">
              <a:avLst>
                <a:gd name="adj" fmla="val 8295"/>
              </a:avLst>
            </a:prstGeom>
            <a:solidFill>
              <a:schemeClr val="bg1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Content Placeholder 4">
              <a:extLst>
                <a:ext uri="{FF2B5EF4-FFF2-40B4-BE49-F238E27FC236}">
                  <a16:creationId xmlns:a16="http://schemas.microsoft.com/office/drawing/2014/main" id="{2EAEDC95-37F6-45B8-B216-07EBCBDC652D}"/>
                </a:ext>
              </a:extLst>
            </p:cNvPr>
            <p:cNvSpPr txBox="1">
              <a:spLocks/>
            </p:cNvSpPr>
            <p:nvPr/>
          </p:nvSpPr>
          <p:spPr>
            <a:xfrm>
              <a:off x="3607811" y="3564734"/>
              <a:ext cx="4825552" cy="646331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06375" indent="-206375" algn="l" defTabSz="685800" rtl="0" eaLnBrk="1" latinLnBrk="0" hangingPunct="1">
                <a:lnSpc>
                  <a:spcPct val="90000"/>
                </a:lnSpc>
                <a:spcBef>
                  <a:spcPts val="1500"/>
                </a:spcBef>
                <a:buClr>
                  <a:schemeClr val="accent2"/>
                </a:buClr>
                <a:buSzPct val="80000"/>
                <a:buFont typeface="Calibri" panose="020F0502020204030204" pitchFamily="34" charset="0"/>
                <a:buChar char="●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0063" indent="-233363" algn="l" defTabSz="685800" rtl="0" eaLnBrk="1" latinLnBrk="0" hangingPunct="1">
                <a:lnSpc>
                  <a:spcPct val="90000"/>
                </a:lnSpc>
                <a:spcBef>
                  <a:spcPts val="300"/>
                </a:spcBef>
                <a:buClr>
                  <a:schemeClr val="accent5"/>
                </a:buClr>
                <a:buSzPct val="80000"/>
                <a:buFont typeface="Calibri" panose="020F0502020204030204" pitchFamily="34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1688" indent="-206375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accent4"/>
                </a:buClr>
                <a:buSzPct val="80000"/>
                <a:buFont typeface="Calibri" panose="020F0502020204030204" pitchFamily="34" charset="0"/>
                <a:buChar char="●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en-GB" sz="2000" b="1" dirty="0">
                  <a:solidFill>
                    <a:schemeClr val="accent1"/>
                  </a:solidFill>
                </a:rPr>
                <a:t>Lipolysis may lead to weight reduction and</a:t>
              </a:r>
              <a:br>
                <a:rPr lang="en-GB" sz="2000" b="1" dirty="0">
                  <a:solidFill>
                    <a:schemeClr val="accent1"/>
                  </a:solidFill>
                </a:rPr>
              </a:br>
              <a:r>
                <a:rPr lang="en-GB" sz="2000" b="1" dirty="0">
                  <a:solidFill>
                    <a:schemeClr val="accent1"/>
                  </a:solidFill>
                </a:rPr>
                <a:t>potentially improve cardiometabolic risk</a:t>
              </a:r>
              <a:r>
                <a:rPr lang="en-GB" sz="2000" b="1" baseline="30000" dirty="0">
                  <a:solidFill>
                    <a:schemeClr val="accent1"/>
                  </a:solidFill>
                </a:rPr>
                <a:t>1-3</a:t>
              </a:r>
              <a:endParaRPr lang="en-GB" sz="1800" baseline="30000" dirty="0"/>
            </a:p>
          </p:txBody>
        </p:sp>
        <p:pic>
          <p:nvPicPr>
            <p:cNvPr id="3074" name="Picture 2" descr="Image result for gauge png">
              <a:extLst>
                <a:ext uri="{FF2B5EF4-FFF2-40B4-BE49-F238E27FC236}">
                  <a16:creationId xmlns:a16="http://schemas.microsoft.com/office/drawing/2014/main" id="{1EC710FA-805E-4AA6-B0BA-53E7748892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99852" y="3300760"/>
              <a:ext cx="1889295" cy="1354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0FE5B5C8-0531-4416-8E7A-AB22B98E3B73}"/>
              </a:ext>
            </a:extLst>
          </p:cNvPr>
          <p:cNvSpPr/>
          <p:nvPr/>
        </p:nvSpPr>
        <p:spPr>
          <a:xfrm>
            <a:off x="1620646" y="1486832"/>
            <a:ext cx="371706" cy="3717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1D51985-0467-4CE1-850A-438CF2EDF721}"/>
              </a:ext>
            </a:extLst>
          </p:cNvPr>
          <p:cNvSpPr/>
          <p:nvPr/>
        </p:nvSpPr>
        <p:spPr>
          <a:xfrm>
            <a:off x="1271240" y="2572217"/>
            <a:ext cx="319668" cy="3196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44DD1C5-14DC-48E8-A63A-FC632DD5BAAE}"/>
              </a:ext>
            </a:extLst>
          </p:cNvPr>
          <p:cNvSpPr/>
          <p:nvPr/>
        </p:nvSpPr>
        <p:spPr>
          <a:xfrm>
            <a:off x="2141035" y="2542481"/>
            <a:ext cx="319668" cy="3196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7E0FBA2-DFC4-4A48-B998-35BBD40C56AF}"/>
              </a:ext>
            </a:extLst>
          </p:cNvPr>
          <p:cNvSpPr/>
          <p:nvPr/>
        </p:nvSpPr>
        <p:spPr>
          <a:xfrm>
            <a:off x="966440" y="2430969"/>
            <a:ext cx="223023" cy="2230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1926ADE-912B-4447-AAE3-714FF25D8B17}"/>
              </a:ext>
            </a:extLst>
          </p:cNvPr>
          <p:cNvSpPr/>
          <p:nvPr/>
        </p:nvSpPr>
        <p:spPr>
          <a:xfrm>
            <a:off x="1754460" y="2579652"/>
            <a:ext cx="223023" cy="2230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16A396-A87B-4187-8AFF-AF70F45A2F36}"/>
              </a:ext>
            </a:extLst>
          </p:cNvPr>
          <p:cNvSpPr/>
          <p:nvPr/>
        </p:nvSpPr>
        <p:spPr>
          <a:xfrm>
            <a:off x="2564782" y="2453272"/>
            <a:ext cx="223023" cy="2230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2FA7632-03D5-417C-8D4E-9F8194EBB523}"/>
              </a:ext>
            </a:extLst>
          </p:cNvPr>
          <p:cNvSpPr/>
          <p:nvPr/>
        </p:nvSpPr>
        <p:spPr>
          <a:xfrm>
            <a:off x="2252547" y="1479399"/>
            <a:ext cx="223023" cy="2230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E53E104-6EE8-4DEF-BFD2-3D4479A374C6}"/>
              </a:ext>
            </a:extLst>
          </p:cNvPr>
          <p:cNvSpPr/>
          <p:nvPr/>
        </p:nvSpPr>
        <p:spPr>
          <a:xfrm>
            <a:off x="1278674" y="1524004"/>
            <a:ext cx="223023" cy="2230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C35802F-01B1-4FB6-878D-34BD1D079300}"/>
              </a:ext>
            </a:extLst>
          </p:cNvPr>
          <p:cNvSpPr/>
          <p:nvPr/>
        </p:nvSpPr>
        <p:spPr>
          <a:xfrm>
            <a:off x="861403" y="2242096"/>
            <a:ext cx="133818" cy="1338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6ED80F4-5311-4818-A795-3AA32D54B4D6}"/>
              </a:ext>
            </a:extLst>
          </p:cNvPr>
          <p:cNvSpPr/>
          <p:nvPr/>
        </p:nvSpPr>
        <p:spPr>
          <a:xfrm>
            <a:off x="906967" y="1672687"/>
            <a:ext cx="193286" cy="1932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709EE1B-5095-4244-A357-AF08C52EFE34}"/>
              </a:ext>
            </a:extLst>
          </p:cNvPr>
          <p:cNvSpPr/>
          <p:nvPr/>
        </p:nvSpPr>
        <p:spPr>
          <a:xfrm>
            <a:off x="1025913" y="1427361"/>
            <a:ext cx="193286" cy="1932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C2FBC33-0B72-46F6-95F9-9C689074265C}"/>
              </a:ext>
            </a:extLst>
          </p:cNvPr>
          <p:cNvSpPr/>
          <p:nvPr/>
        </p:nvSpPr>
        <p:spPr>
          <a:xfrm>
            <a:off x="1709855" y="1196902"/>
            <a:ext cx="193286" cy="1932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C874784-DC2B-45AA-95A3-A379B0958DE5}"/>
              </a:ext>
            </a:extLst>
          </p:cNvPr>
          <p:cNvSpPr/>
          <p:nvPr/>
        </p:nvSpPr>
        <p:spPr>
          <a:xfrm>
            <a:off x="1492128" y="1318643"/>
            <a:ext cx="133818" cy="1338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CE3AD7-0311-4BF2-BBE1-7E0CD20FC4C9}"/>
              </a:ext>
            </a:extLst>
          </p:cNvPr>
          <p:cNvSpPr/>
          <p:nvPr/>
        </p:nvSpPr>
        <p:spPr>
          <a:xfrm>
            <a:off x="2050425" y="1375981"/>
            <a:ext cx="133818" cy="1338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DD4180C-59BD-4D79-A98D-B4C7308C6770}"/>
              </a:ext>
            </a:extLst>
          </p:cNvPr>
          <p:cNvSpPr/>
          <p:nvPr/>
        </p:nvSpPr>
        <p:spPr>
          <a:xfrm>
            <a:off x="2563455" y="1683799"/>
            <a:ext cx="133818" cy="1338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F61AD48-4B3E-42D4-A2E1-56DDE743E2A0}"/>
              </a:ext>
            </a:extLst>
          </p:cNvPr>
          <p:cNvSpPr/>
          <p:nvPr/>
        </p:nvSpPr>
        <p:spPr>
          <a:xfrm>
            <a:off x="2629847" y="1925224"/>
            <a:ext cx="133818" cy="1338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02AD2E4-4460-4192-BE76-BB6A890CC56F}"/>
              </a:ext>
            </a:extLst>
          </p:cNvPr>
          <p:cNvSpPr/>
          <p:nvPr/>
        </p:nvSpPr>
        <p:spPr>
          <a:xfrm>
            <a:off x="1956873" y="2866784"/>
            <a:ext cx="133818" cy="1338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8565D19-ED63-4E4A-B1E6-52BF232C0CAC}"/>
              </a:ext>
            </a:extLst>
          </p:cNvPr>
          <p:cNvSpPr/>
          <p:nvPr/>
        </p:nvSpPr>
        <p:spPr>
          <a:xfrm>
            <a:off x="1673198" y="2836606"/>
            <a:ext cx="133818" cy="1338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2997E620-6B7A-4C97-BCEF-AA58D9A88FDD}"/>
              </a:ext>
            </a:extLst>
          </p:cNvPr>
          <p:cNvSpPr/>
          <p:nvPr/>
        </p:nvSpPr>
        <p:spPr>
          <a:xfrm>
            <a:off x="2884451" y="1524002"/>
            <a:ext cx="676507" cy="1248936"/>
          </a:xfrm>
          <a:prstGeom prst="chevron">
            <a:avLst>
              <a:gd name="adj" fmla="val 59890"/>
            </a:avLst>
          </a:prstGeom>
          <a:gradFill flip="none" rotWithShape="1">
            <a:gsLst>
              <a:gs pos="0">
                <a:schemeClr val="bg2"/>
              </a:gs>
              <a:gs pos="92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D0D75A39-C85C-47FC-AF5A-B051D8DA4E13}"/>
              </a:ext>
            </a:extLst>
          </p:cNvPr>
          <p:cNvSpPr/>
          <p:nvPr/>
        </p:nvSpPr>
        <p:spPr>
          <a:xfrm>
            <a:off x="5478963" y="1524002"/>
            <a:ext cx="676507" cy="1248936"/>
          </a:xfrm>
          <a:prstGeom prst="chevron">
            <a:avLst>
              <a:gd name="adj" fmla="val 59890"/>
            </a:avLst>
          </a:prstGeom>
          <a:gradFill flip="none" rotWithShape="1">
            <a:gsLst>
              <a:gs pos="0">
                <a:schemeClr val="bg2"/>
              </a:gs>
              <a:gs pos="92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EDE07B-EC48-47A0-BEC2-35EB89ED6A8A}"/>
              </a:ext>
            </a:extLst>
          </p:cNvPr>
          <p:cNvSpPr txBox="1"/>
          <p:nvPr/>
        </p:nvSpPr>
        <p:spPr>
          <a:xfrm>
            <a:off x="1173032" y="1962614"/>
            <a:ext cx="125976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↓ </a:t>
            </a:r>
            <a:r>
              <a:rPr lang="en-GB" sz="2000" dirty="0"/>
              <a:t>glucose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446BD4-A7CA-492A-B9CF-80E175F8DFC1}"/>
              </a:ext>
            </a:extLst>
          </p:cNvPr>
          <p:cNvSpPr txBox="1"/>
          <p:nvPr/>
        </p:nvSpPr>
        <p:spPr>
          <a:xfrm>
            <a:off x="3408636" y="1654838"/>
            <a:ext cx="2230354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↓ </a:t>
            </a:r>
            <a:r>
              <a:rPr lang="en-GB" sz="2000" dirty="0"/>
              <a:t>calories / fuel</a:t>
            </a:r>
            <a:br>
              <a:rPr lang="en-GB" sz="2000" dirty="0"/>
            </a:br>
            <a:r>
              <a:rPr lang="en-GB" sz="2000" dirty="0"/>
              <a:t>and</a:t>
            </a:r>
            <a:br>
              <a:rPr lang="en-GB" sz="2000" dirty="0"/>
            </a:br>
            <a:r>
              <a:rPr lang="en-GB" sz="2000" dirty="0"/>
              <a:t>circulating insulin</a:t>
            </a:r>
            <a:r>
              <a:rPr lang="en-GB" sz="2000" baseline="30000" dirty="0"/>
              <a:t>1-3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228B8B-AF7E-416E-BEEC-E96FE6858C47}"/>
              </a:ext>
            </a:extLst>
          </p:cNvPr>
          <p:cNvSpPr txBox="1"/>
          <p:nvPr/>
        </p:nvSpPr>
        <p:spPr>
          <a:xfrm>
            <a:off x="6163977" y="1962614"/>
            <a:ext cx="236962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en-GB" sz="2000" dirty="0"/>
              <a:t>rates of lipolysis</a:t>
            </a:r>
            <a:r>
              <a:rPr lang="en-GB" sz="2000" baseline="30000" dirty="0"/>
              <a:t>1-3</a:t>
            </a:r>
          </a:p>
        </p:txBody>
      </p:sp>
    </p:spTree>
    <p:extLst>
      <p:ext uri="{BB962C8B-B14F-4D97-AF65-F5344CB8AC3E}">
        <p14:creationId xmlns:p14="http://schemas.microsoft.com/office/powerpoint/2010/main" val="1895070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3" grpId="0" animBg="1"/>
      <p:bldP spid="25" grpId="0" animBg="1"/>
      <p:bldP spid="30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Chart 3"/>
          <p:cNvGraphicFramePr/>
          <p:nvPr>
            <p:extLst>
              <p:ext uri="{D42A27DB-BD31-4B8C-83A1-F6EECF244321}">
                <p14:modId xmlns:p14="http://schemas.microsoft.com/office/powerpoint/2010/main" val="2575391091"/>
              </p:ext>
            </p:extLst>
          </p:nvPr>
        </p:nvGraphicFramePr>
        <p:xfrm>
          <a:off x="504215" y="1330714"/>
          <a:ext cx="2723277" cy="2442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3B60F5C3-5ACF-4681-B8DE-4331EDA27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47" y="81719"/>
            <a:ext cx="8255479" cy="923330"/>
          </a:xfrm>
        </p:spPr>
        <p:txBody>
          <a:bodyPr>
            <a:normAutofit fontScale="90000"/>
          </a:bodyPr>
          <a:lstStyle/>
          <a:p>
            <a:r>
              <a:rPr lang="en-GB" altLang="ko-KR" sz="2400" dirty="0"/>
              <a:t>Empagliflozin H2H versus glimepiride: </a:t>
            </a:r>
            <a:r>
              <a:rPr lang="en-US" altLang="ko-KR" sz="2400" dirty="0"/>
              <a:t>Change from baseline in visceral and subcutaneous fat at Week 104*</a:t>
            </a:r>
            <a:br>
              <a:rPr lang="en-US" altLang="ko-KR" dirty="0"/>
            </a:br>
            <a:endParaRPr lang="en-GB" sz="1600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5A6772E-A02C-4E6D-895A-2766470077B2}"/>
              </a:ext>
            </a:extLst>
          </p:cNvPr>
          <p:cNvSpPr txBox="1">
            <a:spLocks/>
          </p:cNvSpPr>
          <p:nvPr/>
        </p:nvSpPr>
        <p:spPr>
          <a:xfrm>
            <a:off x="0" y="4485355"/>
            <a:ext cx="4679219" cy="65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000" bIns="126000" anchor="b" anchorCtr="0">
            <a:spAutoFit/>
          </a:bodyPr>
          <a:lstStyle>
            <a:defPPr>
              <a:defRPr lang="en-US"/>
            </a:defPPr>
            <a:lvl1pPr>
              <a:spcBef>
                <a:spcPts val="200"/>
              </a:spcBef>
              <a:defRPr sz="750" b="0">
                <a:latin typeface="Arial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br>
              <a:rPr lang="en-GB" b="1" dirty="0"/>
            </a:br>
            <a:r>
              <a:rPr lang="en-GB" b="1" dirty="0"/>
              <a:t>CI, confidence interval; EMPA, empagliflozin; H2H, head-to-head 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*</a:t>
            </a:r>
            <a:r>
              <a:rPr lang="en-GB" b="1" dirty="0"/>
              <a:t>Dedicated sub-study using magnetic resonance imaging; patient participation was optional.</a:t>
            </a:r>
            <a:br>
              <a:rPr lang="en-GB" b="1" dirty="0"/>
            </a:br>
            <a:r>
              <a:rPr lang="en-GB" dirty="0"/>
              <a:t>Ridderstråle M, </a:t>
            </a:r>
            <a:r>
              <a:rPr lang="en-GB" i="1" dirty="0"/>
              <a:t>et al. Lancet Diabetes Endocrinol. </a:t>
            </a:r>
            <a:r>
              <a:rPr lang="en-GB" dirty="0"/>
              <a:t>2014;2:691‒700. Supplementary appendix.</a:t>
            </a:r>
          </a:p>
        </p:txBody>
      </p:sp>
      <p:graphicFrame>
        <p:nvGraphicFramePr>
          <p:cNvPr id="31" name="Table 8">
            <a:extLst>
              <a:ext uri="{FF2B5EF4-FFF2-40B4-BE49-F238E27FC236}">
                <a16:creationId xmlns:a16="http://schemas.microsoft.com/office/drawing/2014/main" id="{15B3F45E-402A-484D-A46C-D3687F880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515447"/>
              </p:ext>
            </p:extLst>
          </p:nvPr>
        </p:nvGraphicFramePr>
        <p:xfrm>
          <a:off x="1189464" y="3830597"/>
          <a:ext cx="1717288" cy="627730"/>
        </p:xfrm>
        <a:graphic>
          <a:graphicData uri="http://schemas.openxmlformats.org/drawingml/2006/table">
            <a:tbl>
              <a:tblPr firstRow="1" bandRow="1"/>
              <a:tblGrid>
                <a:gridCol w="858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930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anose="020B0604020202020204" pitchFamily="34" charset="0"/>
                        </a:rPr>
                        <a:t>Mean baseline (95% CI)</a:t>
                      </a:r>
                    </a:p>
                  </a:txBody>
                  <a:tcPr marL="27000" marR="27000" marT="27000" marB="2700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B9C9E"/>
                      </a:solidFill>
                    </a:lnT>
                    <a:lnB w="12700" cap="flat" cmpd="sng" algn="ctr">
                      <a:solidFill>
                        <a:srgbClr val="9B9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482C3"/>
                        </a:gs>
                        <a:gs pos="100000">
                          <a:srgbClr val="019999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B9C9E"/>
                      </a:solidFill>
                    </a:lnT>
                    <a:lnB w="12700" cap="flat" cmpd="sng" algn="ctr">
                      <a:solidFill>
                        <a:srgbClr val="9B9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89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latin typeface="+mn-lt"/>
                          <a:cs typeface="Arial" panose="020B0604020202020204" pitchFamily="34" charset="0"/>
                        </a:rPr>
                        <a:t>174.4</a:t>
                      </a:r>
                      <a:br>
                        <a:rPr lang="en-GB" sz="1000" b="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GB" sz="1000" b="0" dirty="0">
                          <a:latin typeface="+mn-lt"/>
                          <a:cs typeface="Arial" panose="020B0604020202020204" pitchFamily="34" charset="0"/>
                        </a:rPr>
                        <a:t>(143.3, 205.5)</a:t>
                      </a:r>
                    </a:p>
                  </a:txBody>
                  <a:tcPr marL="27000" marR="27000" marT="27000" marB="27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9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9B9C9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latin typeface="+mn-lt"/>
                          <a:cs typeface="Arial" panose="020B0604020202020204" pitchFamily="34" charset="0"/>
                        </a:rPr>
                        <a:t>156.7</a:t>
                      </a:r>
                      <a:br>
                        <a:rPr lang="en-GB" sz="1000" b="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GB" sz="1000" b="0" dirty="0">
                          <a:latin typeface="+mn-lt"/>
                          <a:cs typeface="Arial" panose="020B0604020202020204" pitchFamily="34" charset="0"/>
                        </a:rPr>
                        <a:t>(138.6, 174.8)</a:t>
                      </a:r>
                    </a:p>
                  </a:txBody>
                  <a:tcPr marL="27000" marR="27000" marT="27000" marB="27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9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9B9C9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2" name="Straight Connector 24">
            <a:extLst>
              <a:ext uri="{FF2B5EF4-FFF2-40B4-BE49-F238E27FC236}">
                <a16:creationId xmlns:a16="http://schemas.microsoft.com/office/drawing/2014/main" id="{856F177F-BC33-4578-86DC-7EE0AC0699DF}"/>
              </a:ext>
            </a:extLst>
          </p:cNvPr>
          <p:cNvCxnSpPr>
            <a:cxnSpLocks/>
          </p:cNvCxnSpPr>
          <p:nvPr/>
        </p:nvCxnSpPr>
        <p:spPr bwMode="auto">
          <a:xfrm flipH="1">
            <a:off x="2014654" y="2184742"/>
            <a:ext cx="2101760" cy="0"/>
          </a:xfrm>
          <a:prstGeom prst="line">
            <a:avLst/>
          </a:prstGeom>
          <a:solidFill>
            <a:sysClr val="window" lastClr="FFFFFF"/>
          </a:solidFill>
          <a:ln w="19050" cap="flat" cmpd="sng" algn="ctr">
            <a:solidFill>
              <a:schemeClr val="bg2">
                <a:lumMod val="9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C5E3C77-9B56-431B-B773-CCB001AE9B74}"/>
              </a:ext>
            </a:extLst>
          </p:cNvPr>
          <p:cNvSpPr txBox="1"/>
          <p:nvPr/>
        </p:nvSpPr>
        <p:spPr>
          <a:xfrm rot="16200000">
            <a:off x="-713091" y="2387190"/>
            <a:ext cx="2489784" cy="3970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100" b="1" dirty="0"/>
              <a:t>Mean (95% CI) change from baseline in</a:t>
            </a:r>
            <a:br>
              <a:rPr lang="en-GB" sz="1100" b="1" dirty="0"/>
            </a:br>
            <a:r>
              <a:rPr lang="en-GB" sz="1100" b="1" dirty="0"/>
              <a:t>abdominal visceral adipose tissue (cm</a:t>
            </a:r>
            <a:r>
              <a:rPr lang="en-GB" sz="1100" b="1" baseline="30000" dirty="0"/>
              <a:t>2</a:t>
            </a:r>
            <a:r>
              <a:rPr lang="en-GB" sz="1100" b="1" dirty="0"/>
              <a:t>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530BDDC-C57E-4395-AB74-6B068A27657F}"/>
              </a:ext>
            </a:extLst>
          </p:cNvPr>
          <p:cNvSpPr txBox="1"/>
          <p:nvPr/>
        </p:nvSpPr>
        <p:spPr>
          <a:xfrm>
            <a:off x="1314985" y="1062410"/>
            <a:ext cx="84189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GB" sz="1050" b="1" kern="0" dirty="0">
                <a:cs typeface="Arial" panose="020B0604020202020204" pitchFamily="34" charset="0"/>
              </a:rPr>
              <a:t>Glimepiride</a:t>
            </a:r>
          </a:p>
          <a:p>
            <a:pPr algn="ctr">
              <a:defRPr/>
            </a:pPr>
            <a:r>
              <a:rPr lang="en-GB" sz="1050" kern="0" dirty="0">
                <a:cs typeface="Arial" panose="020B0604020202020204" pitchFamily="34" charset="0"/>
              </a:rPr>
              <a:t>(n=34)</a:t>
            </a:r>
          </a:p>
        </p:txBody>
      </p:sp>
      <p:cxnSp>
        <p:nvCxnSpPr>
          <p:cNvPr id="45" name="Straight Connector 24">
            <a:extLst>
              <a:ext uri="{FF2B5EF4-FFF2-40B4-BE49-F238E27FC236}">
                <a16:creationId xmlns:a16="http://schemas.microsoft.com/office/drawing/2014/main" id="{2D08A66B-8035-4B3F-B873-7AABFFB0D3D1}"/>
              </a:ext>
            </a:extLst>
          </p:cNvPr>
          <p:cNvCxnSpPr>
            <a:cxnSpLocks/>
          </p:cNvCxnSpPr>
          <p:nvPr/>
        </p:nvCxnSpPr>
        <p:spPr bwMode="auto">
          <a:xfrm flipH="1">
            <a:off x="2698595" y="2943026"/>
            <a:ext cx="1417820" cy="0"/>
          </a:xfrm>
          <a:prstGeom prst="line">
            <a:avLst/>
          </a:prstGeom>
          <a:solidFill>
            <a:sysClr val="window" lastClr="FFFFFF"/>
          </a:solidFill>
          <a:ln w="19050" cap="flat" cmpd="sng" algn="ctr">
            <a:solidFill>
              <a:schemeClr val="bg2">
                <a:lumMod val="9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Arrow Connector 25">
            <a:extLst>
              <a:ext uri="{FF2B5EF4-FFF2-40B4-BE49-F238E27FC236}">
                <a16:creationId xmlns:a16="http://schemas.microsoft.com/office/drawing/2014/main" id="{F6885A11-5602-4D63-A7E7-C13A9E180894}"/>
              </a:ext>
            </a:extLst>
          </p:cNvPr>
          <p:cNvCxnSpPr>
            <a:cxnSpLocks/>
          </p:cNvCxnSpPr>
          <p:nvPr/>
        </p:nvCxnSpPr>
        <p:spPr bwMode="auto">
          <a:xfrm flipH="1">
            <a:off x="3587589" y="2195672"/>
            <a:ext cx="1" cy="755685"/>
          </a:xfrm>
          <a:prstGeom prst="straightConnector1">
            <a:avLst/>
          </a:prstGeom>
          <a:solidFill>
            <a:sysClr val="window" lastClr="FFFFFF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94EB5FEC-51FA-4052-98EA-1414044F1582}"/>
              </a:ext>
            </a:extLst>
          </p:cNvPr>
          <p:cNvSpPr txBox="1"/>
          <p:nvPr/>
        </p:nvSpPr>
        <p:spPr>
          <a:xfrm>
            <a:off x="3026925" y="2274850"/>
            <a:ext cx="1121328" cy="512956"/>
          </a:xfrm>
          <a:prstGeom prst="roundRect">
            <a:avLst>
              <a:gd name="adj" fmla="val 8346"/>
            </a:avLst>
          </a:prstGeom>
          <a:solidFill>
            <a:sysClr val="window" lastClr="FFFFFF"/>
          </a:solidFill>
          <a:ln w="19050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1000" b="1" kern="0" dirty="0">
                <a:cs typeface="Arial" panose="020B0604020202020204" pitchFamily="34" charset="0"/>
              </a:rPr>
              <a:t>-22.2 cm</a:t>
            </a:r>
            <a:r>
              <a:rPr lang="en-GB" sz="1000" b="1" kern="0" baseline="30000" dirty="0">
                <a:cs typeface="Arial" panose="020B0604020202020204" pitchFamily="34" charset="0"/>
              </a:rPr>
              <a:t>2</a:t>
            </a:r>
            <a:endParaRPr lang="en-GB" sz="1000" b="1" kern="0" dirty="0"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GB" sz="1000" kern="0" dirty="0">
                <a:cs typeface="Arial" panose="020B0604020202020204" pitchFamily="34" charset="0"/>
              </a:rPr>
              <a:t>(95% CI: -37.1, -7.4)</a:t>
            </a:r>
          </a:p>
          <a:p>
            <a:pPr algn="ctr">
              <a:lnSpc>
                <a:spcPct val="90000"/>
              </a:lnSpc>
              <a:defRPr/>
            </a:pPr>
            <a:r>
              <a:rPr lang="en-GB" sz="1000" b="1" i="1" kern="0" dirty="0">
                <a:cs typeface="Arial" panose="020B0604020202020204" pitchFamily="34" charset="0"/>
              </a:rPr>
              <a:t>p</a:t>
            </a:r>
            <a:r>
              <a:rPr lang="en-GB" sz="1000" b="1" kern="0" dirty="0">
                <a:cs typeface="Arial" panose="020B0604020202020204" pitchFamily="34" charset="0"/>
              </a:rPr>
              <a:t>=0.0039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BF81463-2A77-4B8A-A138-E34DDA9D1324}"/>
              </a:ext>
            </a:extLst>
          </p:cNvPr>
          <p:cNvSpPr txBox="1"/>
          <p:nvPr/>
        </p:nvSpPr>
        <p:spPr>
          <a:xfrm>
            <a:off x="1914468" y="1233395"/>
            <a:ext cx="936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GB" sz="1050" b="1" kern="0" dirty="0">
                <a:cs typeface="Arial" panose="020B0604020202020204" pitchFamily="34" charset="0"/>
              </a:rPr>
              <a:t>Empagliflozin</a:t>
            </a:r>
          </a:p>
          <a:p>
            <a:pPr algn="ctr">
              <a:defRPr/>
            </a:pPr>
            <a:r>
              <a:rPr lang="en-GB" sz="1050" kern="0" dirty="0">
                <a:cs typeface="Arial" panose="020B0604020202020204" pitchFamily="34" charset="0"/>
              </a:rPr>
              <a:t>(n=39)</a:t>
            </a:r>
          </a:p>
        </p:txBody>
      </p:sp>
      <p:graphicFrame>
        <p:nvGraphicFramePr>
          <p:cNvPr id="75" name="Chart 3">
            <a:extLst>
              <a:ext uri="{FF2B5EF4-FFF2-40B4-BE49-F238E27FC236}">
                <a16:creationId xmlns:a16="http://schemas.microsoft.com/office/drawing/2014/main" id="{AEBEF758-D9C8-4924-9082-7A3B36BA9A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8293213"/>
              </p:ext>
            </p:extLst>
          </p:nvPr>
        </p:nvGraphicFramePr>
        <p:xfrm>
          <a:off x="4890361" y="1330714"/>
          <a:ext cx="2723277" cy="2442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6" name="Table 8">
            <a:extLst>
              <a:ext uri="{FF2B5EF4-FFF2-40B4-BE49-F238E27FC236}">
                <a16:creationId xmlns:a16="http://schemas.microsoft.com/office/drawing/2014/main" id="{5D3E314D-EFF4-44B0-A0AC-A4BFCB407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620138"/>
              </p:ext>
            </p:extLst>
          </p:nvPr>
        </p:nvGraphicFramePr>
        <p:xfrm>
          <a:off x="5575610" y="3830597"/>
          <a:ext cx="1717288" cy="627729"/>
        </p:xfrm>
        <a:graphic>
          <a:graphicData uri="http://schemas.openxmlformats.org/drawingml/2006/table">
            <a:tbl>
              <a:tblPr firstRow="1" bandRow="1"/>
              <a:tblGrid>
                <a:gridCol w="858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929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Mean baseline (95% CI)</a:t>
                      </a:r>
                    </a:p>
                  </a:txBody>
                  <a:tcPr marL="27000" marR="27000" marT="27000" marB="2700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B9C9E"/>
                      </a:solidFill>
                    </a:lnT>
                    <a:lnB w="12700" cap="flat" cmpd="sng" algn="ctr">
                      <a:solidFill>
                        <a:srgbClr val="9B9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482C3"/>
                        </a:gs>
                        <a:gs pos="100000">
                          <a:srgbClr val="019999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9B9C9E"/>
                      </a:solidFill>
                    </a:lnT>
                    <a:lnB w="12700" cap="flat" cmpd="sng" algn="ctr">
                      <a:solidFill>
                        <a:srgbClr val="9B9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89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latin typeface="+mn-lt"/>
                          <a:cs typeface="Arial" panose="020B0604020202020204" pitchFamily="34" charset="0"/>
                        </a:rPr>
                        <a:t>337.0</a:t>
                      </a:r>
                      <a:br>
                        <a:rPr lang="en-GB" sz="1000" b="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GB" sz="1000" b="0" dirty="0">
                          <a:latin typeface="+mn-lt"/>
                          <a:cs typeface="Arial" panose="020B0604020202020204" pitchFamily="34" charset="0"/>
                        </a:rPr>
                        <a:t>(297.8, 376.1)</a:t>
                      </a:r>
                    </a:p>
                  </a:txBody>
                  <a:tcPr marL="27000" marR="27000" marT="27000" marB="27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9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9B9C9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latin typeface="+mn-lt"/>
                          <a:cs typeface="Arial" panose="020B0604020202020204" pitchFamily="34" charset="0"/>
                        </a:rPr>
                        <a:t>346.3</a:t>
                      </a:r>
                      <a:br>
                        <a:rPr lang="en-GB" sz="1000" b="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GB" sz="1000" b="0" dirty="0">
                          <a:latin typeface="+mn-lt"/>
                          <a:cs typeface="Arial" panose="020B0604020202020204" pitchFamily="34" charset="0"/>
                        </a:rPr>
                        <a:t>(312.5, 380.2)</a:t>
                      </a:r>
                    </a:p>
                  </a:txBody>
                  <a:tcPr marL="27000" marR="27000" marT="27000" marB="27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9C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9B9C9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7" name="Straight Connector 24">
            <a:extLst>
              <a:ext uri="{FF2B5EF4-FFF2-40B4-BE49-F238E27FC236}">
                <a16:creationId xmlns:a16="http://schemas.microsoft.com/office/drawing/2014/main" id="{7141EC1D-923E-4BC6-978D-86F47021C987}"/>
              </a:ext>
            </a:extLst>
          </p:cNvPr>
          <p:cNvCxnSpPr>
            <a:cxnSpLocks/>
          </p:cNvCxnSpPr>
          <p:nvPr/>
        </p:nvCxnSpPr>
        <p:spPr bwMode="auto">
          <a:xfrm flipH="1">
            <a:off x="6400800" y="2117836"/>
            <a:ext cx="2101760" cy="0"/>
          </a:xfrm>
          <a:prstGeom prst="line">
            <a:avLst/>
          </a:prstGeom>
          <a:solidFill>
            <a:sysClr val="window" lastClr="FFFFFF"/>
          </a:solidFill>
          <a:ln w="19050" cap="flat" cmpd="sng" algn="ctr">
            <a:solidFill>
              <a:schemeClr val="bg2">
                <a:lumMod val="9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9C4D5E73-9CB9-45E4-A0B2-CC8B74A060AB}"/>
              </a:ext>
            </a:extLst>
          </p:cNvPr>
          <p:cNvSpPr txBox="1"/>
          <p:nvPr/>
        </p:nvSpPr>
        <p:spPr>
          <a:xfrm rot="16200000">
            <a:off x="3673055" y="2387190"/>
            <a:ext cx="2489784" cy="3970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100" b="1" dirty="0"/>
              <a:t>Mean (95% CI) change from baseline in</a:t>
            </a:r>
            <a:br>
              <a:rPr lang="en-GB" sz="1100" b="1" dirty="0"/>
            </a:br>
            <a:r>
              <a:rPr lang="en-GB" sz="1100" b="1" dirty="0"/>
              <a:t>subcutaneous adipose tissue (cm</a:t>
            </a:r>
            <a:r>
              <a:rPr lang="en-GB" sz="1100" b="1" baseline="30000" dirty="0"/>
              <a:t>2</a:t>
            </a:r>
            <a:r>
              <a:rPr lang="en-GB" sz="1100" b="1" dirty="0"/>
              <a:t>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28E3E78-BEDD-48A7-81B3-F7A8E7FAFC21}"/>
              </a:ext>
            </a:extLst>
          </p:cNvPr>
          <p:cNvSpPr txBox="1"/>
          <p:nvPr/>
        </p:nvSpPr>
        <p:spPr>
          <a:xfrm>
            <a:off x="5701131" y="1062410"/>
            <a:ext cx="84189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GB" sz="1050" b="1" kern="0" dirty="0">
                <a:cs typeface="Arial" panose="020B0604020202020204" pitchFamily="34" charset="0"/>
              </a:rPr>
              <a:t>Glimepiride</a:t>
            </a:r>
          </a:p>
          <a:p>
            <a:pPr algn="ctr">
              <a:defRPr/>
            </a:pPr>
            <a:r>
              <a:rPr lang="en-GB" sz="1050" kern="0" dirty="0">
                <a:cs typeface="Arial" panose="020B0604020202020204" pitchFamily="34" charset="0"/>
              </a:rPr>
              <a:t>(n=34)</a:t>
            </a:r>
          </a:p>
        </p:txBody>
      </p:sp>
      <p:cxnSp>
        <p:nvCxnSpPr>
          <p:cNvPr id="80" name="Straight Connector 24">
            <a:extLst>
              <a:ext uri="{FF2B5EF4-FFF2-40B4-BE49-F238E27FC236}">
                <a16:creationId xmlns:a16="http://schemas.microsoft.com/office/drawing/2014/main" id="{74AF4D04-EBFE-4682-923B-711CEC38A93D}"/>
              </a:ext>
            </a:extLst>
          </p:cNvPr>
          <p:cNvCxnSpPr>
            <a:cxnSpLocks/>
          </p:cNvCxnSpPr>
          <p:nvPr/>
        </p:nvCxnSpPr>
        <p:spPr bwMode="auto">
          <a:xfrm flipH="1">
            <a:off x="7084741" y="3143748"/>
            <a:ext cx="1417820" cy="0"/>
          </a:xfrm>
          <a:prstGeom prst="line">
            <a:avLst/>
          </a:prstGeom>
          <a:solidFill>
            <a:sysClr val="window" lastClr="FFFFFF"/>
          </a:solidFill>
          <a:ln w="19050" cap="flat" cmpd="sng" algn="ctr">
            <a:solidFill>
              <a:schemeClr val="bg2">
                <a:lumMod val="9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Arrow Connector 25">
            <a:extLst>
              <a:ext uri="{FF2B5EF4-FFF2-40B4-BE49-F238E27FC236}">
                <a16:creationId xmlns:a16="http://schemas.microsoft.com/office/drawing/2014/main" id="{8C7918E4-EDE1-4492-990D-5BDF55CF04A5}"/>
              </a:ext>
            </a:extLst>
          </p:cNvPr>
          <p:cNvCxnSpPr>
            <a:cxnSpLocks/>
          </p:cNvCxnSpPr>
          <p:nvPr/>
        </p:nvCxnSpPr>
        <p:spPr bwMode="auto">
          <a:xfrm flipH="1">
            <a:off x="7988604" y="2128766"/>
            <a:ext cx="1" cy="1001010"/>
          </a:xfrm>
          <a:prstGeom prst="straightConnector1">
            <a:avLst/>
          </a:prstGeom>
          <a:solidFill>
            <a:sysClr val="window" lastClr="FFFFFF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6ECCA381-34EB-4EE9-9403-ACB311194ED8}"/>
              </a:ext>
            </a:extLst>
          </p:cNvPr>
          <p:cNvSpPr txBox="1"/>
          <p:nvPr/>
        </p:nvSpPr>
        <p:spPr>
          <a:xfrm>
            <a:off x="7413071" y="2319454"/>
            <a:ext cx="1173368" cy="512956"/>
          </a:xfrm>
          <a:prstGeom prst="roundRect">
            <a:avLst>
              <a:gd name="adj" fmla="val 8346"/>
            </a:avLst>
          </a:prstGeom>
          <a:solidFill>
            <a:sysClr val="window" lastClr="FFFFFF"/>
          </a:solidFill>
          <a:ln w="19050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1000" b="1" kern="0" dirty="0">
                <a:cs typeface="Arial" panose="020B0604020202020204" pitchFamily="34" charset="0"/>
              </a:rPr>
              <a:t>-40.0 cm</a:t>
            </a:r>
            <a:r>
              <a:rPr lang="en-GB" sz="1000" b="1" kern="0" baseline="30000" dirty="0">
                <a:cs typeface="Arial" panose="020B0604020202020204" pitchFamily="34" charset="0"/>
              </a:rPr>
              <a:t>2</a:t>
            </a:r>
            <a:endParaRPr lang="en-GB" sz="1000" b="1" kern="0" dirty="0"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GB" sz="1000" kern="0" dirty="0">
                <a:cs typeface="Arial" panose="020B0604020202020204" pitchFamily="34" charset="0"/>
              </a:rPr>
              <a:t>(95% CI: -58.9, -21.1)</a:t>
            </a:r>
          </a:p>
          <a:p>
            <a:pPr algn="ctr">
              <a:lnSpc>
                <a:spcPct val="90000"/>
              </a:lnSpc>
              <a:defRPr/>
            </a:pPr>
            <a:r>
              <a:rPr lang="en-GB" sz="1000" b="1" i="1" kern="0" dirty="0">
                <a:cs typeface="Arial" panose="020B0604020202020204" pitchFamily="34" charset="0"/>
              </a:rPr>
              <a:t>p</a:t>
            </a:r>
            <a:r>
              <a:rPr lang="en-GB" sz="1000" b="1" kern="0" dirty="0">
                <a:cs typeface="Arial" panose="020B0604020202020204" pitchFamily="34" charset="0"/>
              </a:rPr>
              <a:t>&lt;0.0001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A96CF15-716C-45F8-80CB-828436E80646}"/>
              </a:ext>
            </a:extLst>
          </p:cNvPr>
          <p:cNvSpPr txBox="1"/>
          <p:nvPr/>
        </p:nvSpPr>
        <p:spPr>
          <a:xfrm>
            <a:off x="6300614" y="1233395"/>
            <a:ext cx="9364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GB" sz="1050" b="1" kern="0" dirty="0">
                <a:cs typeface="Arial" panose="020B0604020202020204" pitchFamily="34" charset="0"/>
              </a:rPr>
              <a:t>Empagliflozin</a:t>
            </a:r>
          </a:p>
          <a:p>
            <a:pPr algn="ctr">
              <a:defRPr/>
            </a:pPr>
            <a:r>
              <a:rPr lang="en-GB" sz="1050" kern="0" dirty="0">
                <a:cs typeface="Arial" panose="020B0604020202020204" pitchFamily="34" charset="0"/>
              </a:rPr>
              <a:t>(n=39)</a:t>
            </a:r>
          </a:p>
        </p:txBody>
      </p:sp>
    </p:spTree>
    <p:extLst>
      <p:ext uri="{BB962C8B-B14F-4D97-AF65-F5344CB8AC3E}">
        <p14:creationId xmlns:p14="http://schemas.microsoft.com/office/powerpoint/2010/main" val="403543486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16AE1-1735-48BE-96E2-FA31D8C9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00" y="62263"/>
            <a:ext cx="8255479" cy="923330"/>
          </a:xfrm>
        </p:spPr>
        <p:txBody>
          <a:bodyPr>
            <a:normAutofit fontScale="90000"/>
          </a:bodyPr>
          <a:lstStyle/>
          <a:p>
            <a:r>
              <a:rPr lang="en-GB" sz="2400" dirty="0"/>
              <a:t>Reduced risk of CV death was not associated with</a:t>
            </a:r>
            <a:br>
              <a:rPr lang="en-GB" sz="2400" dirty="0"/>
            </a:br>
            <a:r>
              <a:rPr lang="en-GB" sz="2400" dirty="0"/>
              <a:t>BP, LDL-cholesterol or HbA</a:t>
            </a:r>
            <a:r>
              <a:rPr lang="en-GB" sz="2400" baseline="-25000" dirty="0"/>
              <a:t>1c</a:t>
            </a:r>
            <a:r>
              <a:rPr lang="en-GB" sz="2400" dirty="0"/>
              <a:t> control over time</a:t>
            </a:r>
            <a:br>
              <a:rPr lang="en-GB" dirty="0"/>
            </a:br>
            <a:endParaRPr lang="en-GB" sz="1600" dirty="0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50400A7E-D2E6-419C-8C1B-1D76042A1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57142"/>
            <a:ext cx="5060733" cy="68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000" bIns="126000" anchor="b" anchorCtr="0">
            <a:spAutoFit/>
          </a:bodyPr>
          <a:lstStyle/>
          <a:p>
            <a:pPr>
              <a:spcBef>
                <a:spcPts val="200"/>
              </a:spcBef>
            </a:pPr>
            <a:r>
              <a:rPr lang="en-GB" sz="75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*(SBP &lt;140 mmHg and DBP &lt;90mmHg). </a:t>
            </a:r>
            <a:r>
              <a:rPr lang="en-GB" sz="7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  <a:t>(LDL-cholesterol &lt;100mg/dl). </a:t>
            </a:r>
            <a:r>
              <a:rPr lang="en-GB" sz="7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‡</a:t>
            </a:r>
            <a: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  <a:t>(HbA</a:t>
            </a:r>
            <a:r>
              <a:rPr lang="en-GB" sz="75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1c</a:t>
            </a:r>
            <a: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  <a:t>&lt;7.5%).</a:t>
            </a:r>
            <a:br>
              <a:rPr lang="en-GB" sz="750" b="1" dirty="0">
                <a:latin typeface="Arial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sz="750" b="1" dirty="0">
                <a:latin typeface="Arial" charset="0"/>
                <a:ea typeface="ＭＳ Ｐゴシック" charset="0"/>
                <a:cs typeface="Arial" panose="020B0604020202020204" pitchFamily="34" charset="0"/>
              </a:rPr>
              <a:t>Post-hoc analysis. Cox regression analysis in patients treated with ≥1 dose of study drug.</a:t>
            </a:r>
          </a:p>
          <a:p>
            <a:pPr>
              <a:spcBef>
                <a:spcPts val="200"/>
              </a:spcBef>
            </a:pPr>
            <a:r>
              <a:rPr lang="en-GB" sz="750" b="1" dirty="0">
                <a:latin typeface="Arial" charset="0"/>
                <a:ea typeface="ＭＳ Ｐゴシック" charset="0"/>
                <a:cs typeface="Arial" panose="020B0604020202020204" pitchFamily="34" charset="0"/>
              </a:rPr>
              <a:t>Main analysis did not adjust for baseline or time-dependent control of BP, LDL-cholesterol or HbA1c.</a:t>
            </a:r>
          </a:p>
          <a:p>
            <a:pPr>
              <a:spcBef>
                <a:spcPts val="200"/>
              </a:spcBef>
            </a:pPr>
            <a:r>
              <a:rPr lang="en-GB" sz="750" dirty="0">
                <a:latin typeface="Arial" charset="0"/>
                <a:ea typeface="ＭＳ Ｐゴシック" charset="0"/>
                <a:cs typeface="Arial" panose="020B0604020202020204" pitchFamily="34" charset="0"/>
              </a:rPr>
              <a:t>Fitchett D, et al. Poster presented at Diabetes UK Professional Conference, 14-16 March 2018, London, UK.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C2DD14-CB78-4D8E-938B-1A7F05F66326}"/>
              </a:ext>
            </a:extLst>
          </p:cNvPr>
          <p:cNvCxnSpPr>
            <a:cxnSpLocks/>
          </p:cNvCxnSpPr>
          <p:nvPr/>
        </p:nvCxnSpPr>
        <p:spPr>
          <a:xfrm>
            <a:off x="7022423" y="1982288"/>
            <a:ext cx="0" cy="1917851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80D92F-817D-4613-B58C-11272D4E7E11}"/>
              </a:ext>
            </a:extLst>
          </p:cNvPr>
          <p:cNvCxnSpPr>
            <a:cxnSpLocks/>
          </p:cNvCxnSpPr>
          <p:nvPr/>
        </p:nvCxnSpPr>
        <p:spPr>
          <a:xfrm>
            <a:off x="7357020" y="1732156"/>
            <a:ext cx="0" cy="21679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254FCB2-9C53-4D6D-8F05-51942544B373}"/>
              </a:ext>
            </a:extLst>
          </p:cNvPr>
          <p:cNvSpPr txBox="1"/>
          <p:nvPr/>
        </p:nvSpPr>
        <p:spPr>
          <a:xfrm>
            <a:off x="468173" y="1847534"/>
            <a:ext cx="2431050" cy="214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Main analysis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Adjusted for time-dependent</a:t>
            </a:r>
            <a:br>
              <a:rPr lang="en-GB" sz="1400" dirty="0"/>
            </a:br>
            <a:r>
              <a:rPr lang="en-GB" sz="1400" dirty="0"/>
              <a:t>control of BP*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Adjusted for time-dependent</a:t>
            </a:r>
            <a:br>
              <a:rPr lang="en-GB" sz="1400" dirty="0"/>
            </a:br>
            <a:r>
              <a:rPr lang="en-GB" sz="1400" dirty="0"/>
              <a:t>control of LDL-C</a:t>
            </a:r>
            <a:r>
              <a:rPr lang="en-GB" sz="1400" b="1" baseline="30000" dirty="0">
                <a:cs typeface="Arial" panose="020B0604020202020204" pitchFamily="34" charset="0"/>
              </a:rPr>
              <a:t> †</a:t>
            </a:r>
            <a:endParaRPr lang="en-GB" sz="14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Adjusted for time-dependent</a:t>
            </a:r>
            <a:br>
              <a:rPr lang="en-GB" sz="1400" dirty="0"/>
            </a:br>
            <a:r>
              <a:rPr lang="en-GB" sz="1400" dirty="0"/>
              <a:t>control of HbA</a:t>
            </a:r>
            <a:r>
              <a:rPr lang="en-GB" sz="1400" baseline="-25000" dirty="0"/>
              <a:t>1c</a:t>
            </a:r>
            <a:r>
              <a:rPr lang="en-GB" sz="1400" b="1" baseline="30000" dirty="0">
                <a:cs typeface="Arial" panose="020B0604020202020204" pitchFamily="34" charset="0"/>
              </a:rPr>
              <a:t> ‡</a:t>
            </a:r>
            <a:endParaRPr lang="en-GB" sz="1400" baseline="-250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Adjusted for time-dependent</a:t>
            </a:r>
            <a:br>
              <a:rPr lang="en-GB" sz="1400" dirty="0"/>
            </a:br>
            <a:r>
              <a:rPr lang="en-GB" sz="1400" dirty="0"/>
              <a:t>control of BP, LDL-C and HbA</a:t>
            </a:r>
            <a:r>
              <a:rPr lang="en-GB" sz="1400" baseline="-25000" dirty="0"/>
              <a:t>1c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FEC265-713A-4E76-97FE-AAB2F0F37679}"/>
              </a:ext>
            </a:extLst>
          </p:cNvPr>
          <p:cNvCxnSpPr>
            <a:cxnSpLocks/>
          </p:cNvCxnSpPr>
          <p:nvPr/>
        </p:nvCxnSpPr>
        <p:spPr>
          <a:xfrm>
            <a:off x="499339" y="1731440"/>
            <a:ext cx="8183803" cy="0"/>
          </a:xfrm>
          <a:prstGeom prst="line">
            <a:avLst/>
          </a:prstGeom>
          <a:ln w="28575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D3D52C1-7438-4D30-9A13-E224E5C17015}"/>
              </a:ext>
            </a:extLst>
          </p:cNvPr>
          <p:cNvSpPr txBox="1"/>
          <p:nvPr/>
        </p:nvSpPr>
        <p:spPr>
          <a:xfrm>
            <a:off x="2858408" y="1398646"/>
            <a:ext cx="1186287" cy="2862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accent2"/>
                </a:solidFill>
              </a:rPr>
              <a:t>Empagliflozin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13988-AB39-40EE-8C03-BC5572B8ECB4}"/>
              </a:ext>
            </a:extLst>
          </p:cNvPr>
          <p:cNvSpPr txBox="1"/>
          <p:nvPr/>
        </p:nvSpPr>
        <p:spPr>
          <a:xfrm>
            <a:off x="2816599" y="1847534"/>
            <a:ext cx="1269898" cy="1951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172/4687 (3.7)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172/4687 (3.7)</a:t>
            </a:r>
            <a:br>
              <a:rPr lang="en-GB" sz="1400" dirty="0"/>
            </a:br>
            <a:endParaRPr lang="en-GB" sz="1400" dirty="0"/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167/4615 (3.6)</a:t>
            </a:r>
            <a:br>
              <a:rPr lang="en-GB" sz="1400" dirty="0"/>
            </a:br>
            <a:endParaRPr lang="en-GB" sz="1400" dirty="0"/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172/4685 (3.7)</a:t>
            </a:r>
            <a:br>
              <a:rPr lang="en-GB" sz="1400" dirty="0"/>
            </a:br>
            <a:endParaRPr lang="en-GB" sz="1400" dirty="0"/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167/4614 (3.6)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B2711F-BB02-4883-A81D-2EE52CCFFFB0}"/>
              </a:ext>
            </a:extLst>
          </p:cNvPr>
          <p:cNvSpPr txBox="1"/>
          <p:nvPr/>
        </p:nvSpPr>
        <p:spPr>
          <a:xfrm>
            <a:off x="4293183" y="1398646"/>
            <a:ext cx="771365" cy="2862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accent2"/>
                </a:solidFill>
              </a:rPr>
              <a:t>Placebo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2E95B5-00AF-4F89-B2D6-753E5D064CDA}"/>
              </a:ext>
            </a:extLst>
          </p:cNvPr>
          <p:cNvSpPr txBox="1"/>
          <p:nvPr/>
        </p:nvSpPr>
        <p:spPr>
          <a:xfrm>
            <a:off x="4043916" y="1847534"/>
            <a:ext cx="1269899" cy="1951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137/2333 (5.9)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137/2333 (5.9)</a:t>
            </a:r>
            <a:br>
              <a:rPr lang="en-GB" sz="1400" dirty="0"/>
            </a:br>
            <a:endParaRPr lang="en-GB" sz="1400" dirty="0"/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136/2308 (5.9)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br>
              <a:rPr lang="en-GB" sz="1400" dirty="0"/>
            </a:br>
            <a:r>
              <a:rPr lang="en-GB" sz="1400" dirty="0"/>
              <a:t>137/2333 (5.9)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br>
              <a:rPr lang="en-GB" sz="1400" dirty="0"/>
            </a:br>
            <a:r>
              <a:rPr lang="en-GB" sz="1400" dirty="0"/>
              <a:t>136/2308 (5.9)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24D020-C619-4C7B-87E5-59E44B5544B9}"/>
              </a:ext>
            </a:extLst>
          </p:cNvPr>
          <p:cNvSpPr txBox="1"/>
          <p:nvPr/>
        </p:nvSpPr>
        <p:spPr>
          <a:xfrm>
            <a:off x="5415351" y="1398646"/>
            <a:ext cx="1048685" cy="2862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accent2"/>
                </a:solidFill>
              </a:rPr>
              <a:t>HR </a:t>
            </a:r>
            <a:r>
              <a:rPr lang="en-GB" sz="1400" dirty="0">
                <a:solidFill>
                  <a:schemeClr val="accent2"/>
                </a:solidFill>
              </a:rPr>
              <a:t>(95% CI)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64BED8-849E-40C1-A20F-8250E06B95DF}"/>
              </a:ext>
            </a:extLst>
          </p:cNvPr>
          <p:cNvSpPr txBox="1"/>
          <p:nvPr/>
        </p:nvSpPr>
        <p:spPr>
          <a:xfrm>
            <a:off x="5251844" y="1847534"/>
            <a:ext cx="1375698" cy="1951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0.62 (0.49, 0.77)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0.61 (0.49, 0.76)</a:t>
            </a:r>
            <a:br>
              <a:rPr lang="en-GB" sz="1400" dirty="0"/>
            </a:br>
            <a:endParaRPr lang="en-GB" sz="1400" dirty="0"/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0.59 (0.47, 0.75)</a:t>
            </a:r>
            <a:br>
              <a:rPr lang="en-GB" sz="1400" dirty="0"/>
            </a:br>
            <a:endParaRPr lang="en-GB" sz="1400" dirty="0"/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0.62 (0.49, 0.78)</a:t>
            </a:r>
            <a:br>
              <a:rPr lang="en-GB" sz="1400" dirty="0"/>
            </a:br>
            <a:endParaRPr lang="en-GB" sz="1400" dirty="0"/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0.61 (0.48, 0.76)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8CB372-5BDE-4EDA-84BF-AEBF3BC31B8D}"/>
              </a:ext>
            </a:extLst>
          </p:cNvPr>
          <p:cNvSpPr txBox="1"/>
          <p:nvPr/>
        </p:nvSpPr>
        <p:spPr>
          <a:xfrm>
            <a:off x="7993879" y="1398646"/>
            <a:ext cx="722249" cy="2862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i="1" dirty="0">
                <a:solidFill>
                  <a:schemeClr val="accent2"/>
                </a:solidFill>
              </a:rPr>
              <a:t>p</a:t>
            </a:r>
            <a:r>
              <a:rPr lang="en-GB" sz="1400" b="1" dirty="0">
                <a:solidFill>
                  <a:schemeClr val="accent2"/>
                </a:solidFill>
              </a:rPr>
              <a:t> value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3F2E5A-6AFC-4C4B-9E3E-65120E84347C}"/>
              </a:ext>
            </a:extLst>
          </p:cNvPr>
          <p:cNvSpPr txBox="1"/>
          <p:nvPr/>
        </p:nvSpPr>
        <p:spPr>
          <a:xfrm>
            <a:off x="7966916" y="1847534"/>
            <a:ext cx="77617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400" dirty="0"/>
              <a:t>&lt;0.0001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A5A2B9-2DF6-4C9A-BE87-EA0F53F3E8E3}"/>
              </a:ext>
            </a:extLst>
          </p:cNvPr>
          <p:cNvCxnSpPr>
            <a:cxnSpLocks/>
          </p:cNvCxnSpPr>
          <p:nvPr/>
        </p:nvCxnSpPr>
        <p:spPr>
          <a:xfrm>
            <a:off x="6363629" y="3904706"/>
            <a:ext cx="198491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19DFB1A-D88C-4850-8C62-93D7F16D8E24}"/>
              </a:ext>
            </a:extLst>
          </p:cNvPr>
          <p:cNvGrpSpPr/>
          <p:nvPr/>
        </p:nvGrpSpPr>
        <p:grpSpPr>
          <a:xfrm>
            <a:off x="6145146" y="3904846"/>
            <a:ext cx="458780" cy="354904"/>
            <a:chOff x="4957090" y="3577133"/>
            <a:chExt cx="458780" cy="35490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6972F4C-7007-4056-9001-157DFBEB014D}"/>
                </a:ext>
              </a:extLst>
            </p:cNvPr>
            <p:cNvCxnSpPr/>
            <p:nvPr/>
          </p:nvCxnSpPr>
          <p:spPr>
            <a:xfrm>
              <a:off x="5186477" y="3577133"/>
              <a:ext cx="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6A9907-E260-41E8-8725-855DD86E37C9}"/>
                </a:ext>
              </a:extLst>
            </p:cNvPr>
            <p:cNvSpPr txBox="1"/>
            <p:nvPr/>
          </p:nvSpPr>
          <p:spPr>
            <a:xfrm>
              <a:off x="4957090" y="3655038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0.25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459B3A0-27EE-4C09-B176-1E65E160D6F8}"/>
              </a:ext>
            </a:extLst>
          </p:cNvPr>
          <p:cNvGrpSpPr/>
          <p:nvPr/>
        </p:nvGrpSpPr>
        <p:grpSpPr>
          <a:xfrm>
            <a:off x="8209848" y="3904846"/>
            <a:ext cx="263214" cy="354904"/>
            <a:chOff x="5054874" y="3577133"/>
            <a:chExt cx="263214" cy="354904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E4EA3C5-C817-408D-ACC4-856CB61BADB3}"/>
                </a:ext>
              </a:extLst>
            </p:cNvPr>
            <p:cNvCxnSpPr/>
            <p:nvPr/>
          </p:nvCxnSpPr>
          <p:spPr>
            <a:xfrm>
              <a:off x="5186477" y="3577133"/>
              <a:ext cx="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3462290-971E-4C3B-A4F6-6AAF492EA372}"/>
                </a:ext>
              </a:extLst>
            </p:cNvPr>
            <p:cNvSpPr txBox="1"/>
            <p:nvPr/>
          </p:nvSpPr>
          <p:spPr>
            <a:xfrm>
              <a:off x="5054874" y="365503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4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18FC429-F07A-4689-889A-42FB816C5C8F}"/>
              </a:ext>
            </a:extLst>
          </p:cNvPr>
          <p:cNvSpPr txBox="1"/>
          <p:nvPr/>
        </p:nvSpPr>
        <p:spPr>
          <a:xfrm>
            <a:off x="5709924" y="4157504"/>
            <a:ext cx="118788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GB" sz="1400" b="1" dirty="0"/>
              <a:t>Favours</a:t>
            </a:r>
            <a:br>
              <a:rPr lang="en-GB" sz="1400" b="1" dirty="0"/>
            </a:br>
            <a:r>
              <a:rPr lang="en-GB" sz="1400" b="1" dirty="0"/>
              <a:t>empagliflozin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5F54628-5FE7-464D-919C-24CC33B82B1F}"/>
              </a:ext>
            </a:extLst>
          </p:cNvPr>
          <p:cNvGrpSpPr/>
          <p:nvPr/>
        </p:nvGrpSpPr>
        <p:grpSpPr>
          <a:xfrm>
            <a:off x="6882804" y="4418694"/>
            <a:ext cx="1013414" cy="0"/>
            <a:chOff x="6668713" y="3450319"/>
            <a:chExt cx="1013414" cy="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703E2D1-1AF5-4C1F-A59F-F7D66BC641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68713" y="3450319"/>
              <a:ext cx="39896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6F01257-13D6-464E-AB03-89F8B161626B}"/>
                </a:ext>
              </a:extLst>
            </p:cNvPr>
            <p:cNvCxnSpPr>
              <a:cxnSpLocks/>
            </p:cNvCxnSpPr>
            <p:nvPr/>
          </p:nvCxnSpPr>
          <p:spPr>
            <a:xfrm>
              <a:off x="7283167" y="3450319"/>
              <a:ext cx="39896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022CEF1-FA13-48BD-8E1C-3600D86AC1CA}"/>
              </a:ext>
            </a:extLst>
          </p:cNvPr>
          <p:cNvSpPr txBox="1"/>
          <p:nvPr/>
        </p:nvSpPr>
        <p:spPr>
          <a:xfrm>
            <a:off x="7905530" y="4157504"/>
            <a:ext cx="77136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GB" sz="1400" b="1" dirty="0"/>
              <a:t>Favours</a:t>
            </a:r>
            <a:br>
              <a:rPr lang="en-GB" sz="1400" b="1" dirty="0"/>
            </a:br>
            <a:r>
              <a:rPr lang="en-GB" sz="1400" b="1" dirty="0"/>
              <a:t>placebo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5DCBCD-9887-4261-A24C-A38C87476BEC}"/>
              </a:ext>
            </a:extLst>
          </p:cNvPr>
          <p:cNvSpPr txBox="1"/>
          <p:nvPr/>
        </p:nvSpPr>
        <p:spPr>
          <a:xfrm>
            <a:off x="2695796" y="1145886"/>
            <a:ext cx="2641493" cy="2862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chemeClr val="accent2"/>
                </a:solidFill>
              </a:rPr>
              <a:t>Patients with event/analysed </a:t>
            </a:r>
            <a:r>
              <a:rPr lang="en-GB" sz="1400" dirty="0">
                <a:solidFill>
                  <a:schemeClr val="accent2"/>
                </a:solidFill>
              </a:rPr>
              <a:t>(%)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AAFF71F-7DDA-4A51-992E-4DCC4C32E96E}"/>
              </a:ext>
            </a:extLst>
          </p:cNvPr>
          <p:cNvCxnSpPr>
            <a:cxnSpLocks/>
          </p:cNvCxnSpPr>
          <p:nvPr/>
        </p:nvCxnSpPr>
        <p:spPr>
          <a:xfrm>
            <a:off x="6844324" y="1988675"/>
            <a:ext cx="335758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86BBDA24-5B4A-4878-AF14-8A063BFACAC5}"/>
              </a:ext>
            </a:extLst>
          </p:cNvPr>
          <p:cNvSpPr/>
          <p:nvPr/>
        </p:nvSpPr>
        <p:spPr>
          <a:xfrm>
            <a:off x="6959035" y="1921279"/>
            <a:ext cx="134792" cy="134792"/>
          </a:xfrm>
          <a:prstGeom prst="ellipse">
            <a:avLst/>
          </a:prstGeom>
          <a:solidFill>
            <a:schemeClr val="accent4"/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12630F5-F9B8-49D6-85B4-1767D44B3B97}"/>
              </a:ext>
            </a:extLst>
          </p:cNvPr>
          <p:cNvSpPr txBox="1"/>
          <p:nvPr/>
        </p:nvSpPr>
        <p:spPr>
          <a:xfrm>
            <a:off x="468173" y="1398646"/>
            <a:ext cx="856260" cy="2862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b="1" dirty="0">
                <a:solidFill>
                  <a:schemeClr val="accent2"/>
                </a:solidFill>
              </a:rPr>
              <a:t>CV death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D86FA8D-6522-47E1-BE63-DF5E44556D44}"/>
              </a:ext>
            </a:extLst>
          </p:cNvPr>
          <p:cNvCxnSpPr>
            <a:cxnSpLocks/>
          </p:cNvCxnSpPr>
          <p:nvPr/>
        </p:nvCxnSpPr>
        <p:spPr>
          <a:xfrm>
            <a:off x="6844325" y="2258259"/>
            <a:ext cx="33261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9163A3E8-846B-4EEF-B1DC-FA1C602FF8F5}"/>
              </a:ext>
            </a:extLst>
          </p:cNvPr>
          <p:cNvSpPr/>
          <p:nvPr/>
        </p:nvSpPr>
        <p:spPr>
          <a:xfrm>
            <a:off x="6940182" y="2190863"/>
            <a:ext cx="134792" cy="134792"/>
          </a:xfrm>
          <a:prstGeom prst="ellipse">
            <a:avLst/>
          </a:prstGeom>
          <a:solidFill>
            <a:schemeClr val="accent4"/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AD7A28E-EC25-465D-A532-41D0B4E057F9}"/>
              </a:ext>
            </a:extLst>
          </p:cNvPr>
          <p:cNvCxnSpPr>
            <a:cxnSpLocks/>
          </p:cNvCxnSpPr>
          <p:nvPr/>
        </p:nvCxnSpPr>
        <p:spPr>
          <a:xfrm>
            <a:off x="6812902" y="2720924"/>
            <a:ext cx="34832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108C7F5E-8056-4540-B2ED-EBB397BDDE96}"/>
              </a:ext>
            </a:extLst>
          </p:cNvPr>
          <p:cNvSpPr/>
          <p:nvPr/>
        </p:nvSpPr>
        <p:spPr>
          <a:xfrm>
            <a:off x="6918186" y="2653528"/>
            <a:ext cx="134792" cy="134792"/>
          </a:xfrm>
          <a:prstGeom prst="ellipse">
            <a:avLst/>
          </a:prstGeom>
          <a:solidFill>
            <a:schemeClr val="accent4"/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9A94944-714F-4C90-A6CE-7557BE15C9F3}"/>
              </a:ext>
            </a:extLst>
          </p:cNvPr>
          <p:cNvCxnSpPr>
            <a:cxnSpLocks/>
          </p:cNvCxnSpPr>
          <p:nvPr/>
        </p:nvCxnSpPr>
        <p:spPr>
          <a:xfrm>
            <a:off x="6847466" y="3176302"/>
            <a:ext cx="34518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F10E2E56-6A9B-416E-A470-0B30A4C6E540}"/>
              </a:ext>
            </a:extLst>
          </p:cNvPr>
          <p:cNvSpPr/>
          <p:nvPr/>
        </p:nvSpPr>
        <p:spPr>
          <a:xfrm>
            <a:off x="6952751" y="3108906"/>
            <a:ext cx="134792" cy="134792"/>
          </a:xfrm>
          <a:prstGeom prst="ellipse">
            <a:avLst/>
          </a:prstGeom>
          <a:solidFill>
            <a:schemeClr val="accent4"/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686B1AF-BB37-48BD-A992-658117D74FCA}"/>
              </a:ext>
            </a:extLst>
          </p:cNvPr>
          <p:cNvCxnSpPr>
            <a:cxnSpLocks/>
          </p:cNvCxnSpPr>
          <p:nvPr/>
        </p:nvCxnSpPr>
        <p:spPr>
          <a:xfrm>
            <a:off x="6825471" y="3638967"/>
            <a:ext cx="35146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140E0E0A-C7D5-4764-BADE-EB3F3219EB04}"/>
              </a:ext>
            </a:extLst>
          </p:cNvPr>
          <p:cNvSpPr/>
          <p:nvPr/>
        </p:nvSpPr>
        <p:spPr>
          <a:xfrm>
            <a:off x="6943324" y="3571571"/>
            <a:ext cx="134792" cy="134792"/>
          </a:xfrm>
          <a:prstGeom prst="ellipse">
            <a:avLst/>
          </a:prstGeom>
          <a:solidFill>
            <a:schemeClr val="accent4"/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1312534-92EC-4DF7-8E65-5A05730F0C56}"/>
              </a:ext>
            </a:extLst>
          </p:cNvPr>
          <p:cNvGrpSpPr/>
          <p:nvPr/>
        </p:nvGrpSpPr>
        <p:grpSpPr>
          <a:xfrm>
            <a:off x="7224480" y="3904846"/>
            <a:ext cx="263214" cy="354904"/>
            <a:chOff x="5054874" y="3577133"/>
            <a:chExt cx="263214" cy="354904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10EAFF4-9809-4E34-83F5-FDF4B73272A2}"/>
                </a:ext>
              </a:extLst>
            </p:cNvPr>
            <p:cNvCxnSpPr/>
            <p:nvPr/>
          </p:nvCxnSpPr>
          <p:spPr>
            <a:xfrm>
              <a:off x="5186477" y="3577133"/>
              <a:ext cx="0" cy="9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EF6C22F-91D9-49E4-9FF2-FD614E0C8B0E}"/>
                </a:ext>
              </a:extLst>
            </p:cNvPr>
            <p:cNvSpPr txBox="1"/>
            <p:nvPr/>
          </p:nvSpPr>
          <p:spPr>
            <a:xfrm>
              <a:off x="5054874" y="365503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391038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rrow: Down 31">
            <a:extLst>
              <a:ext uri="{FF2B5EF4-FFF2-40B4-BE49-F238E27FC236}">
                <a16:creationId xmlns:a16="http://schemas.microsoft.com/office/drawing/2014/main" id="{41CDC5DD-0465-4B86-9336-898A6B359205}"/>
              </a:ext>
            </a:extLst>
          </p:cNvPr>
          <p:cNvSpPr/>
          <p:nvPr/>
        </p:nvSpPr>
        <p:spPr>
          <a:xfrm>
            <a:off x="1274953" y="3152078"/>
            <a:ext cx="1367883" cy="594732"/>
          </a:xfrm>
          <a:prstGeom prst="downArrow">
            <a:avLst/>
          </a:prstGeom>
          <a:gradFill flip="none" rotWithShape="1">
            <a:gsLst>
              <a:gs pos="17000">
                <a:schemeClr val="bg1"/>
              </a:gs>
              <a:gs pos="77000">
                <a:schemeClr val="bg2">
                  <a:lumMod val="90000"/>
                </a:schemeClr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2898" y="80730"/>
            <a:ext cx="8255479" cy="1255728"/>
          </a:xfrm>
        </p:spPr>
        <p:txBody>
          <a:bodyPr>
            <a:normAutofit/>
          </a:bodyPr>
          <a:lstStyle/>
          <a:p>
            <a:r>
              <a:rPr lang="en-GB" sz="2400" dirty="0"/>
              <a:t>SGLT2i CVOT study results challenge the classical model </a:t>
            </a:r>
            <a:br>
              <a:rPr lang="en-GB" sz="2400" dirty="0"/>
            </a:br>
            <a:r>
              <a:rPr lang="en-GB" sz="2400" dirty="0"/>
              <a:t>of cardiovascular risk</a:t>
            </a:r>
            <a:br>
              <a:rPr lang="en-GB" sz="2400" dirty="0"/>
            </a:br>
            <a:br>
              <a:rPr lang="en-GB" sz="1200" dirty="0"/>
            </a:b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854687"/>
            <a:ext cx="5387746" cy="28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000" bIns="126000" anchor="b" anchorCtr="0">
            <a:spAutoFit/>
          </a:bodyPr>
          <a:lstStyle>
            <a:defPPr>
              <a:defRPr lang="en-US"/>
            </a:defPPr>
            <a:lvl1pPr>
              <a:spcBef>
                <a:spcPts val="200"/>
              </a:spcBef>
              <a:defRPr sz="750" b="0">
                <a:latin typeface="Arial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1. Biondi-Zoccai GGL, </a:t>
            </a:r>
            <a:r>
              <a:rPr lang="en-US" i="1" dirty="0"/>
              <a:t>et al. J Am Coll Cardiol </a:t>
            </a:r>
            <a:r>
              <a:rPr lang="en-US" dirty="0"/>
              <a:t>2003;41:1071–7; 2. Zinman B, </a:t>
            </a:r>
            <a:r>
              <a:rPr lang="en-US" i="1" dirty="0"/>
              <a:t>et al. N Engl J Med </a:t>
            </a:r>
            <a:r>
              <a:rPr lang="en-US" dirty="0"/>
              <a:t>2015;373:2117–28.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1557305-BB53-45CF-97C7-5E0D5AC09E98}"/>
              </a:ext>
            </a:extLst>
          </p:cNvPr>
          <p:cNvSpPr txBox="1"/>
          <p:nvPr/>
        </p:nvSpPr>
        <p:spPr>
          <a:xfrm>
            <a:off x="5265635" y="1060759"/>
            <a:ext cx="3333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GB" sz="1600" b="1" dirty="0">
                <a:solidFill>
                  <a:schemeClr val="accent2"/>
                </a:solidFill>
                <a:latin typeface="Calibri" panose="020F0502020204030204"/>
              </a:rPr>
              <a:t>EMPA-REG OUTCOME study:</a:t>
            </a:r>
            <a:br>
              <a:rPr lang="en-GB" sz="1600" b="1" dirty="0">
                <a:solidFill>
                  <a:schemeClr val="accent2"/>
                </a:solidFill>
                <a:latin typeface="Calibri" panose="020F0502020204030204"/>
              </a:rPr>
            </a:br>
            <a:r>
              <a:rPr lang="en-GB" sz="1600" b="1" dirty="0">
                <a:solidFill>
                  <a:schemeClr val="accent2"/>
                </a:solidFill>
                <a:latin typeface="Calibri" panose="020F0502020204030204"/>
              </a:rPr>
              <a:t>major adverse cardiac event </a:t>
            </a:r>
            <a:r>
              <a:rPr lang="en-GB" sz="1600" dirty="0">
                <a:solidFill>
                  <a:schemeClr val="accent2"/>
                </a:solidFill>
                <a:latin typeface="Calibri" panose="020F0502020204030204"/>
              </a:rPr>
              <a:t>(MACE)</a:t>
            </a:r>
            <a:r>
              <a:rPr lang="en-GB" sz="1600" b="1" baseline="30000" dirty="0">
                <a:solidFill>
                  <a:schemeClr val="accent2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6F5D73A-A435-4B6F-A391-38AC6804CEBF}"/>
              </a:ext>
            </a:extLst>
          </p:cNvPr>
          <p:cNvSpPr txBox="1"/>
          <p:nvPr/>
        </p:nvSpPr>
        <p:spPr>
          <a:xfrm>
            <a:off x="1200767" y="1060759"/>
            <a:ext cx="2026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GB" sz="1600" b="1" dirty="0">
                <a:solidFill>
                  <a:schemeClr val="accent2"/>
                </a:solidFill>
                <a:latin typeface="Calibri" panose="020F0502020204030204"/>
              </a:rPr>
              <a:t>Classic CV risk model</a:t>
            </a:r>
            <a:r>
              <a:rPr lang="en-GB" sz="1600" b="1" baseline="30000" dirty="0">
                <a:solidFill>
                  <a:schemeClr val="accent2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E9964D-0F59-4A15-A34A-08AC6F95CCD4}"/>
              </a:ext>
            </a:extLst>
          </p:cNvPr>
          <p:cNvSpPr/>
          <p:nvPr/>
        </p:nvSpPr>
        <p:spPr>
          <a:xfrm>
            <a:off x="5309134" y="2274036"/>
            <a:ext cx="1709122" cy="778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GB" sz="1200" b="1" dirty="0">
                <a:solidFill>
                  <a:schemeClr val="accent4"/>
                </a:solidFill>
                <a:cs typeface="Arial" panose="020B0604020202020204" pitchFamily="34" charset="0"/>
              </a:rPr>
              <a:t>Empagliflozin 10 mg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GB" sz="1050" b="1" dirty="0">
                <a:cs typeface="Arial" panose="020B0604020202020204" pitchFamily="34" charset="0"/>
              </a:rPr>
              <a:t>HR 0.85 </a:t>
            </a:r>
            <a:r>
              <a:rPr lang="en-GB" sz="1050" dirty="0">
                <a:cs typeface="Arial" panose="020B0604020202020204" pitchFamily="34" charset="0"/>
              </a:rPr>
              <a:t>(95% CI: 0.72, 1.01)</a:t>
            </a:r>
            <a:br>
              <a:rPr lang="en-GB" sz="1050" dirty="0">
                <a:cs typeface="Arial" panose="020B0604020202020204" pitchFamily="34" charset="0"/>
              </a:rPr>
            </a:br>
            <a:r>
              <a:rPr lang="en-GB" sz="1050" i="1" dirty="0">
                <a:cs typeface="Arial" panose="020B0604020202020204" pitchFamily="34" charset="0"/>
              </a:rPr>
              <a:t>p</a:t>
            </a:r>
            <a:r>
              <a:rPr lang="en-GB" sz="1050" dirty="0">
                <a:cs typeface="Arial" panose="020B0604020202020204" pitchFamily="34" charset="0"/>
              </a:rPr>
              <a:t>=0.07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endParaRPr lang="en-GB" sz="1100" dirty="0"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36F96F0-9F3C-4D77-8E57-B751F4890887}"/>
              </a:ext>
            </a:extLst>
          </p:cNvPr>
          <p:cNvSpPr/>
          <p:nvPr/>
        </p:nvSpPr>
        <p:spPr>
          <a:xfrm>
            <a:off x="5309134" y="1713217"/>
            <a:ext cx="1709122" cy="778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GB" sz="1200" b="1" dirty="0">
                <a:solidFill>
                  <a:schemeClr val="accent2"/>
                </a:solidFill>
                <a:cs typeface="Arial" panose="020B0604020202020204" pitchFamily="34" charset="0"/>
              </a:rPr>
              <a:t>Empagliflozin 25 mg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GB" sz="1050" b="1" dirty="0">
                <a:cs typeface="Arial" panose="020B0604020202020204" pitchFamily="34" charset="0"/>
              </a:rPr>
              <a:t>HR 0.86 </a:t>
            </a:r>
            <a:r>
              <a:rPr lang="en-GB" sz="1050" dirty="0">
                <a:cs typeface="Arial" panose="020B0604020202020204" pitchFamily="34" charset="0"/>
              </a:rPr>
              <a:t>(95% CI: 0.73, 1.02)</a:t>
            </a:r>
            <a:br>
              <a:rPr lang="en-GB" sz="1050" dirty="0">
                <a:cs typeface="Arial" panose="020B0604020202020204" pitchFamily="34" charset="0"/>
              </a:rPr>
            </a:br>
            <a:r>
              <a:rPr lang="en-GB" sz="1050" i="1" dirty="0">
                <a:cs typeface="Arial" panose="020B0604020202020204" pitchFamily="34" charset="0"/>
              </a:rPr>
              <a:t>p</a:t>
            </a:r>
            <a:r>
              <a:rPr lang="en-GB" sz="1050" dirty="0">
                <a:cs typeface="Arial" panose="020B0604020202020204" pitchFamily="34" charset="0"/>
              </a:rPr>
              <a:t>=0.09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endParaRPr lang="en-GB" sz="1100" dirty="0"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19A4857-CADC-4CCA-B8F2-7C86978E4DF8}"/>
              </a:ext>
            </a:extLst>
          </p:cNvPr>
          <p:cNvSpPr/>
          <p:nvPr/>
        </p:nvSpPr>
        <p:spPr>
          <a:xfrm>
            <a:off x="6947502" y="3007659"/>
            <a:ext cx="218221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100" dirty="0">
                <a:cs typeface="Arial" panose="020B0604020202020204" pitchFamily="34" charset="0"/>
              </a:rPr>
              <a:t>Pooled figures for </a:t>
            </a:r>
            <a:r>
              <a:rPr lang="en-GB" sz="1100" b="1" dirty="0">
                <a:cs typeface="Arial" panose="020B0604020202020204" pitchFamily="34" charset="0"/>
              </a:rPr>
              <a:t>Empagliflozin</a:t>
            </a:r>
            <a:r>
              <a:rPr lang="en-GB" sz="1100" dirty="0">
                <a:cs typeface="Arial" panose="020B0604020202020204" pitchFamily="34" charset="0"/>
              </a:rPr>
              <a:t> doses show a </a:t>
            </a:r>
            <a:r>
              <a:rPr lang="en-GB" sz="1100" b="1" dirty="0">
                <a:cs typeface="Arial" panose="020B0604020202020204" pitchFamily="34" charset="0"/>
              </a:rPr>
              <a:t>RRR of 14% </a:t>
            </a:r>
            <a:r>
              <a:rPr lang="en-GB" sz="1100" dirty="0">
                <a:cs typeface="Arial" panose="020B0604020202020204" pitchFamily="34" charset="0"/>
              </a:rPr>
              <a:t>and a </a:t>
            </a:r>
            <a:r>
              <a:rPr lang="en-GB" sz="1100" b="1" dirty="0">
                <a:cs typeface="Arial" panose="020B0604020202020204" pitchFamily="34" charset="0"/>
              </a:rPr>
              <a:t>ARR of 1.6% </a:t>
            </a:r>
            <a:r>
              <a:rPr lang="en-GB" sz="1100" b="1" i="1" dirty="0">
                <a:cs typeface="Arial" panose="020B0604020202020204" pitchFamily="34" charset="0"/>
              </a:rPr>
              <a:t>p</a:t>
            </a:r>
            <a:r>
              <a:rPr lang="en-GB" sz="1100" b="1" dirty="0">
                <a:cs typeface="Arial" panose="020B0604020202020204" pitchFamily="34" charset="0"/>
              </a:rPr>
              <a:t>=0.038</a:t>
            </a:r>
            <a:br>
              <a:rPr lang="en-GB" sz="1100" b="1" dirty="0">
                <a:cs typeface="Arial" panose="020B0604020202020204" pitchFamily="34" charset="0"/>
              </a:rPr>
            </a:br>
            <a:r>
              <a:rPr lang="en-GB" sz="1100" dirty="0">
                <a:cs typeface="Arial" panose="020B0604020202020204" pitchFamily="34" charset="0"/>
              </a:rPr>
              <a:t>(</a:t>
            </a:r>
            <a:r>
              <a:rPr lang="en-GB" sz="1100" i="1" dirty="0">
                <a:cs typeface="Arial" panose="020B0604020202020204" pitchFamily="34" charset="0"/>
              </a:rPr>
              <a:t>p</a:t>
            </a:r>
            <a:r>
              <a:rPr lang="en-GB" sz="1100" dirty="0">
                <a:cs typeface="Arial" panose="020B0604020202020204" pitchFamily="34" charset="0"/>
              </a:rPr>
              <a:t> value for superiority)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68B795-5920-4BAF-95C1-69D47DE81B92}"/>
              </a:ext>
            </a:extLst>
          </p:cNvPr>
          <p:cNvSpPr/>
          <p:nvPr/>
        </p:nvSpPr>
        <p:spPr>
          <a:xfrm>
            <a:off x="7963125" y="2004213"/>
            <a:ext cx="558929" cy="237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Placebo</a:t>
            </a:r>
            <a:endParaRPr lang="en-GB" sz="105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8B2FFE4-D986-4711-BCDA-69DE50CF7BF9}"/>
              </a:ext>
            </a:extLst>
          </p:cNvPr>
          <p:cNvSpPr/>
          <p:nvPr/>
        </p:nvSpPr>
        <p:spPr>
          <a:xfrm>
            <a:off x="3453873" y="4184476"/>
            <a:ext cx="917051" cy="543641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b="1" dirty="0">
                <a:cs typeface="Arial" panose="020B0604020202020204" pitchFamily="34" charset="0"/>
              </a:rPr>
              <a:t>No. of patients:</a:t>
            </a:r>
            <a:br>
              <a:rPr lang="en-GB" sz="900" b="1" dirty="0">
                <a:cs typeface="Arial" panose="020B0604020202020204" pitchFamily="34" charset="0"/>
              </a:rPr>
            </a:br>
            <a:r>
              <a:rPr lang="en-GB" sz="900" dirty="0">
                <a:cs typeface="Arial" panose="020B0604020202020204" pitchFamily="34" charset="0"/>
              </a:rPr>
              <a:t>Empagliflozin 10 mg</a:t>
            </a:r>
            <a:br>
              <a:rPr lang="en-GB" sz="900" dirty="0">
                <a:cs typeface="Arial" panose="020B0604020202020204" pitchFamily="34" charset="0"/>
              </a:rPr>
            </a:br>
            <a:r>
              <a:rPr lang="en-GB" sz="900" dirty="0">
                <a:cs typeface="Arial" panose="020B0604020202020204" pitchFamily="34" charset="0"/>
              </a:rPr>
              <a:t>Empagliflozin 25 mg</a:t>
            </a:r>
            <a:br>
              <a:rPr lang="en-GB" sz="900" dirty="0">
                <a:cs typeface="Arial" panose="020B0604020202020204" pitchFamily="34" charset="0"/>
              </a:rPr>
            </a:br>
            <a:r>
              <a:rPr lang="en-GB" sz="900" dirty="0"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1AEAAE8-0536-4DB3-87CF-36CEC6A194EA}"/>
              </a:ext>
            </a:extLst>
          </p:cNvPr>
          <p:cNvSpPr/>
          <p:nvPr/>
        </p:nvSpPr>
        <p:spPr>
          <a:xfrm>
            <a:off x="6445172" y="3996738"/>
            <a:ext cx="553877" cy="237843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cs typeface="Arial" panose="020B0604020202020204" pitchFamily="34" charset="0"/>
              </a:rPr>
              <a:t>Months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AB4572D-40B5-499A-9219-3BD2DFAA0B5A}"/>
              </a:ext>
            </a:extLst>
          </p:cNvPr>
          <p:cNvSpPr/>
          <p:nvPr/>
        </p:nvSpPr>
        <p:spPr>
          <a:xfrm>
            <a:off x="4545566" y="4299150"/>
            <a:ext cx="337545" cy="428967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cs typeface="Arial" panose="020B0604020202020204" pitchFamily="34" charset="0"/>
              </a:rPr>
              <a:t>2345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cs typeface="Arial" panose="020B0604020202020204" pitchFamily="34" charset="0"/>
              </a:rPr>
              <a:t>2342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cs typeface="Arial" panose="020B0604020202020204" pitchFamily="34" charset="0"/>
              </a:rPr>
              <a:t>2333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70645B2-6444-40D1-A3A6-FBE976A3F2C5}"/>
              </a:ext>
            </a:extLst>
          </p:cNvPr>
          <p:cNvGrpSpPr/>
          <p:nvPr/>
        </p:nvGrpSpPr>
        <p:grpSpPr>
          <a:xfrm>
            <a:off x="4543121" y="3730943"/>
            <a:ext cx="208623" cy="289281"/>
            <a:chOff x="1821022" y="3545424"/>
            <a:chExt cx="256802" cy="31444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CC54E31-C79B-4F17-9E8C-2A30C729427A}"/>
                </a:ext>
              </a:extLst>
            </p:cNvPr>
            <p:cNvSpPr/>
            <p:nvPr/>
          </p:nvSpPr>
          <p:spPr>
            <a:xfrm>
              <a:off x="1821022" y="3615187"/>
              <a:ext cx="256802" cy="24468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100" dirty="0">
                  <a:cs typeface="Arial" panose="020B0604020202020204" pitchFamily="34" charset="0"/>
                </a:rPr>
                <a:t>0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6BC558B-E9EB-4D17-AEDC-3A4DEBF5D354}"/>
                </a:ext>
              </a:extLst>
            </p:cNvPr>
            <p:cNvCxnSpPr/>
            <p:nvPr/>
          </p:nvCxnSpPr>
          <p:spPr>
            <a:xfrm>
              <a:off x="1947546" y="3545424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4C68E00-85C6-41DC-A859-11C0B3B8CC99}"/>
              </a:ext>
            </a:extLst>
          </p:cNvPr>
          <p:cNvGrpSpPr/>
          <p:nvPr/>
        </p:nvGrpSpPr>
        <p:grpSpPr>
          <a:xfrm>
            <a:off x="4394319" y="3619319"/>
            <a:ext cx="254812" cy="225101"/>
            <a:chOff x="2415386" y="3325078"/>
            <a:chExt cx="313658" cy="24468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072F437-B7AB-4576-BB81-B186AA656A2E}"/>
                </a:ext>
              </a:extLst>
            </p:cNvPr>
            <p:cNvSpPr/>
            <p:nvPr/>
          </p:nvSpPr>
          <p:spPr>
            <a:xfrm>
              <a:off x="2415386" y="3325078"/>
              <a:ext cx="256801" cy="24468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1100" dirty="0">
                  <a:cs typeface="Arial" panose="020B0604020202020204" pitchFamily="34" charset="0"/>
                </a:rPr>
                <a:t>0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0D3B97C-A86F-43E8-8490-4B1850BB017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693044" y="3408556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9046559D-E2F5-4986-82F8-E8118E4FEB82}"/>
              </a:ext>
            </a:extLst>
          </p:cNvPr>
          <p:cNvSpPr/>
          <p:nvPr/>
        </p:nvSpPr>
        <p:spPr>
          <a:xfrm>
            <a:off x="4957680" y="4261836"/>
            <a:ext cx="415499" cy="466281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cs typeface="Arial" panose="020B0604020202020204" pitchFamily="34" charset="0"/>
              </a:rPr>
              <a:t>2292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cs typeface="Arial" panose="020B0604020202020204" pitchFamily="34" charset="0"/>
              </a:rPr>
              <a:t>2288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cs typeface="Arial" panose="020B0604020202020204" pitchFamily="34" charset="0"/>
              </a:rPr>
              <a:t>2256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1373E8F-1102-4617-8D07-6E32B6166A7E}"/>
              </a:ext>
            </a:extLst>
          </p:cNvPr>
          <p:cNvGrpSpPr/>
          <p:nvPr/>
        </p:nvGrpSpPr>
        <p:grpSpPr>
          <a:xfrm>
            <a:off x="5061118" y="3730943"/>
            <a:ext cx="208623" cy="289281"/>
            <a:chOff x="1821022" y="3545424"/>
            <a:chExt cx="256802" cy="31444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43C3ADF-CFE7-48A6-A18A-7AF146B8B191}"/>
                </a:ext>
              </a:extLst>
            </p:cNvPr>
            <p:cNvSpPr/>
            <p:nvPr/>
          </p:nvSpPr>
          <p:spPr>
            <a:xfrm>
              <a:off x="1821022" y="3615187"/>
              <a:ext cx="256802" cy="24468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100" dirty="0"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CFC17DC-3122-4A95-8602-6E6297557DBF}"/>
                </a:ext>
              </a:extLst>
            </p:cNvPr>
            <p:cNvCxnSpPr/>
            <p:nvPr/>
          </p:nvCxnSpPr>
          <p:spPr>
            <a:xfrm>
              <a:off x="1947546" y="3545424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8C4AC7F1-490E-4B51-B635-D3C08D8954DF}"/>
              </a:ext>
            </a:extLst>
          </p:cNvPr>
          <p:cNvSpPr/>
          <p:nvPr/>
        </p:nvSpPr>
        <p:spPr>
          <a:xfrm>
            <a:off x="5514654" y="4299150"/>
            <a:ext cx="337545" cy="428967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cs typeface="Arial" panose="020B0604020202020204" pitchFamily="34" charset="0"/>
              </a:rPr>
              <a:t>2233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cs typeface="Arial" panose="020B0604020202020204" pitchFamily="34" charset="0"/>
              </a:rPr>
              <a:t>2222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cs typeface="Arial" panose="020B0604020202020204" pitchFamily="34" charset="0"/>
              </a:rPr>
              <a:t>2194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5B42F14-203E-44F1-9088-632D216056DE}"/>
              </a:ext>
            </a:extLst>
          </p:cNvPr>
          <p:cNvGrpSpPr/>
          <p:nvPr/>
        </p:nvGrpSpPr>
        <p:grpSpPr>
          <a:xfrm>
            <a:off x="5549815" y="3730943"/>
            <a:ext cx="267223" cy="289281"/>
            <a:chOff x="1784955" y="3545424"/>
            <a:chExt cx="328936" cy="314445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51E424A-9826-4714-A376-9B948FD7CC98}"/>
                </a:ext>
              </a:extLst>
            </p:cNvPr>
            <p:cNvSpPr/>
            <p:nvPr/>
          </p:nvSpPr>
          <p:spPr>
            <a:xfrm>
              <a:off x="1784955" y="3615187"/>
              <a:ext cx="328936" cy="24468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100" dirty="0">
                  <a:cs typeface="Arial" panose="020B0604020202020204" pitchFamily="34" charset="0"/>
                </a:rPr>
                <a:t>12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A9243D9-8B1B-4680-9CF0-D7BD08CD6005}"/>
                </a:ext>
              </a:extLst>
            </p:cNvPr>
            <p:cNvCxnSpPr/>
            <p:nvPr/>
          </p:nvCxnSpPr>
          <p:spPr>
            <a:xfrm>
              <a:off x="1947546" y="3545424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B5FC69FC-0693-4590-B574-1BE555F4BABC}"/>
              </a:ext>
            </a:extLst>
          </p:cNvPr>
          <p:cNvSpPr/>
          <p:nvPr/>
        </p:nvSpPr>
        <p:spPr>
          <a:xfrm>
            <a:off x="6032652" y="4299150"/>
            <a:ext cx="337545" cy="428967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cs typeface="Arial" panose="020B0604020202020204" pitchFamily="34" charset="0"/>
              </a:rPr>
              <a:t>2167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cs typeface="Arial" panose="020B0604020202020204" pitchFamily="34" charset="0"/>
              </a:rPr>
              <a:t>2161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cs typeface="Arial" panose="020B0604020202020204" pitchFamily="34" charset="0"/>
              </a:rPr>
              <a:t>2112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96C6748-7B41-45F5-AACD-613AAFE65D0A}"/>
              </a:ext>
            </a:extLst>
          </p:cNvPr>
          <p:cNvGrpSpPr/>
          <p:nvPr/>
        </p:nvGrpSpPr>
        <p:grpSpPr>
          <a:xfrm>
            <a:off x="6067813" y="3730943"/>
            <a:ext cx="267223" cy="289281"/>
            <a:chOff x="1784955" y="3545424"/>
            <a:chExt cx="328936" cy="314445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B80CDE0-3CBC-4B6F-87A4-D651EA354356}"/>
                </a:ext>
              </a:extLst>
            </p:cNvPr>
            <p:cNvSpPr/>
            <p:nvPr/>
          </p:nvSpPr>
          <p:spPr>
            <a:xfrm>
              <a:off x="1784955" y="3615187"/>
              <a:ext cx="328936" cy="24468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100" dirty="0">
                  <a:cs typeface="Arial" panose="020B0604020202020204" pitchFamily="34" charset="0"/>
                </a:rPr>
                <a:t>18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4D56297-83D0-4857-8526-553048E78A1E}"/>
                </a:ext>
              </a:extLst>
            </p:cNvPr>
            <p:cNvCxnSpPr/>
            <p:nvPr/>
          </p:nvCxnSpPr>
          <p:spPr>
            <a:xfrm>
              <a:off x="1947546" y="3545424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A8AC6FFA-A059-42A4-BB54-C0365471F0F2}"/>
              </a:ext>
            </a:extLst>
          </p:cNvPr>
          <p:cNvSpPr/>
          <p:nvPr/>
        </p:nvSpPr>
        <p:spPr>
          <a:xfrm>
            <a:off x="6550649" y="4299150"/>
            <a:ext cx="337545" cy="428967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cs typeface="Arial" panose="020B0604020202020204" pitchFamily="34" charset="0"/>
              </a:rPr>
              <a:t>1918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cs typeface="Arial" panose="020B0604020202020204" pitchFamily="34" charset="0"/>
              </a:rPr>
              <a:t>1933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cs typeface="Arial" panose="020B0604020202020204" pitchFamily="34" charset="0"/>
              </a:rPr>
              <a:t>1875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02D162F-F89E-4100-8BFC-F8BD41DC4FEA}"/>
              </a:ext>
            </a:extLst>
          </p:cNvPr>
          <p:cNvGrpSpPr/>
          <p:nvPr/>
        </p:nvGrpSpPr>
        <p:grpSpPr>
          <a:xfrm>
            <a:off x="6585810" y="3730943"/>
            <a:ext cx="267223" cy="289281"/>
            <a:chOff x="1784955" y="3545424"/>
            <a:chExt cx="328936" cy="31444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635BA1F-819B-4837-B084-FA9CAD51B6BB}"/>
                </a:ext>
              </a:extLst>
            </p:cNvPr>
            <p:cNvSpPr/>
            <p:nvPr/>
          </p:nvSpPr>
          <p:spPr>
            <a:xfrm>
              <a:off x="1784955" y="3615187"/>
              <a:ext cx="328936" cy="24468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100" dirty="0">
                  <a:cs typeface="Arial" panose="020B0604020202020204" pitchFamily="34" charset="0"/>
                </a:rPr>
                <a:t>24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2751FE1-679B-41A4-894D-7F29F029FC02}"/>
                </a:ext>
              </a:extLst>
            </p:cNvPr>
            <p:cNvCxnSpPr/>
            <p:nvPr/>
          </p:nvCxnSpPr>
          <p:spPr>
            <a:xfrm>
              <a:off x="1947546" y="3545424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0F2F5BCC-470F-4777-BC12-C973D0CBB17F}"/>
              </a:ext>
            </a:extLst>
          </p:cNvPr>
          <p:cNvSpPr/>
          <p:nvPr/>
        </p:nvSpPr>
        <p:spPr>
          <a:xfrm>
            <a:off x="7068646" y="4299150"/>
            <a:ext cx="337545" cy="428967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cs typeface="Arial" panose="020B0604020202020204" pitchFamily="34" charset="0"/>
              </a:rPr>
              <a:t>1415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cs typeface="Arial" panose="020B0604020202020204" pitchFamily="34" charset="0"/>
              </a:rPr>
              <a:t>1406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cs typeface="Arial" panose="020B0604020202020204" pitchFamily="34" charset="0"/>
              </a:rPr>
              <a:t>1380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667120A-3182-46B9-AC46-BEE4072AAF96}"/>
              </a:ext>
            </a:extLst>
          </p:cNvPr>
          <p:cNvGrpSpPr/>
          <p:nvPr/>
        </p:nvGrpSpPr>
        <p:grpSpPr>
          <a:xfrm>
            <a:off x="7103807" y="3730943"/>
            <a:ext cx="267223" cy="289281"/>
            <a:chOff x="1784955" y="3545424"/>
            <a:chExt cx="328936" cy="314445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0471152-E38E-49E5-9F82-5845F2BD915E}"/>
                </a:ext>
              </a:extLst>
            </p:cNvPr>
            <p:cNvSpPr/>
            <p:nvPr/>
          </p:nvSpPr>
          <p:spPr>
            <a:xfrm>
              <a:off x="1784955" y="3615187"/>
              <a:ext cx="328936" cy="24468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100" dirty="0">
                  <a:cs typeface="Arial" panose="020B0604020202020204" pitchFamily="34" charset="0"/>
                </a:rPr>
                <a:t>30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3316580-B267-4C83-B775-F28E0C27CFEA}"/>
                </a:ext>
              </a:extLst>
            </p:cNvPr>
            <p:cNvCxnSpPr/>
            <p:nvPr/>
          </p:nvCxnSpPr>
          <p:spPr>
            <a:xfrm>
              <a:off x="1947546" y="3545424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B5786022-66E6-4174-A7A0-6F1FCEDCEB63}"/>
              </a:ext>
            </a:extLst>
          </p:cNvPr>
          <p:cNvSpPr/>
          <p:nvPr/>
        </p:nvSpPr>
        <p:spPr>
          <a:xfrm>
            <a:off x="7586643" y="4299150"/>
            <a:ext cx="337545" cy="428967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cs typeface="Arial" panose="020B0604020202020204" pitchFamily="34" charset="0"/>
              </a:rPr>
              <a:t>1177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cs typeface="Arial" panose="020B0604020202020204" pitchFamily="34" charset="0"/>
              </a:rPr>
              <a:t>1182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cs typeface="Arial" panose="020B0604020202020204" pitchFamily="34" charset="0"/>
              </a:rPr>
              <a:t>1161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B26A92B-7612-41B3-A8C6-2432CCD51E43}"/>
              </a:ext>
            </a:extLst>
          </p:cNvPr>
          <p:cNvGrpSpPr/>
          <p:nvPr/>
        </p:nvGrpSpPr>
        <p:grpSpPr>
          <a:xfrm>
            <a:off x="7621804" y="3730943"/>
            <a:ext cx="267223" cy="289281"/>
            <a:chOff x="1784955" y="3545424"/>
            <a:chExt cx="328936" cy="314445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99C93BB-FAF2-4A3B-BAB9-09145C9C3ED7}"/>
                </a:ext>
              </a:extLst>
            </p:cNvPr>
            <p:cNvSpPr/>
            <p:nvPr/>
          </p:nvSpPr>
          <p:spPr>
            <a:xfrm>
              <a:off x="1784955" y="3615187"/>
              <a:ext cx="328936" cy="24468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100" dirty="0">
                  <a:cs typeface="Arial" panose="020B0604020202020204" pitchFamily="34" charset="0"/>
                </a:rPr>
                <a:t>36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5A28C8A-94C3-4CCC-9D76-F3920E7255CA}"/>
                </a:ext>
              </a:extLst>
            </p:cNvPr>
            <p:cNvCxnSpPr/>
            <p:nvPr/>
          </p:nvCxnSpPr>
          <p:spPr>
            <a:xfrm>
              <a:off x="1947546" y="3545424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FEC7F82-7D13-4D28-82D4-65FE08B24FD9}"/>
              </a:ext>
            </a:extLst>
          </p:cNvPr>
          <p:cNvSpPr/>
          <p:nvPr/>
        </p:nvSpPr>
        <p:spPr>
          <a:xfrm>
            <a:off x="8128081" y="4299150"/>
            <a:ext cx="290664" cy="428967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cs typeface="Arial" panose="020B0604020202020204" pitchFamily="34" charset="0"/>
              </a:rPr>
              <a:t>753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cs typeface="Arial" panose="020B0604020202020204" pitchFamily="34" charset="0"/>
              </a:rPr>
              <a:t>781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cs typeface="Arial" panose="020B0604020202020204" pitchFamily="34" charset="0"/>
              </a:rPr>
              <a:t>741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A75120F-CE0F-4715-A18F-3C9540122475}"/>
              </a:ext>
            </a:extLst>
          </p:cNvPr>
          <p:cNvGrpSpPr/>
          <p:nvPr/>
        </p:nvGrpSpPr>
        <p:grpSpPr>
          <a:xfrm>
            <a:off x="8139802" y="3730943"/>
            <a:ext cx="267223" cy="289281"/>
            <a:chOff x="1784955" y="3545424"/>
            <a:chExt cx="328936" cy="314445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0382119-DA09-4259-8AF7-45EC4155C614}"/>
                </a:ext>
              </a:extLst>
            </p:cNvPr>
            <p:cNvSpPr/>
            <p:nvPr/>
          </p:nvSpPr>
          <p:spPr>
            <a:xfrm>
              <a:off x="1784955" y="3615187"/>
              <a:ext cx="328936" cy="24468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100" dirty="0">
                  <a:cs typeface="Arial" panose="020B0604020202020204" pitchFamily="34" charset="0"/>
                </a:rPr>
                <a:t>42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59573FA-D665-466C-A2C0-CCCDE75D658F}"/>
                </a:ext>
              </a:extLst>
            </p:cNvPr>
            <p:cNvCxnSpPr/>
            <p:nvPr/>
          </p:nvCxnSpPr>
          <p:spPr>
            <a:xfrm>
              <a:off x="1947546" y="3545424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84B04417-6DBD-4E61-99EA-1B0711AC8CB2}"/>
              </a:ext>
            </a:extLst>
          </p:cNvPr>
          <p:cNvSpPr/>
          <p:nvPr/>
        </p:nvSpPr>
        <p:spPr>
          <a:xfrm>
            <a:off x="8612515" y="4261836"/>
            <a:ext cx="357790" cy="466281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cs typeface="Arial" panose="020B0604020202020204" pitchFamily="34" charset="0"/>
              </a:rPr>
              <a:t>178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cs typeface="Arial" panose="020B0604020202020204" pitchFamily="34" charset="0"/>
              </a:rPr>
              <a:t>192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cs typeface="Arial" panose="020B0604020202020204" pitchFamily="34" charset="0"/>
              </a:rPr>
              <a:t>166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01111B2-98DE-4420-B54E-32CBC5A84F69}"/>
              </a:ext>
            </a:extLst>
          </p:cNvPr>
          <p:cNvGrpSpPr/>
          <p:nvPr/>
        </p:nvGrpSpPr>
        <p:grpSpPr>
          <a:xfrm>
            <a:off x="8657799" y="3730943"/>
            <a:ext cx="267223" cy="289281"/>
            <a:chOff x="1784955" y="3545424"/>
            <a:chExt cx="328936" cy="314445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CF80980-805C-4732-AD81-239E7E0F8195}"/>
                </a:ext>
              </a:extLst>
            </p:cNvPr>
            <p:cNvSpPr/>
            <p:nvPr/>
          </p:nvSpPr>
          <p:spPr>
            <a:xfrm>
              <a:off x="1784955" y="3615187"/>
              <a:ext cx="328936" cy="24468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100" dirty="0">
                  <a:cs typeface="Arial" panose="020B0604020202020204" pitchFamily="34" charset="0"/>
                </a:rPr>
                <a:t>48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2DDFA10-C47F-4F4F-BB4F-F74E0E8FF80D}"/>
                </a:ext>
              </a:extLst>
            </p:cNvPr>
            <p:cNvCxnSpPr/>
            <p:nvPr/>
          </p:nvCxnSpPr>
          <p:spPr>
            <a:xfrm>
              <a:off x="1947546" y="3545424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A892992-D95D-4E15-B057-09C40CC69716}"/>
              </a:ext>
            </a:extLst>
          </p:cNvPr>
          <p:cNvGrpSpPr/>
          <p:nvPr/>
        </p:nvGrpSpPr>
        <p:grpSpPr>
          <a:xfrm>
            <a:off x="4394319" y="3132660"/>
            <a:ext cx="254812" cy="225101"/>
            <a:chOff x="2415386" y="3325078"/>
            <a:chExt cx="313658" cy="244682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4CBF592-0DAA-48FF-A1D9-2E17477F2DC8}"/>
                </a:ext>
              </a:extLst>
            </p:cNvPr>
            <p:cNvSpPr/>
            <p:nvPr/>
          </p:nvSpPr>
          <p:spPr>
            <a:xfrm>
              <a:off x="2415386" y="3325078"/>
              <a:ext cx="256801" cy="24468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1100" dirty="0"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51C5375-5D58-46F9-84B0-A81BD57E5B8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693044" y="3408556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C21CFE5-7C1F-42CD-B52C-922011B69311}"/>
              </a:ext>
            </a:extLst>
          </p:cNvPr>
          <p:cNvGrpSpPr/>
          <p:nvPr/>
        </p:nvGrpSpPr>
        <p:grpSpPr>
          <a:xfrm>
            <a:off x="4335717" y="2646001"/>
            <a:ext cx="313413" cy="225101"/>
            <a:chOff x="2343251" y="3325078"/>
            <a:chExt cx="385793" cy="24468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2BC5582-80FD-44A3-A9AD-0DFAB135EEB7}"/>
                </a:ext>
              </a:extLst>
            </p:cNvPr>
            <p:cNvSpPr/>
            <p:nvPr/>
          </p:nvSpPr>
          <p:spPr>
            <a:xfrm>
              <a:off x="2343251" y="3325078"/>
              <a:ext cx="328936" cy="24468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1100" dirty="0">
                  <a:cs typeface="Arial" panose="020B0604020202020204" pitchFamily="34" charset="0"/>
                </a:rPr>
                <a:t>10</a:t>
              </a: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58F57C8-B04A-4BED-8F30-B161CE707AB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693044" y="3408556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F11C85B-39F3-477A-BDBB-BBDC10A3C67A}"/>
              </a:ext>
            </a:extLst>
          </p:cNvPr>
          <p:cNvGrpSpPr/>
          <p:nvPr/>
        </p:nvGrpSpPr>
        <p:grpSpPr>
          <a:xfrm>
            <a:off x="4335717" y="2159342"/>
            <a:ext cx="313413" cy="225101"/>
            <a:chOff x="2343251" y="3325078"/>
            <a:chExt cx="385793" cy="244682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718311F-B0CF-4979-B146-08302AE2BB62}"/>
                </a:ext>
              </a:extLst>
            </p:cNvPr>
            <p:cNvSpPr/>
            <p:nvPr/>
          </p:nvSpPr>
          <p:spPr>
            <a:xfrm>
              <a:off x="2343251" y="3325078"/>
              <a:ext cx="328936" cy="24468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1100" dirty="0">
                  <a:cs typeface="Arial" panose="020B0604020202020204" pitchFamily="34" charset="0"/>
                </a:rPr>
                <a:t>15</a:t>
              </a: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B99ACA5-1370-4A24-A663-B715745FB7F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693044" y="3408556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5C387BE-D79F-4247-A808-CBEF866C260C}"/>
              </a:ext>
            </a:extLst>
          </p:cNvPr>
          <p:cNvGrpSpPr/>
          <p:nvPr/>
        </p:nvGrpSpPr>
        <p:grpSpPr>
          <a:xfrm>
            <a:off x="4335717" y="1672683"/>
            <a:ext cx="313413" cy="225101"/>
            <a:chOff x="2343251" y="3325078"/>
            <a:chExt cx="385793" cy="244682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1DC6FFB-A4E7-46D4-A9C5-9DD3739E6F02}"/>
                </a:ext>
              </a:extLst>
            </p:cNvPr>
            <p:cNvSpPr/>
            <p:nvPr/>
          </p:nvSpPr>
          <p:spPr>
            <a:xfrm>
              <a:off x="2343251" y="3325078"/>
              <a:ext cx="328936" cy="24468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1100" dirty="0">
                  <a:cs typeface="Arial" panose="020B0604020202020204" pitchFamily="34" charset="0"/>
                </a:rPr>
                <a:t>20</a:t>
              </a: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EDCD85D-6677-47B5-B234-AF15DB3A130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693044" y="3408556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8D686959-46B5-4AB4-9D79-2B63E273AFBD}"/>
              </a:ext>
            </a:extLst>
          </p:cNvPr>
          <p:cNvSpPr/>
          <p:nvPr/>
        </p:nvSpPr>
        <p:spPr>
          <a:xfrm rot="16200000">
            <a:off x="3433275" y="2639885"/>
            <a:ext cx="1531233" cy="210028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b="1" dirty="0">
                <a:cs typeface="Arial" panose="020B0604020202020204" pitchFamily="34" charset="0"/>
              </a:rPr>
              <a:t>Patients with event (%)</a:t>
            </a: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A0F2F1B8-21AA-4E48-AE57-8070D9E58967}"/>
              </a:ext>
            </a:extLst>
          </p:cNvPr>
          <p:cNvSpPr/>
          <p:nvPr/>
        </p:nvSpPr>
        <p:spPr>
          <a:xfrm>
            <a:off x="4649487" y="2129034"/>
            <a:ext cx="4149435" cy="1591812"/>
          </a:xfrm>
          <a:custGeom>
            <a:avLst/>
            <a:gdLst>
              <a:gd name="connsiteX0" fmla="*/ 5107709 w 5107709"/>
              <a:gd name="connsiteY0" fmla="*/ 0 h 1730278"/>
              <a:gd name="connsiteX1" fmla="*/ 5036896 w 5107709"/>
              <a:gd name="connsiteY1" fmla="*/ 0 h 1730278"/>
              <a:gd name="connsiteX2" fmla="*/ 5036896 w 5107709"/>
              <a:gd name="connsiteY2" fmla="*/ 52339 h 1730278"/>
              <a:gd name="connsiteX3" fmla="*/ 4972242 w 5107709"/>
              <a:gd name="connsiteY3" fmla="*/ 52339 h 1730278"/>
              <a:gd name="connsiteX4" fmla="*/ 4972242 w 5107709"/>
              <a:gd name="connsiteY4" fmla="*/ 92363 h 1730278"/>
              <a:gd name="connsiteX5" fmla="*/ 4941454 w 5107709"/>
              <a:gd name="connsiteY5" fmla="*/ 92363 h 1730278"/>
              <a:gd name="connsiteX6" fmla="*/ 4941454 w 5107709"/>
              <a:gd name="connsiteY6" fmla="*/ 135466 h 1730278"/>
              <a:gd name="connsiteX7" fmla="*/ 4833696 w 5107709"/>
              <a:gd name="connsiteY7" fmla="*/ 135466 h 1730278"/>
              <a:gd name="connsiteX8" fmla="*/ 4833696 w 5107709"/>
              <a:gd name="connsiteY8" fmla="*/ 150860 h 1730278"/>
              <a:gd name="connsiteX9" fmla="*/ 4796751 w 5107709"/>
              <a:gd name="connsiteY9" fmla="*/ 150860 h 1730278"/>
              <a:gd name="connsiteX10" fmla="*/ 4796751 w 5107709"/>
              <a:gd name="connsiteY10" fmla="*/ 172412 h 1730278"/>
              <a:gd name="connsiteX11" fmla="*/ 4765963 w 5107709"/>
              <a:gd name="connsiteY11" fmla="*/ 172412 h 1730278"/>
              <a:gd name="connsiteX12" fmla="*/ 4765963 w 5107709"/>
              <a:gd name="connsiteY12" fmla="*/ 190885 h 1730278"/>
              <a:gd name="connsiteX13" fmla="*/ 4695151 w 5107709"/>
              <a:gd name="connsiteY13" fmla="*/ 190885 h 1730278"/>
              <a:gd name="connsiteX14" fmla="*/ 4695151 w 5107709"/>
              <a:gd name="connsiteY14" fmla="*/ 209357 h 1730278"/>
              <a:gd name="connsiteX15" fmla="*/ 4642812 w 5107709"/>
              <a:gd name="connsiteY15" fmla="*/ 209357 h 1730278"/>
              <a:gd name="connsiteX16" fmla="*/ 4642812 w 5107709"/>
              <a:gd name="connsiteY16" fmla="*/ 227830 h 1730278"/>
              <a:gd name="connsiteX17" fmla="*/ 4599709 w 5107709"/>
              <a:gd name="connsiteY17" fmla="*/ 227830 h 1730278"/>
              <a:gd name="connsiteX18" fmla="*/ 4590472 w 5107709"/>
              <a:gd name="connsiteY18" fmla="*/ 237067 h 1730278"/>
              <a:gd name="connsiteX19" fmla="*/ 4504266 w 5107709"/>
              <a:gd name="connsiteY19" fmla="*/ 237067 h 1730278"/>
              <a:gd name="connsiteX20" fmla="*/ 4504266 w 5107709"/>
              <a:gd name="connsiteY20" fmla="*/ 258618 h 1730278"/>
              <a:gd name="connsiteX21" fmla="*/ 4421139 w 5107709"/>
              <a:gd name="connsiteY21" fmla="*/ 258618 h 1730278"/>
              <a:gd name="connsiteX22" fmla="*/ 4418060 w 5107709"/>
              <a:gd name="connsiteY22" fmla="*/ 261697 h 1730278"/>
              <a:gd name="connsiteX23" fmla="*/ 4393430 w 5107709"/>
              <a:gd name="connsiteY23" fmla="*/ 261697 h 1730278"/>
              <a:gd name="connsiteX24" fmla="*/ 4393430 w 5107709"/>
              <a:gd name="connsiteY24" fmla="*/ 283248 h 1730278"/>
              <a:gd name="connsiteX25" fmla="*/ 4384193 w 5107709"/>
              <a:gd name="connsiteY25" fmla="*/ 283248 h 1730278"/>
              <a:gd name="connsiteX26" fmla="*/ 4384193 w 5107709"/>
              <a:gd name="connsiteY26" fmla="*/ 292485 h 1730278"/>
              <a:gd name="connsiteX27" fmla="*/ 4353406 w 5107709"/>
              <a:gd name="connsiteY27" fmla="*/ 292485 h 1730278"/>
              <a:gd name="connsiteX28" fmla="*/ 4353406 w 5107709"/>
              <a:gd name="connsiteY28" fmla="*/ 301721 h 1730278"/>
              <a:gd name="connsiteX29" fmla="*/ 4310303 w 5107709"/>
              <a:gd name="connsiteY29" fmla="*/ 301721 h 1730278"/>
              <a:gd name="connsiteX30" fmla="*/ 4310303 w 5107709"/>
              <a:gd name="connsiteY30" fmla="*/ 314036 h 1730278"/>
              <a:gd name="connsiteX31" fmla="*/ 4294909 w 5107709"/>
              <a:gd name="connsiteY31" fmla="*/ 314036 h 1730278"/>
              <a:gd name="connsiteX32" fmla="*/ 4294909 w 5107709"/>
              <a:gd name="connsiteY32" fmla="*/ 314036 h 1730278"/>
              <a:gd name="connsiteX33" fmla="*/ 4282594 w 5107709"/>
              <a:gd name="connsiteY33" fmla="*/ 326351 h 1730278"/>
              <a:gd name="connsiteX34" fmla="*/ 4282594 w 5107709"/>
              <a:gd name="connsiteY34" fmla="*/ 344824 h 1730278"/>
              <a:gd name="connsiteX35" fmla="*/ 4248727 w 5107709"/>
              <a:gd name="connsiteY35" fmla="*/ 344824 h 1730278"/>
              <a:gd name="connsiteX36" fmla="*/ 4248727 w 5107709"/>
              <a:gd name="connsiteY36" fmla="*/ 369454 h 1730278"/>
              <a:gd name="connsiteX37" fmla="*/ 4227175 w 5107709"/>
              <a:gd name="connsiteY37" fmla="*/ 369454 h 1730278"/>
              <a:gd name="connsiteX38" fmla="*/ 4227175 w 5107709"/>
              <a:gd name="connsiteY38" fmla="*/ 381769 h 1730278"/>
              <a:gd name="connsiteX39" fmla="*/ 4205624 w 5107709"/>
              <a:gd name="connsiteY39" fmla="*/ 381769 h 1730278"/>
              <a:gd name="connsiteX40" fmla="*/ 4205624 w 5107709"/>
              <a:gd name="connsiteY40" fmla="*/ 394085 h 1730278"/>
              <a:gd name="connsiteX41" fmla="*/ 4177915 w 5107709"/>
              <a:gd name="connsiteY41" fmla="*/ 394085 h 1730278"/>
              <a:gd name="connsiteX42" fmla="*/ 4177915 w 5107709"/>
              <a:gd name="connsiteY42" fmla="*/ 403321 h 1730278"/>
              <a:gd name="connsiteX43" fmla="*/ 4113260 w 5107709"/>
              <a:gd name="connsiteY43" fmla="*/ 403321 h 1730278"/>
              <a:gd name="connsiteX44" fmla="*/ 4107103 w 5107709"/>
              <a:gd name="connsiteY44" fmla="*/ 415636 h 1730278"/>
              <a:gd name="connsiteX45" fmla="*/ 4097866 w 5107709"/>
              <a:gd name="connsiteY45" fmla="*/ 424872 h 1730278"/>
              <a:gd name="connsiteX46" fmla="*/ 4076315 w 5107709"/>
              <a:gd name="connsiteY46" fmla="*/ 437188 h 1730278"/>
              <a:gd name="connsiteX47" fmla="*/ 4057842 w 5107709"/>
              <a:gd name="connsiteY47" fmla="*/ 440266 h 1730278"/>
              <a:gd name="connsiteX48" fmla="*/ 4030133 w 5107709"/>
              <a:gd name="connsiteY48" fmla="*/ 440266 h 1730278"/>
              <a:gd name="connsiteX49" fmla="*/ 4030133 w 5107709"/>
              <a:gd name="connsiteY49" fmla="*/ 467975 h 1730278"/>
              <a:gd name="connsiteX50" fmla="*/ 3956242 w 5107709"/>
              <a:gd name="connsiteY50" fmla="*/ 467975 h 1730278"/>
              <a:gd name="connsiteX51" fmla="*/ 3922375 w 5107709"/>
              <a:gd name="connsiteY51" fmla="*/ 477212 h 1730278"/>
              <a:gd name="connsiteX52" fmla="*/ 3897745 w 5107709"/>
              <a:gd name="connsiteY52" fmla="*/ 486448 h 1730278"/>
              <a:gd name="connsiteX53" fmla="*/ 3882351 w 5107709"/>
              <a:gd name="connsiteY53" fmla="*/ 501842 h 1730278"/>
              <a:gd name="connsiteX54" fmla="*/ 3826933 w 5107709"/>
              <a:gd name="connsiteY54" fmla="*/ 501842 h 1730278"/>
              <a:gd name="connsiteX55" fmla="*/ 3805381 w 5107709"/>
              <a:gd name="connsiteY55" fmla="*/ 508000 h 1730278"/>
              <a:gd name="connsiteX56" fmla="*/ 3789987 w 5107709"/>
              <a:gd name="connsiteY56" fmla="*/ 517236 h 1730278"/>
              <a:gd name="connsiteX57" fmla="*/ 3771515 w 5107709"/>
              <a:gd name="connsiteY57" fmla="*/ 520315 h 1730278"/>
              <a:gd name="connsiteX58" fmla="*/ 3759200 w 5107709"/>
              <a:gd name="connsiteY58" fmla="*/ 523394 h 1730278"/>
              <a:gd name="connsiteX59" fmla="*/ 3759200 w 5107709"/>
              <a:gd name="connsiteY59" fmla="*/ 532630 h 1730278"/>
              <a:gd name="connsiteX60" fmla="*/ 3700703 w 5107709"/>
              <a:gd name="connsiteY60" fmla="*/ 532630 h 1730278"/>
              <a:gd name="connsiteX61" fmla="*/ 3700703 w 5107709"/>
              <a:gd name="connsiteY61" fmla="*/ 538788 h 1730278"/>
              <a:gd name="connsiteX62" fmla="*/ 3614496 w 5107709"/>
              <a:gd name="connsiteY62" fmla="*/ 538788 h 1730278"/>
              <a:gd name="connsiteX63" fmla="*/ 3592945 w 5107709"/>
              <a:gd name="connsiteY63" fmla="*/ 551103 h 1730278"/>
              <a:gd name="connsiteX64" fmla="*/ 3583709 w 5107709"/>
              <a:gd name="connsiteY64" fmla="*/ 563418 h 1730278"/>
              <a:gd name="connsiteX65" fmla="*/ 3559078 w 5107709"/>
              <a:gd name="connsiteY65" fmla="*/ 563418 h 1730278"/>
              <a:gd name="connsiteX66" fmla="*/ 3546763 w 5107709"/>
              <a:gd name="connsiteY66" fmla="*/ 578812 h 1730278"/>
              <a:gd name="connsiteX67" fmla="*/ 3522133 w 5107709"/>
              <a:gd name="connsiteY67" fmla="*/ 578812 h 1730278"/>
              <a:gd name="connsiteX68" fmla="*/ 3503660 w 5107709"/>
              <a:gd name="connsiteY68" fmla="*/ 584969 h 1730278"/>
              <a:gd name="connsiteX69" fmla="*/ 3479030 w 5107709"/>
              <a:gd name="connsiteY69" fmla="*/ 591127 h 1730278"/>
              <a:gd name="connsiteX70" fmla="*/ 3457478 w 5107709"/>
              <a:gd name="connsiteY70" fmla="*/ 600363 h 1730278"/>
              <a:gd name="connsiteX71" fmla="*/ 3457478 w 5107709"/>
              <a:gd name="connsiteY71" fmla="*/ 612678 h 1730278"/>
              <a:gd name="connsiteX72" fmla="*/ 3398981 w 5107709"/>
              <a:gd name="connsiteY72" fmla="*/ 612678 h 1730278"/>
              <a:gd name="connsiteX73" fmla="*/ 3398981 w 5107709"/>
              <a:gd name="connsiteY73" fmla="*/ 621915 h 1730278"/>
              <a:gd name="connsiteX74" fmla="*/ 3318933 w 5107709"/>
              <a:gd name="connsiteY74" fmla="*/ 621915 h 1730278"/>
              <a:gd name="connsiteX75" fmla="*/ 3318933 w 5107709"/>
              <a:gd name="connsiteY75" fmla="*/ 640388 h 1730278"/>
              <a:gd name="connsiteX76" fmla="*/ 3260436 w 5107709"/>
              <a:gd name="connsiteY76" fmla="*/ 640388 h 1730278"/>
              <a:gd name="connsiteX77" fmla="*/ 3260436 w 5107709"/>
              <a:gd name="connsiteY77" fmla="*/ 640388 h 1730278"/>
              <a:gd name="connsiteX78" fmla="*/ 3245042 w 5107709"/>
              <a:gd name="connsiteY78" fmla="*/ 661939 h 1730278"/>
              <a:gd name="connsiteX79" fmla="*/ 3205018 w 5107709"/>
              <a:gd name="connsiteY79" fmla="*/ 661939 h 1730278"/>
              <a:gd name="connsiteX80" fmla="*/ 3198860 w 5107709"/>
              <a:gd name="connsiteY80" fmla="*/ 668097 h 1730278"/>
              <a:gd name="connsiteX81" fmla="*/ 3143442 w 5107709"/>
              <a:gd name="connsiteY81" fmla="*/ 668097 h 1730278"/>
              <a:gd name="connsiteX82" fmla="*/ 3118812 w 5107709"/>
              <a:gd name="connsiteY82" fmla="*/ 674254 h 1730278"/>
              <a:gd name="connsiteX83" fmla="*/ 3091103 w 5107709"/>
              <a:gd name="connsiteY83" fmla="*/ 677333 h 1730278"/>
              <a:gd name="connsiteX84" fmla="*/ 3063393 w 5107709"/>
              <a:gd name="connsiteY84" fmla="*/ 692727 h 1730278"/>
              <a:gd name="connsiteX85" fmla="*/ 3038763 w 5107709"/>
              <a:gd name="connsiteY85" fmla="*/ 698885 h 1730278"/>
              <a:gd name="connsiteX86" fmla="*/ 2998739 w 5107709"/>
              <a:gd name="connsiteY86" fmla="*/ 698885 h 1730278"/>
              <a:gd name="connsiteX87" fmla="*/ 2989503 w 5107709"/>
              <a:gd name="connsiteY87" fmla="*/ 708121 h 1730278"/>
              <a:gd name="connsiteX88" fmla="*/ 2940242 w 5107709"/>
              <a:gd name="connsiteY88" fmla="*/ 708121 h 1730278"/>
              <a:gd name="connsiteX89" fmla="*/ 2937163 w 5107709"/>
              <a:gd name="connsiteY89" fmla="*/ 729672 h 1730278"/>
              <a:gd name="connsiteX90" fmla="*/ 2906375 w 5107709"/>
              <a:gd name="connsiteY90" fmla="*/ 729672 h 1730278"/>
              <a:gd name="connsiteX91" fmla="*/ 2881745 w 5107709"/>
              <a:gd name="connsiteY91" fmla="*/ 735830 h 1730278"/>
              <a:gd name="connsiteX92" fmla="*/ 2844800 w 5107709"/>
              <a:gd name="connsiteY92" fmla="*/ 735830 h 1730278"/>
              <a:gd name="connsiteX93" fmla="*/ 2844800 w 5107709"/>
              <a:gd name="connsiteY93" fmla="*/ 757382 h 1730278"/>
              <a:gd name="connsiteX94" fmla="*/ 2804775 w 5107709"/>
              <a:gd name="connsiteY94" fmla="*/ 757382 h 1730278"/>
              <a:gd name="connsiteX95" fmla="*/ 2798618 w 5107709"/>
              <a:gd name="connsiteY95" fmla="*/ 772775 h 1730278"/>
              <a:gd name="connsiteX96" fmla="*/ 2786303 w 5107709"/>
              <a:gd name="connsiteY96" fmla="*/ 788169 h 1730278"/>
              <a:gd name="connsiteX97" fmla="*/ 2749357 w 5107709"/>
              <a:gd name="connsiteY97" fmla="*/ 788169 h 1730278"/>
              <a:gd name="connsiteX98" fmla="*/ 2746278 w 5107709"/>
              <a:gd name="connsiteY98" fmla="*/ 794327 h 1730278"/>
              <a:gd name="connsiteX99" fmla="*/ 2721648 w 5107709"/>
              <a:gd name="connsiteY99" fmla="*/ 794327 h 1730278"/>
              <a:gd name="connsiteX100" fmla="*/ 2721648 w 5107709"/>
              <a:gd name="connsiteY100" fmla="*/ 806642 h 1730278"/>
              <a:gd name="connsiteX101" fmla="*/ 2681624 w 5107709"/>
              <a:gd name="connsiteY101" fmla="*/ 806642 h 1730278"/>
              <a:gd name="connsiteX102" fmla="*/ 2660072 w 5107709"/>
              <a:gd name="connsiteY102" fmla="*/ 818957 h 1730278"/>
              <a:gd name="connsiteX103" fmla="*/ 2638521 w 5107709"/>
              <a:gd name="connsiteY103" fmla="*/ 831272 h 1730278"/>
              <a:gd name="connsiteX104" fmla="*/ 2570787 w 5107709"/>
              <a:gd name="connsiteY104" fmla="*/ 831272 h 1730278"/>
              <a:gd name="connsiteX105" fmla="*/ 2561551 w 5107709"/>
              <a:gd name="connsiteY105" fmla="*/ 834351 h 1730278"/>
              <a:gd name="connsiteX106" fmla="*/ 2533842 w 5107709"/>
              <a:gd name="connsiteY106" fmla="*/ 834351 h 1730278"/>
              <a:gd name="connsiteX107" fmla="*/ 2527684 w 5107709"/>
              <a:gd name="connsiteY107" fmla="*/ 846666 h 1730278"/>
              <a:gd name="connsiteX108" fmla="*/ 2475345 w 5107709"/>
              <a:gd name="connsiteY108" fmla="*/ 846666 h 1730278"/>
              <a:gd name="connsiteX109" fmla="*/ 2447636 w 5107709"/>
              <a:gd name="connsiteY109" fmla="*/ 865139 h 1730278"/>
              <a:gd name="connsiteX110" fmla="*/ 2423006 w 5107709"/>
              <a:gd name="connsiteY110" fmla="*/ 871297 h 1730278"/>
              <a:gd name="connsiteX111" fmla="*/ 2398375 w 5107709"/>
              <a:gd name="connsiteY111" fmla="*/ 892848 h 1730278"/>
              <a:gd name="connsiteX112" fmla="*/ 2373745 w 5107709"/>
              <a:gd name="connsiteY112" fmla="*/ 892848 h 1730278"/>
              <a:gd name="connsiteX113" fmla="*/ 2342957 w 5107709"/>
              <a:gd name="connsiteY113" fmla="*/ 905163 h 1730278"/>
              <a:gd name="connsiteX114" fmla="*/ 2309090 w 5107709"/>
              <a:gd name="connsiteY114" fmla="*/ 911321 h 1730278"/>
              <a:gd name="connsiteX115" fmla="*/ 2293696 w 5107709"/>
              <a:gd name="connsiteY115" fmla="*/ 926715 h 1730278"/>
              <a:gd name="connsiteX116" fmla="*/ 2262909 w 5107709"/>
              <a:gd name="connsiteY116" fmla="*/ 932872 h 1730278"/>
              <a:gd name="connsiteX117" fmla="*/ 2250593 w 5107709"/>
              <a:gd name="connsiteY117" fmla="*/ 939030 h 1730278"/>
              <a:gd name="connsiteX118" fmla="*/ 2210569 w 5107709"/>
              <a:gd name="connsiteY118" fmla="*/ 939030 h 1730278"/>
              <a:gd name="connsiteX119" fmla="*/ 2167466 w 5107709"/>
              <a:gd name="connsiteY119" fmla="*/ 954424 h 1730278"/>
              <a:gd name="connsiteX120" fmla="*/ 2062787 w 5107709"/>
              <a:gd name="connsiteY120" fmla="*/ 954424 h 1730278"/>
              <a:gd name="connsiteX121" fmla="*/ 2016606 w 5107709"/>
              <a:gd name="connsiteY121" fmla="*/ 975975 h 1730278"/>
              <a:gd name="connsiteX122" fmla="*/ 1982739 w 5107709"/>
              <a:gd name="connsiteY122" fmla="*/ 975975 h 1730278"/>
              <a:gd name="connsiteX123" fmla="*/ 1948872 w 5107709"/>
              <a:gd name="connsiteY123" fmla="*/ 997527 h 1730278"/>
              <a:gd name="connsiteX124" fmla="*/ 1902690 w 5107709"/>
              <a:gd name="connsiteY124" fmla="*/ 997527 h 1730278"/>
              <a:gd name="connsiteX125" fmla="*/ 1902690 w 5107709"/>
              <a:gd name="connsiteY125" fmla="*/ 1009842 h 1730278"/>
              <a:gd name="connsiteX126" fmla="*/ 1884218 w 5107709"/>
              <a:gd name="connsiteY126" fmla="*/ 1025236 h 1730278"/>
              <a:gd name="connsiteX127" fmla="*/ 1828800 w 5107709"/>
              <a:gd name="connsiteY127" fmla="*/ 1025236 h 1730278"/>
              <a:gd name="connsiteX128" fmla="*/ 1804169 w 5107709"/>
              <a:gd name="connsiteY128" fmla="*/ 1043709 h 1730278"/>
              <a:gd name="connsiteX129" fmla="*/ 1779539 w 5107709"/>
              <a:gd name="connsiteY129" fmla="*/ 1043709 h 1730278"/>
              <a:gd name="connsiteX130" fmla="*/ 1714884 w 5107709"/>
              <a:gd name="connsiteY130" fmla="*/ 1086812 h 1730278"/>
              <a:gd name="connsiteX131" fmla="*/ 1677939 w 5107709"/>
              <a:gd name="connsiteY131" fmla="*/ 1086812 h 1730278"/>
              <a:gd name="connsiteX132" fmla="*/ 1644072 w 5107709"/>
              <a:gd name="connsiteY132" fmla="*/ 1108363 h 1730278"/>
              <a:gd name="connsiteX133" fmla="*/ 1613284 w 5107709"/>
              <a:gd name="connsiteY133" fmla="*/ 1129915 h 1730278"/>
              <a:gd name="connsiteX134" fmla="*/ 1588654 w 5107709"/>
              <a:gd name="connsiteY134" fmla="*/ 1157624 h 1730278"/>
              <a:gd name="connsiteX135" fmla="*/ 1548630 w 5107709"/>
              <a:gd name="connsiteY135" fmla="*/ 1157624 h 1730278"/>
              <a:gd name="connsiteX136" fmla="*/ 1520921 w 5107709"/>
              <a:gd name="connsiteY136" fmla="*/ 1176097 h 1730278"/>
              <a:gd name="connsiteX137" fmla="*/ 1474739 w 5107709"/>
              <a:gd name="connsiteY137" fmla="*/ 1191491 h 1730278"/>
              <a:gd name="connsiteX138" fmla="*/ 1419321 w 5107709"/>
              <a:gd name="connsiteY138" fmla="*/ 1219200 h 1730278"/>
              <a:gd name="connsiteX139" fmla="*/ 1391612 w 5107709"/>
              <a:gd name="connsiteY139" fmla="*/ 1219200 h 1730278"/>
              <a:gd name="connsiteX140" fmla="*/ 1360824 w 5107709"/>
              <a:gd name="connsiteY140" fmla="*/ 1219200 h 1730278"/>
              <a:gd name="connsiteX141" fmla="*/ 1345430 w 5107709"/>
              <a:gd name="connsiteY141" fmla="*/ 1249988 h 1730278"/>
              <a:gd name="connsiteX142" fmla="*/ 1311563 w 5107709"/>
              <a:gd name="connsiteY142" fmla="*/ 1262303 h 1730278"/>
              <a:gd name="connsiteX143" fmla="*/ 1271539 w 5107709"/>
              <a:gd name="connsiteY143" fmla="*/ 1280775 h 1730278"/>
              <a:gd name="connsiteX144" fmla="*/ 1234593 w 5107709"/>
              <a:gd name="connsiteY144" fmla="*/ 1293091 h 1730278"/>
              <a:gd name="connsiteX145" fmla="*/ 1197648 w 5107709"/>
              <a:gd name="connsiteY145" fmla="*/ 1308485 h 1730278"/>
              <a:gd name="connsiteX146" fmla="*/ 1151466 w 5107709"/>
              <a:gd name="connsiteY146" fmla="*/ 1317721 h 1730278"/>
              <a:gd name="connsiteX147" fmla="*/ 1099127 w 5107709"/>
              <a:gd name="connsiteY147" fmla="*/ 1345430 h 1730278"/>
              <a:gd name="connsiteX148" fmla="*/ 1077575 w 5107709"/>
              <a:gd name="connsiteY148" fmla="*/ 1351588 h 1730278"/>
              <a:gd name="connsiteX149" fmla="*/ 1065260 w 5107709"/>
              <a:gd name="connsiteY149" fmla="*/ 1363903 h 1730278"/>
              <a:gd name="connsiteX150" fmla="*/ 997527 w 5107709"/>
              <a:gd name="connsiteY150" fmla="*/ 1370060 h 1730278"/>
              <a:gd name="connsiteX151" fmla="*/ 957503 w 5107709"/>
              <a:gd name="connsiteY151" fmla="*/ 1385454 h 1730278"/>
              <a:gd name="connsiteX152" fmla="*/ 899006 w 5107709"/>
              <a:gd name="connsiteY152" fmla="*/ 1394691 h 1730278"/>
              <a:gd name="connsiteX153" fmla="*/ 849745 w 5107709"/>
              <a:gd name="connsiteY153" fmla="*/ 1403927 h 1730278"/>
              <a:gd name="connsiteX154" fmla="*/ 800484 w 5107709"/>
              <a:gd name="connsiteY154" fmla="*/ 1416242 h 1730278"/>
              <a:gd name="connsiteX155" fmla="*/ 751224 w 5107709"/>
              <a:gd name="connsiteY155" fmla="*/ 1422400 h 1730278"/>
              <a:gd name="connsiteX156" fmla="*/ 717357 w 5107709"/>
              <a:gd name="connsiteY156" fmla="*/ 1434715 h 1730278"/>
              <a:gd name="connsiteX157" fmla="*/ 677333 w 5107709"/>
              <a:gd name="connsiteY157" fmla="*/ 1453188 h 1730278"/>
              <a:gd name="connsiteX158" fmla="*/ 661939 w 5107709"/>
              <a:gd name="connsiteY158" fmla="*/ 1465503 h 1730278"/>
              <a:gd name="connsiteX159" fmla="*/ 624993 w 5107709"/>
              <a:gd name="connsiteY159" fmla="*/ 1474739 h 1730278"/>
              <a:gd name="connsiteX160" fmla="*/ 591127 w 5107709"/>
              <a:gd name="connsiteY160" fmla="*/ 1487054 h 1730278"/>
              <a:gd name="connsiteX161" fmla="*/ 569575 w 5107709"/>
              <a:gd name="connsiteY161" fmla="*/ 1502448 h 1730278"/>
              <a:gd name="connsiteX162" fmla="*/ 511078 w 5107709"/>
              <a:gd name="connsiteY162" fmla="*/ 1520921 h 1730278"/>
              <a:gd name="connsiteX163" fmla="*/ 458739 w 5107709"/>
              <a:gd name="connsiteY163" fmla="*/ 1533236 h 1730278"/>
              <a:gd name="connsiteX164" fmla="*/ 415636 w 5107709"/>
              <a:gd name="connsiteY164" fmla="*/ 1554788 h 1730278"/>
              <a:gd name="connsiteX165" fmla="*/ 387927 w 5107709"/>
              <a:gd name="connsiteY165" fmla="*/ 1582497 h 1730278"/>
              <a:gd name="connsiteX166" fmla="*/ 338666 w 5107709"/>
              <a:gd name="connsiteY166" fmla="*/ 1616363 h 1730278"/>
              <a:gd name="connsiteX167" fmla="*/ 295563 w 5107709"/>
              <a:gd name="connsiteY167" fmla="*/ 1634836 h 1730278"/>
              <a:gd name="connsiteX168" fmla="*/ 255539 w 5107709"/>
              <a:gd name="connsiteY168" fmla="*/ 1644072 h 1730278"/>
              <a:gd name="connsiteX169" fmla="*/ 243224 w 5107709"/>
              <a:gd name="connsiteY169" fmla="*/ 1656388 h 1730278"/>
              <a:gd name="connsiteX170" fmla="*/ 209357 w 5107709"/>
              <a:gd name="connsiteY170" fmla="*/ 1671782 h 1730278"/>
              <a:gd name="connsiteX171" fmla="*/ 126230 w 5107709"/>
              <a:gd name="connsiteY171" fmla="*/ 1693333 h 1730278"/>
              <a:gd name="connsiteX172" fmla="*/ 58496 w 5107709"/>
              <a:gd name="connsiteY172" fmla="*/ 1714885 h 1730278"/>
              <a:gd name="connsiteX173" fmla="*/ 0 w 5107709"/>
              <a:gd name="connsiteY173" fmla="*/ 1730278 h 173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5107709" h="1730278">
                <a:moveTo>
                  <a:pt x="5107709" y="0"/>
                </a:moveTo>
                <a:lnTo>
                  <a:pt x="5036896" y="0"/>
                </a:lnTo>
                <a:lnTo>
                  <a:pt x="5036896" y="52339"/>
                </a:lnTo>
                <a:lnTo>
                  <a:pt x="4972242" y="52339"/>
                </a:lnTo>
                <a:lnTo>
                  <a:pt x="4972242" y="92363"/>
                </a:lnTo>
                <a:lnTo>
                  <a:pt x="4941454" y="92363"/>
                </a:lnTo>
                <a:lnTo>
                  <a:pt x="4941454" y="135466"/>
                </a:lnTo>
                <a:lnTo>
                  <a:pt x="4833696" y="135466"/>
                </a:lnTo>
                <a:lnTo>
                  <a:pt x="4833696" y="150860"/>
                </a:lnTo>
                <a:lnTo>
                  <a:pt x="4796751" y="150860"/>
                </a:lnTo>
                <a:lnTo>
                  <a:pt x="4796751" y="172412"/>
                </a:lnTo>
                <a:lnTo>
                  <a:pt x="4765963" y="172412"/>
                </a:lnTo>
                <a:lnTo>
                  <a:pt x="4765963" y="190885"/>
                </a:lnTo>
                <a:lnTo>
                  <a:pt x="4695151" y="190885"/>
                </a:lnTo>
                <a:lnTo>
                  <a:pt x="4695151" y="209357"/>
                </a:lnTo>
                <a:lnTo>
                  <a:pt x="4642812" y="209357"/>
                </a:lnTo>
                <a:lnTo>
                  <a:pt x="4642812" y="227830"/>
                </a:lnTo>
                <a:lnTo>
                  <a:pt x="4599709" y="227830"/>
                </a:lnTo>
                <a:lnTo>
                  <a:pt x="4590472" y="237067"/>
                </a:lnTo>
                <a:lnTo>
                  <a:pt x="4504266" y="237067"/>
                </a:lnTo>
                <a:lnTo>
                  <a:pt x="4504266" y="258618"/>
                </a:lnTo>
                <a:lnTo>
                  <a:pt x="4421139" y="258618"/>
                </a:lnTo>
                <a:lnTo>
                  <a:pt x="4418060" y="261697"/>
                </a:lnTo>
                <a:lnTo>
                  <a:pt x="4393430" y="261697"/>
                </a:lnTo>
                <a:lnTo>
                  <a:pt x="4393430" y="283248"/>
                </a:lnTo>
                <a:lnTo>
                  <a:pt x="4384193" y="283248"/>
                </a:lnTo>
                <a:lnTo>
                  <a:pt x="4384193" y="292485"/>
                </a:lnTo>
                <a:lnTo>
                  <a:pt x="4353406" y="292485"/>
                </a:lnTo>
                <a:lnTo>
                  <a:pt x="4353406" y="301721"/>
                </a:lnTo>
                <a:lnTo>
                  <a:pt x="4310303" y="301721"/>
                </a:lnTo>
                <a:lnTo>
                  <a:pt x="4310303" y="314036"/>
                </a:lnTo>
                <a:lnTo>
                  <a:pt x="4294909" y="314036"/>
                </a:lnTo>
                <a:lnTo>
                  <a:pt x="4294909" y="314036"/>
                </a:lnTo>
                <a:lnTo>
                  <a:pt x="4282594" y="326351"/>
                </a:lnTo>
                <a:lnTo>
                  <a:pt x="4282594" y="344824"/>
                </a:lnTo>
                <a:lnTo>
                  <a:pt x="4248727" y="344824"/>
                </a:lnTo>
                <a:lnTo>
                  <a:pt x="4248727" y="369454"/>
                </a:lnTo>
                <a:lnTo>
                  <a:pt x="4227175" y="369454"/>
                </a:lnTo>
                <a:lnTo>
                  <a:pt x="4227175" y="381769"/>
                </a:lnTo>
                <a:lnTo>
                  <a:pt x="4205624" y="381769"/>
                </a:lnTo>
                <a:lnTo>
                  <a:pt x="4205624" y="394085"/>
                </a:lnTo>
                <a:lnTo>
                  <a:pt x="4177915" y="394085"/>
                </a:lnTo>
                <a:lnTo>
                  <a:pt x="4177915" y="403321"/>
                </a:lnTo>
                <a:lnTo>
                  <a:pt x="4113260" y="403321"/>
                </a:lnTo>
                <a:lnTo>
                  <a:pt x="4107103" y="415636"/>
                </a:lnTo>
                <a:lnTo>
                  <a:pt x="4097866" y="424872"/>
                </a:lnTo>
                <a:lnTo>
                  <a:pt x="4076315" y="437188"/>
                </a:lnTo>
                <a:lnTo>
                  <a:pt x="4057842" y="440266"/>
                </a:lnTo>
                <a:lnTo>
                  <a:pt x="4030133" y="440266"/>
                </a:lnTo>
                <a:lnTo>
                  <a:pt x="4030133" y="467975"/>
                </a:lnTo>
                <a:lnTo>
                  <a:pt x="3956242" y="467975"/>
                </a:lnTo>
                <a:lnTo>
                  <a:pt x="3922375" y="477212"/>
                </a:lnTo>
                <a:lnTo>
                  <a:pt x="3897745" y="486448"/>
                </a:lnTo>
                <a:lnTo>
                  <a:pt x="3882351" y="501842"/>
                </a:lnTo>
                <a:lnTo>
                  <a:pt x="3826933" y="501842"/>
                </a:lnTo>
                <a:lnTo>
                  <a:pt x="3805381" y="508000"/>
                </a:lnTo>
                <a:lnTo>
                  <a:pt x="3789987" y="517236"/>
                </a:lnTo>
                <a:lnTo>
                  <a:pt x="3771515" y="520315"/>
                </a:lnTo>
                <a:lnTo>
                  <a:pt x="3759200" y="523394"/>
                </a:lnTo>
                <a:lnTo>
                  <a:pt x="3759200" y="532630"/>
                </a:lnTo>
                <a:lnTo>
                  <a:pt x="3700703" y="532630"/>
                </a:lnTo>
                <a:lnTo>
                  <a:pt x="3700703" y="538788"/>
                </a:lnTo>
                <a:lnTo>
                  <a:pt x="3614496" y="538788"/>
                </a:lnTo>
                <a:lnTo>
                  <a:pt x="3592945" y="551103"/>
                </a:lnTo>
                <a:lnTo>
                  <a:pt x="3583709" y="563418"/>
                </a:lnTo>
                <a:lnTo>
                  <a:pt x="3559078" y="563418"/>
                </a:lnTo>
                <a:lnTo>
                  <a:pt x="3546763" y="578812"/>
                </a:lnTo>
                <a:lnTo>
                  <a:pt x="3522133" y="578812"/>
                </a:lnTo>
                <a:lnTo>
                  <a:pt x="3503660" y="584969"/>
                </a:lnTo>
                <a:lnTo>
                  <a:pt x="3479030" y="591127"/>
                </a:lnTo>
                <a:lnTo>
                  <a:pt x="3457478" y="600363"/>
                </a:lnTo>
                <a:lnTo>
                  <a:pt x="3457478" y="612678"/>
                </a:lnTo>
                <a:lnTo>
                  <a:pt x="3398981" y="612678"/>
                </a:lnTo>
                <a:lnTo>
                  <a:pt x="3398981" y="621915"/>
                </a:lnTo>
                <a:lnTo>
                  <a:pt x="3318933" y="621915"/>
                </a:lnTo>
                <a:lnTo>
                  <a:pt x="3318933" y="640388"/>
                </a:lnTo>
                <a:lnTo>
                  <a:pt x="3260436" y="640388"/>
                </a:lnTo>
                <a:lnTo>
                  <a:pt x="3260436" y="640388"/>
                </a:lnTo>
                <a:lnTo>
                  <a:pt x="3245042" y="661939"/>
                </a:lnTo>
                <a:lnTo>
                  <a:pt x="3205018" y="661939"/>
                </a:lnTo>
                <a:lnTo>
                  <a:pt x="3198860" y="668097"/>
                </a:lnTo>
                <a:lnTo>
                  <a:pt x="3143442" y="668097"/>
                </a:lnTo>
                <a:lnTo>
                  <a:pt x="3118812" y="674254"/>
                </a:lnTo>
                <a:lnTo>
                  <a:pt x="3091103" y="677333"/>
                </a:lnTo>
                <a:lnTo>
                  <a:pt x="3063393" y="692727"/>
                </a:lnTo>
                <a:lnTo>
                  <a:pt x="3038763" y="698885"/>
                </a:lnTo>
                <a:lnTo>
                  <a:pt x="2998739" y="698885"/>
                </a:lnTo>
                <a:lnTo>
                  <a:pt x="2989503" y="708121"/>
                </a:lnTo>
                <a:lnTo>
                  <a:pt x="2940242" y="708121"/>
                </a:lnTo>
                <a:lnTo>
                  <a:pt x="2937163" y="729672"/>
                </a:lnTo>
                <a:lnTo>
                  <a:pt x="2906375" y="729672"/>
                </a:lnTo>
                <a:lnTo>
                  <a:pt x="2881745" y="735830"/>
                </a:lnTo>
                <a:lnTo>
                  <a:pt x="2844800" y="735830"/>
                </a:lnTo>
                <a:lnTo>
                  <a:pt x="2844800" y="757382"/>
                </a:lnTo>
                <a:lnTo>
                  <a:pt x="2804775" y="757382"/>
                </a:lnTo>
                <a:lnTo>
                  <a:pt x="2798618" y="772775"/>
                </a:lnTo>
                <a:lnTo>
                  <a:pt x="2786303" y="788169"/>
                </a:lnTo>
                <a:lnTo>
                  <a:pt x="2749357" y="788169"/>
                </a:lnTo>
                <a:lnTo>
                  <a:pt x="2746278" y="794327"/>
                </a:lnTo>
                <a:lnTo>
                  <a:pt x="2721648" y="794327"/>
                </a:lnTo>
                <a:lnTo>
                  <a:pt x="2721648" y="806642"/>
                </a:lnTo>
                <a:lnTo>
                  <a:pt x="2681624" y="806642"/>
                </a:lnTo>
                <a:lnTo>
                  <a:pt x="2660072" y="818957"/>
                </a:lnTo>
                <a:lnTo>
                  <a:pt x="2638521" y="831272"/>
                </a:lnTo>
                <a:lnTo>
                  <a:pt x="2570787" y="831272"/>
                </a:lnTo>
                <a:lnTo>
                  <a:pt x="2561551" y="834351"/>
                </a:lnTo>
                <a:lnTo>
                  <a:pt x="2533842" y="834351"/>
                </a:lnTo>
                <a:lnTo>
                  <a:pt x="2527684" y="846666"/>
                </a:lnTo>
                <a:lnTo>
                  <a:pt x="2475345" y="846666"/>
                </a:lnTo>
                <a:lnTo>
                  <a:pt x="2447636" y="865139"/>
                </a:lnTo>
                <a:lnTo>
                  <a:pt x="2423006" y="871297"/>
                </a:lnTo>
                <a:lnTo>
                  <a:pt x="2398375" y="892848"/>
                </a:lnTo>
                <a:lnTo>
                  <a:pt x="2373745" y="892848"/>
                </a:lnTo>
                <a:lnTo>
                  <a:pt x="2342957" y="905163"/>
                </a:lnTo>
                <a:lnTo>
                  <a:pt x="2309090" y="911321"/>
                </a:lnTo>
                <a:lnTo>
                  <a:pt x="2293696" y="926715"/>
                </a:lnTo>
                <a:lnTo>
                  <a:pt x="2262909" y="932872"/>
                </a:lnTo>
                <a:lnTo>
                  <a:pt x="2250593" y="939030"/>
                </a:lnTo>
                <a:lnTo>
                  <a:pt x="2210569" y="939030"/>
                </a:lnTo>
                <a:lnTo>
                  <a:pt x="2167466" y="954424"/>
                </a:lnTo>
                <a:lnTo>
                  <a:pt x="2062787" y="954424"/>
                </a:lnTo>
                <a:lnTo>
                  <a:pt x="2016606" y="975975"/>
                </a:lnTo>
                <a:lnTo>
                  <a:pt x="1982739" y="975975"/>
                </a:lnTo>
                <a:lnTo>
                  <a:pt x="1948872" y="997527"/>
                </a:lnTo>
                <a:lnTo>
                  <a:pt x="1902690" y="997527"/>
                </a:lnTo>
                <a:lnTo>
                  <a:pt x="1902690" y="1009842"/>
                </a:lnTo>
                <a:lnTo>
                  <a:pt x="1884218" y="1025236"/>
                </a:lnTo>
                <a:lnTo>
                  <a:pt x="1828800" y="1025236"/>
                </a:lnTo>
                <a:lnTo>
                  <a:pt x="1804169" y="1043709"/>
                </a:lnTo>
                <a:lnTo>
                  <a:pt x="1779539" y="1043709"/>
                </a:lnTo>
                <a:lnTo>
                  <a:pt x="1714884" y="1086812"/>
                </a:lnTo>
                <a:lnTo>
                  <a:pt x="1677939" y="1086812"/>
                </a:lnTo>
                <a:lnTo>
                  <a:pt x="1644072" y="1108363"/>
                </a:lnTo>
                <a:lnTo>
                  <a:pt x="1613284" y="1129915"/>
                </a:lnTo>
                <a:lnTo>
                  <a:pt x="1588654" y="1157624"/>
                </a:lnTo>
                <a:lnTo>
                  <a:pt x="1548630" y="1157624"/>
                </a:lnTo>
                <a:lnTo>
                  <a:pt x="1520921" y="1176097"/>
                </a:lnTo>
                <a:lnTo>
                  <a:pt x="1474739" y="1191491"/>
                </a:lnTo>
                <a:lnTo>
                  <a:pt x="1419321" y="1219200"/>
                </a:lnTo>
                <a:lnTo>
                  <a:pt x="1391612" y="1219200"/>
                </a:lnTo>
                <a:lnTo>
                  <a:pt x="1360824" y="1219200"/>
                </a:lnTo>
                <a:lnTo>
                  <a:pt x="1345430" y="1249988"/>
                </a:lnTo>
                <a:lnTo>
                  <a:pt x="1311563" y="1262303"/>
                </a:lnTo>
                <a:lnTo>
                  <a:pt x="1271539" y="1280775"/>
                </a:lnTo>
                <a:lnTo>
                  <a:pt x="1234593" y="1293091"/>
                </a:lnTo>
                <a:lnTo>
                  <a:pt x="1197648" y="1308485"/>
                </a:lnTo>
                <a:lnTo>
                  <a:pt x="1151466" y="1317721"/>
                </a:lnTo>
                <a:lnTo>
                  <a:pt x="1099127" y="1345430"/>
                </a:lnTo>
                <a:lnTo>
                  <a:pt x="1077575" y="1351588"/>
                </a:lnTo>
                <a:lnTo>
                  <a:pt x="1065260" y="1363903"/>
                </a:lnTo>
                <a:lnTo>
                  <a:pt x="997527" y="1370060"/>
                </a:lnTo>
                <a:lnTo>
                  <a:pt x="957503" y="1385454"/>
                </a:lnTo>
                <a:lnTo>
                  <a:pt x="899006" y="1394691"/>
                </a:lnTo>
                <a:lnTo>
                  <a:pt x="849745" y="1403927"/>
                </a:lnTo>
                <a:lnTo>
                  <a:pt x="800484" y="1416242"/>
                </a:lnTo>
                <a:lnTo>
                  <a:pt x="751224" y="1422400"/>
                </a:lnTo>
                <a:lnTo>
                  <a:pt x="717357" y="1434715"/>
                </a:lnTo>
                <a:lnTo>
                  <a:pt x="677333" y="1453188"/>
                </a:lnTo>
                <a:lnTo>
                  <a:pt x="661939" y="1465503"/>
                </a:lnTo>
                <a:lnTo>
                  <a:pt x="624993" y="1474739"/>
                </a:lnTo>
                <a:lnTo>
                  <a:pt x="591127" y="1487054"/>
                </a:lnTo>
                <a:lnTo>
                  <a:pt x="569575" y="1502448"/>
                </a:lnTo>
                <a:lnTo>
                  <a:pt x="511078" y="1520921"/>
                </a:lnTo>
                <a:lnTo>
                  <a:pt x="458739" y="1533236"/>
                </a:lnTo>
                <a:lnTo>
                  <a:pt x="415636" y="1554788"/>
                </a:lnTo>
                <a:lnTo>
                  <a:pt x="387927" y="1582497"/>
                </a:lnTo>
                <a:lnTo>
                  <a:pt x="338666" y="1616363"/>
                </a:lnTo>
                <a:lnTo>
                  <a:pt x="295563" y="1634836"/>
                </a:lnTo>
                <a:lnTo>
                  <a:pt x="255539" y="1644072"/>
                </a:lnTo>
                <a:lnTo>
                  <a:pt x="243224" y="1656388"/>
                </a:lnTo>
                <a:lnTo>
                  <a:pt x="209357" y="1671782"/>
                </a:lnTo>
                <a:lnTo>
                  <a:pt x="126230" y="1693333"/>
                </a:lnTo>
                <a:lnTo>
                  <a:pt x="58496" y="1714885"/>
                </a:lnTo>
                <a:lnTo>
                  <a:pt x="0" y="1730278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894D2813-7326-4A76-B718-7C5250587237}"/>
              </a:ext>
            </a:extLst>
          </p:cNvPr>
          <p:cNvSpPr/>
          <p:nvPr/>
        </p:nvSpPr>
        <p:spPr>
          <a:xfrm>
            <a:off x="4676999" y="2432101"/>
            <a:ext cx="4121923" cy="1285913"/>
          </a:xfrm>
          <a:custGeom>
            <a:avLst/>
            <a:gdLst>
              <a:gd name="connsiteX0" fmla="*/ 5073843 w 5073843"/>
              <a:gd name="connsiteY0" fmla="*/ 0 h 1397770"/>
              <a:gd name="connsiteX1" fmla="*/ 4818303 w 5073843"/>
              <a:gd name="connsiteY1" fmla="*/ 0 h 1397770"/>
              <a:gd name="connsiteX2" fmla="*/ 4818303 w 5073843"/>
              <a:gd name="connsiteY2" fmla="*/ 24630 h 1397770"/>
              <a:gd name="connsiteX3" fmla="*/ 4769043 w 5073843"/>
              <a:gd name="connsiteY3" fmla="*/ 24630 h 1397770"/>
              <a:gd name="connsiteX4" fmla="*/ 4769043 w 5073843"/>
              <a:gd name="connsiteY4" fmla="*/ 46182 h 1397770"/>
              <a:gd name="connsiteX5" fmla="*/ 4633576 w 5073843"/>
              <a:gd name="connsiteY5" fmla="*/ 46182 h 1397770"/>
              <a:gd name="connsiteX6" fmla="*/ 4633576 w 5073843"/>
              <a:gd name="connsiteY6" fmla="*/ 61576 h 1397770"/>
              <a:gd name="connsiteX7" fmla="*/ 4593552 w 5073843"/>
              <a:gd name="connsiteY7" fmla="*/ 61576 h 1397770"/>
              <a:gd name="connsiteX8" fmla="*/ 4593552 w 5073843"/>
              <a:gd name="connsiteY8" fmla="*/ 76970 h 1397770"/>
              <a:gd name="connsiteX9" fmla="*/ 4578158 w 5073843"/>
              <a:gd name="connsiteY9" fmla="*/ 76970 h 1397770"/>
              <a:gd name="connsiteX10" fmla="*/ 4578158 w 5073843"/>
              <a:gd name="connsiteY10" fmla="*/ 92364 h 1397770"/>
              <a:gd name="connsiteX11" fmla="*/ 4427297 w 5073843"/>
              <a:gd name="connsiteY11" fmla="*/ 92364 h 1397770"/>
              <a:gd name="connsiteX12" fmla="*/ 4427297 w 5073843"/>
              <a:gd name="connsiteY12" fmla="*/ 104679 h 1397770"/>
              <a:gd name="connsiteX13" fmla="*/ 4322618 w 5073843"/>
              <a:gd name="connsiteY13" fmla="*/ 104679 h 1397770"/>
              <a:gd name="connsiteX14" fmla="*/ 4307224 w 5073843"/>
              <a:gd name="connsiteY14" fmla="*/ 120073 h 1397770"/>
              <a:gd name="connsiteX15" fmla="*/ 4294909 w 5073843"/>
              <a:gd name="connsiteY15" fmla="*/ 132388 h 1397770"/>
              <a:gd name="connsiteX16" fmla="*/ 4282594 w 5073843"/>
              <a:gd name="connsiteY16" fmla="*/ 138545 h 1397770"/>
              <a:gd name="connsiteX17" fmla="*/ 4273358 w 5073843"/>
              <a:gd name="connsiteY17" fmla="*/ 160097 h 1397770"/>
              <a:gd name="connsiteX18" fmla="*/ 4257964 w 5073843"/>
              <a:gd name="connsiteY18" fmla="*/ 163176 h 1397770"/>
              <a:gd name="connsiteX19" fmla="*/ 4245649 w 5073843"/>
              <a:gd name="connsiteY19" fmla="*/ 172412 h 1397770"/>
              <a:gd name="connsiteX20" fmla="*/ 4230255 w 5073843"/>
              <a:gd name="connsiteY20" fmla="*/ 184727 h 1397770"/>
              <a:gd name="connsiteX21" fmla="*/ 4147127 w 5073843"/>
              <a:gd name="connsiteY21" fmla="*/ 184727 h 1397770"/>
              <a:gd name="connsiteX22" fmla="*/ 4134812 w 5073843"/>
              <a:gd name="connsiteY22" fmla="*/ 193964 h 1397770"/>
              <a:gd name="connsiteX23" fmla="*/ 4122497 w 5073843"/>
              <a:gd name="connsiteY23" fmla="*/ 193964 h 1397770"/>
              <a:gd name="connsiteX24" fmla="*/ 4110182 w 5073843"/>
              <a:gd name="connsiteY24" fmla="*/ 203200 h 1397770"/>
              <a:gd name="connsiteX25" fmla="*/ 4085552 w 5073843"/>
              <a:gd name="connsiteY25" fmla="*/ 203200 h 1397770"/>
              <a:gd name="connsiteX26" fmla="*/ 4085552 w 5073843"/>
              <a:gd name="connsiteY26" fmla="*/ 212436 h 1397770"/>
              <a:gd name="connsiteX27" fmla="*/ 4045527 w 5073843"/>
              <a:gd name="connsiteY27" fmla="*/ 212436 h 1397770"/>
              <a:gd name="connsiteX28" fmla="*/ 4036291 w 5073843"/>
              <a:gd name="connsiteY28" fmla="*/ 227830 h 1397770"/>
              <a:gd name="connsiteX29" fmla="*/ 4020897 w 5073843"/>
              <a:gd name="connsiteY29" fmla="*/ 240145 h 1397770"/>
              <a:gd name="connsiteX30" fmla="*/ 3996267 w 5073843"/>
              <a:gd name="connsiteY30" fmla="*/ 243224 h 1397770"/>
              <a:gd name="connsiteX31" fmla="*/ 3983952 w 5073843"/>
              <a:gd name="connsiteY31" fmla="*/ 261697 h 1397770"/>
              <a:gd name="connsiteX32" fmla="*/ 3974715 w 5073843"/>
              <a:gd name="connsiteY32" fmla="*/ 270933 h 1397770"/>
              <a:gd name="connsiteX33" fmla="*/ 3934691 w 5073843"/>
              <a:gd name="connsiteY33" fmla="*/ 270933 h 1397770"/>
              <a:gd name="connsiteX34" fmla="*/ 3928534 w 5073843"/>
              <a:gd name="connsiteY34" fmla="*/ 280170 h 1397770"/>
              <a:gd name="connsiteX35" fmla="*/ 3873115 w 5073843"/>
              <a:gd name="connsiteY35" fmla="*/ 280170 h 1397770"/>
              <a:gd name="connsiteX36" fmla="*/ 3863879 w 5073843"/>
              <a:gd name="connsiteY36" fmla="*/ 289406 h 1397770"/>
              <a:gd name="connsiteX37" fmla="*/ 3780752 w 5073843"/>
              <a:gd name="connsiteY37" fmla="*/ 289406 h 1397770"/>
              <a:gd name="connsiteX38" fmla="*/ 3774594 w 5073843"/>
              <a:gd name="connsiteY38" fmla="*/ 298642 h 1397770"/>
              <a:gd name="connsiteX39" fmla="*/ 3734570 w 5073843"/>
              <a:gd name="connsiteY39" fmla="*/ 298642 h 1397770"/>
              <a:gd name="connsiteX40" fmla="*/ 3716097 w 5073843"/>
              <a:gd name="connsiteY40" fmla="*/ 310958 h 1397770"/>
              <a:gd name="connsiteX41" fmla="*/ 3666837 w 5073843"/>
              <a:gd name="connsiteY41" fmla="*/ 310958 h 1397770"/>
              <a:gd name="connsiteX42" fmla="*/ 3645285 w 5073843"/>
              <a:gd name="connsiteY42" fmla="*/ 335588 h 1397770"/>
              <a:gd name="connsiteX43" fmla="*/ 3623734 w 5073843"/>
              <a:gd name="connsiteY43" fmla="*/ 347903 h 1397770"/>
              <a:gd name="connsiteX44" fmla="*/ 3602182 w 5073843"/>
              <a:gd name="connsiteY44" fmla="*/ 357139 h 1397770"/>
              <a:gd name="connsiteX45" fmla="*/ 3568315 w 5073843"/>
              <a:gd name="connsiteY45" fmla="*/ 366376 h 1397770"/>
              <a:gd name="connsiteX46" fmla="*/ 3546764 w 5073843"/>
              <a:gd name="connsiteY46" fmla="*/ 381770 h 1397770"/>
              <a:gd name="connsiteX47" fmla="*/ 3512897 w 5073843"/>
              <a:gd name="connsiteY47" fmla="*/ 381770 h 1397770"/>
              <a:gd name="connsiteX48" fmla="*/ 3488267 w 5073843"/>
              <a:gd name="connsiteY48" fmla="*/ 391006 h 1397770"/>
              <a:gd name="connsiteX49" fmla="*/ 3457479 w 5073843"/>
              <a:gd name="connsiteY49" fmla="*/ 394085 h 1397770"/>
              <a:gd name="connsiteX50" fmla="*/ 3405140 w 5073843"/>
              <a:gd name="connsiteY50" fmla="*/ 394085 h 1397770"/>
              <a:gd name="connsiteX51" fmla="*/ 3371273 w 5073843"/>
              <a:gd name="connsiteY51" fmla="*/ 406400 h 1397770"/>
              <a:gd name="connsiteX52" fmla="*/ 3322012 w 5073843"/>
              <a:gd name="connsiteY52" fmla="*/ 412558 h 1397770"/>
              <a:gd name="connsiteX53" fmla="*/ 3285067 w 5073843"/>
              <a:gd name="connsiteY53" fmla="*/ 421794 h 1397770"/>
              <a:gd name="connsiteX54" fmla="*/ 3248121 w 5073843"/>
              <a:gd name="connsiteY54" fmla="*/ 431030 h 1397770"/>
              <a:gd name="connsiteX55" fmla="*/ 3208097 w 5073843"/>
              <a:gd name="connsiteY55" fmla="*/ 437188 h 1397770"/>
              <a:gd name="connsiteX56" fmla="*/ 3161915 w 5073843"/>
              <a:gd name="connsiteY56" fmla="*/ 452582 h 1397770"/>
              <a:gd name="connsiteX57" fmla="*/ 3137285 w 5073843"/>
              <a:gd name="connsiteY57" fmla="*/ 464897 h 1397770"/>
              <a:gd name="connsiteX58" fmla="*/ 3118812 w 5073843"/>
              <a:gd name="connsiteY58" fmla="*/ 464897 h 1397770"/>
              <a:gd name="connsiteX59" fmla="*/ 3100340 w 5073843"/>
              <a:gd name="connsiteY59" fmla="*/ 477212 h 1397770"/>
              <a:gd name="connsiteX60" fmla="*/ 3081867 w 5073843"/>
              <a:gd name="connsiteY60" fmla="*/ 489527 h 1397770"/>
              <a:gd name="connsiteX61" fmla="*/ 3023370 w 5073843"/>
              <a:gd name="connsiteY61" fmla="*/ 489527 h 1397770"/>
              <a:gd name="connsiteX62" fmla="*/ 3014134 w 5073843"/>
              <a:gd name="connsiteY62" fmla="*/ 498764 h 1397770"/>
              <a:gd name="connsiteX63" fmla="*/ 2977188 w 5073843"/>
              <a:gd name="connsiteY63" fmla="*/ 498764 h 1397770"/>
              <a:gd name="connsiteX64" fmla="*/ 2961794 w 5073843"/>
              <a:gd name="connsiteY64" fmla="*/ 511079 h 1397770"/>
              <a:gd name="connsiteX65" fmla="*/ 2924849 w 5073843"/>
              <a:gd name="connsiteY65" fmla="*/ 511079 h 1397770"/>
              <a:gd name="connsiteX66" fmla="*/ 2915612 w 5073843"/>
              <a:gd name="connsiteY66" fmla="*/ 523394 h 1397770"/>
              <a:gd name="connsiteX67" fmla="*/ 2887903 w 5073843"/>
              <a:gd name="connsiteY67" fmla="*/ 523394 h 1397770"/>
              <a:gd name="connsiteX68" fmla="*/ 2875588 w 5073843"/>
              <a:gd name="connsiteY68" fmla="*/ 532630 h 1397770"/>
              <a:gd name="connsiteX69" fmla="*/ 2832485 w 5073843"/>
              <a:gd name="connsiteY69" fmla="*/ 532630 h 1397770"/>
              <a:gd name="connsiteX70" fmla="*/ 2814012 w 5073843"/>
              <a:gd name="connsiteY70" fmla="*/ 557261 h 1397770"/>
              <a:gd name="connsiteX71" fmla="*/ 2795540 w 5073843"/>
              <a:gd name="connsiteY71" fmla="*/ 569576 h 1397770"/>
              <a:gd name="connsiteX72" fmla="*/ 2770909 w 5073843"/>
              <a:gd name="connsiteY72" fmla="*/ 572655 h 1397770"/>
              <a:gd name="connsiteX73" fmla="*/ 2752437 w 5073843"/>
              <a:gd name="connsiteY73" fmla="*/ 572655 h 1397770"/>
              <a:gd name="connsiteX74" fmla="*/ 2737043 w 5073843"/>
              <a:gd name="connsiteY74" fmla="*/ 581891 h 1397770"/>
              <a:gd name="connsiteX75" fmla="*/ 2703176 w 5073843"/>
              <a:gd name="connsiteY75" fmla="*/ 597285 h 1397770"/>
              <a:gd name="connsiteX76" fmla="*/ 2675467 w 5073843"/>
              <a:gd name="connsiteY76" fmla="*/ 606521 h 1397770"/>
              <a:gd name="connsiteX77" fmla="*/ 2638521 w 5073843"/>
              <a:gd name="connsiteY77" fmla="*/ 618836 h 1397770"/>
              <a:gd name="connsiteX78" fmla="*/ 2623127 w 5073843"/>
              <a:gd name="connsiteY78" fmla="*/ 628073 h 1397770"/>
              <a:gd name="connsiteX79" fmla="*/ 2595418 w 5073843"/>
              <a:gd name="connsiteY79" fmla="*/ 634230 h 1397770"/>
              <a:gd name="connsiteX80" fmla="*/ 2576946 w 5073843"/>
              <a:gd name="connsiteY80" fmla="*/ 643467 h 1397770"/>
              <a:gd name="connsiteX81" fmla="*/ 2570788 w 5073843"/>
              <a:gd name="connsiteY81" fmla="*/ 658861 h 1397770"/>
              <a:gd name="connsiteX82" fmla="*/ 2546158 w 5073843"/>
              <a:gd name="connsiteY82" fmla="*/ 674255 h 1397770"/>
              <a:gd name="connsiteX83" fmla="*/ 2499976 w 5073843"/>
              <a:gd name="connsiteY83" fmla="*/ 680412 h 1397770"/>
              <a:gd name="connsiteX84" fmla="*/ 2459952 w 5073843"/>
              <a:gd name="connsiteY84" fmla="*/ 689648 h 1397770"/>
              <a:gd name="connsiteX85" fmla="*/ 2435321 w 5073843"/>
              <a:gd name="connsiteY85" fmla="*/ 708121 h 1397770"/>
              <a:gd name="connsiteX86" fmla="*/ 2404534 w 5073843"/>
              <a:gd name="connsiteY86" fmla="*/ 717358 h 1397770"/>
              <a:gd name="connsiteX87" fmla="*/ 2373746 w 5073843"/>
              <a:gd name="connsiteY87" fmla="*/ 732752 h 1397770"/>
              <a:gd name="connsiteX88" fmla="*/ 2342958 w 5073843"/>
              <a:gd name="connsiteY88" fmla="*/ 741988 h 1397770"/>
              <a:gd name="connsiteX89" fmla="*/ 2312170 w 5073843"/>
              <a:gd name="connsiteY89" fmla="*/ 748145 h 1397770"/>
              <a:gd name="connsiteX90" fmla="*/ 2247515 w 5073843"/>
              <a:gd name="connsiteY90" fmla="*/ 754303 h 1397770"/>
              <a:gd name="connsiteX91" fmla="*/ 2225964 w 5073843"/>
              <a:gd name="connsiteY91" fmla="*/ 754303 h 1397770"/>
              <a:gd name="connsiteX92" fmla="*/ 2185940 w 5073843"/>
              <a:gd name="connsiteY92" fmla="*/ 775855 h 1397770"/>
              <a:gd name="connsiteX93" fmla="*/ 2158230 w 5073843"/>
              <a:gd name="connsiteY93" fmla="*/ 785091 h 1397770"/>
              <a:gd name="connsiteX94" fmla="*/ 2115127 w 5073843"/>
              <a:gd name="connsiteY94" fmla="*/ 809721 h 1397770"/>
              <a:gd name="connsiteX95" fmla="*/ 2084340 w 5073843"/>
              <a:gd name="connsiteY95" fmla="*/ 818958 h 1397770"/>
              <a:gd name="connsiteX96" fmla="*/ 2050473 w 5073843"/>
              <a:gd name="connsiteY96" fmla="*/ 818958 h 1397770"/>
              <a:gd name="connsiteX97" fmla="*/ 2013527 w 5073843"/>
              <a:gd name="connsiteY97" fmla="*/ 840509 h 1397770"/>
              <a:gd name="connsiteX98" fmla="*/ 1979661 w 5073843"/>
              <a:gd name="connsiteY98" fmla="*/ 855903 h 1397770"/>
              <a:gd name="connsiteX99" fmla="*/ 1948873 w 5073843"/>
              <a:gd name="connsiteY99" fmla="*/ 868218 h 1397770"/>
              <a:gd name="connsiteX100" fmla="*/ 1918085 w 5073843"/>
              <a:gd name="connsiteY100" fmla="*/ 868218 h 1397770"/>
              <a:gd name="connsiteX101" fmla="*/ 1887297 w 5073843"/>
              <a:gd name="connsiteY101" fmla="*/ 877455 h 1397770"/>
              <a:gd name="connsiteX102" fmla="*/ 1853430 w 5073843"/>
              <a:gd name="connsiteY102" fmla="*/ 886691 h 1397770"/>
              <a:gd name="connsiteX103" fmla="*/ 1831879 w 5073843"/>
              <a:gd name="connsiteY103" fmla="*/ 886691 h 1397770"/>
              <a:gd name="connsiteX104" fmla="*/ 1816485 w 5073843"/>
              <a:gd name="connsiteY104" fmla="*/ 899006 h 1397770"/>
              <a:gd name="connsiteX105" fmla="*/ 1788776 w 5073843"/>
              <a:gd name="connsiteY105" fmla="*/ 899006 h 1397770"/>
              <a:gd name="connsiteX106" fmla="*/ 1761067 w 5073843"/>
              <a:gd name="connsiteY106" fmla="*/ 914400 h 1397770"/>
              <a:gd name="connsiteX107" fmla="*/ 1739515 w 5073843"/>
              <a:gd name="connsiteY107" fmla="*/ 926715 h 1397770"/>
              <a:gd name="connsiteX108" fmla="*/ 1724121 w 5073843"/>
              <a:gd name="connsiteY108" fmla="*/ 935952 h 1397770"/>
              <a:gd name="connsiteX109" fmla="*/ 1693334 w 5073843"/>
              <a:gd name="connsiteY109" fmla="*/ 942109 h 1397770"/>
              <a:gd name="connsiteX110" fmla="*/ 1665624 w 5073843"/>
              <a:gd name="connsiteY110" fmla="*/ 954424 h 1397770"/>
              <a:gd name="connsiteX111" fmla="*/ 1613285 w 5073843"/>
              <a:gd name="connsiteY111" fmla="*/ 954424 h 1397770"/>
              <a:gd name="connsiteX112" fmla="*/ 1582497 w 5073843"/>
              <a:gd name="connsiteY112" fmla="*/ 972897 h 1397770"/>
              <a:gd name="connsiteX113" fmla="*/ 1548630 w 5073843"/>
              <a:gd name="connsiteY113" fmla="*/ 969818 h 1397770"/>
              <a:gd name="connsiteX114" fmla="*/ 1514764 w 5073843"/>
              <a:gd name="connsiteY114" fmla="*/ 988291 h 1397770"/>
              <a:gd name="connsiteX115" fmla="*/ 1490134 w 5073843"/>
              <a:gd name="connsiteY115" fmla="*/ 1003685 h 1397770"/>
              <a:gd name="connsiteX116" fmla="*/ 1450109 w 5073843"/>
              <a:gd name="connsiteY116" fmla="*/ 1006764 h 1397770"/>
              <a:gd name="connsiteX117" fmla="*/ 1413164 w 5073843"/>
              <a:gd name="connsiteY117" fmla="*/ 1016000 h 1397770"/>
              <a:gd name="connsiteX118" fmla="*/ 1391612 w 5073843"/>
              <a:gd name="connsiteY118" fmla="*/ 1031394 h 1397770"/>
              <a:gd name="connsiteX119" fmla="*/ 1366982 w 5073843"/>
              <a:gd name="connsiteY119" fmla="*/ 1049867 h 1397770"/>
              <a:gd name="connsiteX120" fmla="*/ 1342352 w 5073843"/>
              <a:gd name="connsiteY120" fmla="*/ 1059103 h 1397770"/>
              <a:gd name="connsiteX121" fmla="*/ 1314643 w 5073843"/>
              <a:gd name="connsiteY121" fmla="*/ 1062182 h 1397770"/>
              <a:gd name="connsiteX122" fmla="*/ 1265382 w 5073843"/>
              <a:gd name="connsiteY122" fmla="*/ 1080655 h 1397770"/>
              <a:gd name="connsiteX123" fmla="*/ 1237673 w 5073843"/>
              <a:gd name="connsiteY123" fmla="*/ 1096048 h 1397770"/>
              <a:gd name="connsiteX124" fmla="*/ 1209964 w 5073843"/>
              <a:gd name="connsiteY124" fmla="*/ 1099127 h 1397770"/>
              <a:gd name="connsiteX125" fmla="*/ 1157624 w 5073843"/>
              <a:gd name="connsiteY125" fmla="*/ 1108364 h 1397770"/>
              <a:gd name="connsiteX126" fmla="*/ 1132994 w 5073843"/>
              <a:gd name="connsiteY126" fmla="*/ 1111442 h 1397770"/>
              <a:gd name="connsiteX127" fmla="*/ 1089891 w 5073843"/>
              <a:gd name="connsiteY127" fmla="*/ 1117600 h 1397770"/>
              <a:gd name="connsiteX128" fmla="*/ 1040630 w 5073843"/>
              <a:gd name="connsiteY128" fmla="*/ 1129915 h 1397770"/>
              <a:gd name="connsiteX129" fmla="*/ 994449 w 5073843"/>
              <a:gd name="connsiteY129" fmla="*/ 1139152 h 1397770"/>
              <a:gd name="connsiteX130" fmla="*/ 963661 w 5073843"/>
              <a:gd name="connsiteY130" fmla="*/ 1151467 h 1397770"/>
              <a:gd name="connsiteX131" fmla="*/ 929794 w 5073843"/>
              <a:gd name="connsiteY131" fmla="*/ 1154545 h 1397770"/>
              <a:gd name="connsiteX132" fmla="*/ 902085 w 5073843"/>
              <a:gd name="connsiteY132" fmla="*/ 1173018 h 1397770"/>
              <a:gd name="connsiteX133" fmla="*/ 877455 w 5073843"/>
              <a:gd name="connsiteY133" fmla="*/ 1173018 h 1397770"/>
              <a:gd name="connsiteX134" fmla="*/ 852824 w 5073843"/>
              <a:gd name="connsiteY134" fmla="*/ 1185333 h 1397770"/>
              <a:gd name="connsiteX135" fmla="*/ 806643 w 5073843"/>
              <a:gd name="connsiteY135" fmla="*/ 1191491 h 1397770"/>
              <a:gd name="connsiteX136" fmla="*/ 782012 w 5073843"/>
              <a:gd name="connsiteY136" fmla="*/ 1197648 h 1397770"/>
              <a:gd name="connsiteX137" fmla="*/ 757382 w 5073843"/>
              <a:gd name="connsiteY137" fmla="*/ 1197648 h 1397770"/>
              <a:gd name="connsiteX138" fmla="*/ 751224 w 5073843"/>
              <a:gd name="connsiteY138" fmla="*/ 1213042 h 1397770"/>
              <a:gd name="connsiteX139" fmla="*/ 729673 w 5073843"/>
              <a:gd name="connsiteY139" fmla="*/ 1219200 h 1397770"/>
              <a:gd name="connsiteX140" fmla="*/ 701964 w 5073843"/>
              <a:gd name="connsiteY140" fmla="*/ 1231515 h 1397770"/>
              <a:gd name="connsiteX141" fmla="*/ 671176 w 5073843"/>
              <a:gd name="connsiteY141" fmla="*/ 1256145 h 1397770"/>
              <a:gd name="connsiteX142" fmla="*/ 591127 w 5073843"/>
              <a:gd name="connsiteY142" fmla="*/ 1259224 h 1397770"/>
              <a:gd name="connsiteX143" fmla="*/ 575734 w 5073843"/>
              <a:gd name="connsiteY143" fmla="*/ 1265382 h 1397770"/>
              <a:gd name="connsiteX144" fmla="*/ 508000 w 5073843"/>
              <a:gd name="connsiteY144" fmla="*/ 1262303 h 1397770"/>
              <a:gd name="connsiteX145" fmla="*/ 458740 w 5073843"/>
              <a:gd name="connsiteY145" fmla="*/ 1280776 h 1397770"/>
              <a:gd name="connsiteX146" fmla="*/ 409479 w 5073843"/>
              <a:gd name="connsiteY146" fmla="*/ 1293091 h 1397770"/>
              <a:gd name="connsiteX147" fmla="*/ 372534 w 5073843"/>
              <a:gd name="connsiteY147" fmla="*/ 1308485 h 1397770"/>
              <a:gd name="connsiteX148" fmla="*/ 320194 w 5073843"/>
              <a:gd name="connsiteY148" fmla="*/ 1320800 h 1397770"/>
              <a:gd name="connsiteX149" fmla="*/ 274012 w 5073843"/>
              <a:gd name="connsiteY149" fmla="*/ 1326958 h 1397770"/>
              <a:gd name="connsiteX150" fmla="*/ 224752 w 5073843"/>
              <a:gd name="connsiteY150" fmla="*/ 1339273 h 1397770"/>
              <a:gd name="connsiteX151" fmla="*/ 163176 w 5073843"/>
              <a:gd name="connsiteY151" fmla="*/ 1351588 h 1397770"/>
              <a:gd name="connsiteX152" fmla="*/ 123152 w 5073843"/>
              <a:gd name="connsiteY152" fmla="*/ 1366982 h 1397770"/>
              <a:gd name="connsiteX153" fmla="*/ 73891 w 5073843"/>
              <a:gd name="connsiteY153" fmla="*/ 1370061 h 1397770"/>
              <a:gd name="connsiteX154" fmla="*/ 40024 w 5073843"/>
              <a:gd name="connsiteY154" fmla="*/ 1385455 h 1397770"/>
              <a:gd name="connsiteX155" fmla="*/ 0 w 5073843"/>
              <a:gd name="connsiteY155" fmla="*/ 1397770 h 1397770"/>
              <a:gd name="connsiteX156" fmla="*/ 0 w 5073843"/>
              <a:gd name="connsiteY156" fmla="*/ 1397770 h 139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5073843" h="1397770">
                <a:moveTo>
                  <a:pt x="5073843" y="0"/>
                </a:moveTo>
                <a:lnTo>
                  <a:pt x="4818303" y="0"/>
                </a:lnTo>
                <a:lnTo>
                  <a:pt x="4818303" y="24630"/>
                </a:lnTo>
                <a:lnTo>
                  <a:pt x="4769043" y="24630"/>
                </a:lnTo>
                <a:lnTo>
                  <a:pt x="4769043" y="46182"/>
                </a:lnTo>
                <a:lnTo>
                  <a:pt x="4633576" y="46182"/>
                </a:lnTo>
                <a:lnTo>
                  <a:pt x="4633576" y="61576"/>
                </a:lnTo>
                <a:lnTo>
                  <a:pt x="4593552" y="61576"/>
                </a:lnTo>
                <a:lnTo>
                  <a:pt x="4593552" y="76970"/>
                </a:lnTo>
                <a:lnTo>
                  <a:pt x="4578158" y="76970"/>
                </a:lnTo>
                <a:lnTo>
                  <a:pt x="4578158" y="92364"/>
                </a:lnTo>
                <a:lnTo>
                  <a:pt x="4427297" y="92364"/>
                </a:lnTo>
                <a:lnTo>
                  <a:pt x="4427297" y="104679"/>
                </a:lnTo>
                <a:lnTo>
                  <a:pt x="4322618" y="104679"/>
                </a:lnTo>
                <a:lnTo>
                  <a:pt x="4307224" y="120073"/>
                </a:lnTo>
                <a:lnTo>
                  <a:pt x="4294909" y="132388"/>
                </a:lnTo>
                <a:lnTo>
                  <a:pt x="4282594" y="138545"/>
                </a:lnTo>
                <a:lnTo>
                  <a:pt x="4273358" y="160097"/>
                </a:lnTo>
                <a:lnTo>
                  <a:pt x="4257964" y="163176"/>
                </a:lnTo>
                <a:lnTo>
                  <a:pt x="4245649" y="172412"/>
                </a:lnTo>
                <a:lnTo>
                  <a:pt x="4230255" y="184727"/>
                </a:lnTo>
                <a:lnTo>
                  <a:pt x="4147127" y="184727"/>
                </a:lnTo>
                <a:lnTo>
                  <a:pt x="4134812" y="193964"/>
                </a:lnTo>
                <a:lnTo>
                  <a:pt x="4122497" y="193964"/>
                </a:lnTo>
                <a:lnTo>
                  <a:pt x="4110182" y="203200"/>
                </a:lnTo>
                <a:lnTo>
                  <a:pt x="4085552" y="203200"/>
                </a:lnTo>
                <a:lnTo>
                  <a:pt x="4085552" y="212436"/>
                </a:lnTo>
                <a:lnTo>
                  <a:pt x="4045527" y="212436"/>
                </a:lnTo>
                <a:lnTo>
                  <a:pt x="4036291" y="227830"/>
                </a:lnTo>
                <a:lnTo>
                  <a:pt x="4020897" y="240145"/>
                </a:lnTo>
                <a:lnTo>
                  <a:pt x="3996267" y="243224"/>
                </a:lnTo>
                <a:lnTo>
                  <a:pt x="3983952" y="261697"/>
                </a:lnTo>
                <a:lnTo>
                  <a:pt x="3974715" y="270933"/>
                </a:lnTo>
                <a:lnTo>
                  <a:pt x="3934691" y="270933"/>
                </a:lnTo>
                <a:lnTo>
                  <a:pt x="3928534" y="280170"/>
                </a:lnTo>
                <a:lnTo>
                  <a:pt x="3873115" y="280170"/>
                </a:lnTo>
                <a:lnTo>
                  <a:pt x="3863879" y="289406"/>
                </a:lnTo>
                <a:lnTo>
                  <a:pt x="3780752" y="289406"/>
                </a:lnTo>
                <a:lnTo>
                  <a:pt x="3774594" y="298642"/>
                </a:lnTo>
                <a:lnTo>
                  <a:pt x="3734570" y="298642"/>
                </a:lnTo>
                <a:lnTo>
                  <a:pt x="3716097" y="310958"/>
                </a:lnTo>
                <a:lnTo>
                  <a:pt x="3666837" y="310958"/>
                </a:lnTo>
                <a:lnTo>
                  <a:pt x="3645285" y="335588"/>
                </a:lnTo>
                <a:lnTo>
                  <a:pt x="3623734" y="347903"/>
                </a:lnTo>
                <a:lnTo>
                  <a:pt x="3602182" y="357139"/>
                </a:lnTo>
                <a:lnTo>
                  <a:pt x="3568315" y="366376"/>
                </a:lnTo>
                <a:lnTo>
                  <a:pt x="3546764" y="381770"/>
                </a:lnTo>
                <a:lnTo>
                  <a:pt x="3512897" y="381770"/>
                </a:lnTo>
                <a:lnTo>
                  <a:pt x="3488267" y="391006"/>
                </a:lnTo>
                <a:lnTo>
                  <a:pt x="3457479" y="394085"/>
                </a:lnTo>
                <a:lnTo>
                  <a:pt x="3405140" y="394085"/>
                </a:lnTo>
                <a:lnTo>
                  <a:pt x="3371273" y="406400"/>
                </a:lnTo>
                <a:lnTo>
                  <a:pt x="3322012" y="412558"/>
                </a:lnTo>
                <a:lnTo>
                  <a:pt x="3285067" y="421794"/>
                </a:lnTo>
                <a:lnTo>
                  <a:pt x="3248121" y="431030"/>
                </a:lnTo>
                <a:lnTo>
                  <a:pt x="3208097" y="437188"/>
                </a:lnTo>
                <a:lnTo>
                  <a:pt x="3161915" y="452582"/>
                </a:lnTo>
                <a:lnTo>
                  <a:pt x="3137285" y="464897"/>
                </a:lnTo>
                <a:lnTo>
                  <a:pt x="3118812" y="464897"/>
                </a:lnTo>
                <a:lnTo>
                  <a:pt x="3100340" y="477212"/>
                </a:lnTo>
                <a:lnTo>
                  <a:pt x="3081867" y="489527"/>
                </a:lnTo>
                <a:lnTo>
                  <a:pt x="3023370" y="489527"/>
                </a:lnTo>
                <a:lnTo>
                  <a:pt x="3014134" y="498764"/>
                </a:lnTo>
                <a:lnTo>
                  <a:pt x="2977188" y="498764"/>
                </a:lnTo>
                <a:lnTo>
                  <a:pt x="2961794" y="511079"/>
                </a:lnTo>
                <a:lnTo>
                  <a:pt x="2924849" y="511079"/>
                </a:lnTo>
                <a:lnTo>
                  <a:pt x="2915612" y="523394"/>
                </a:lnTo>
                <a:lnTo>
                  <a:pt x="2887903" y="523394"/>
                </a:lnTo>
                <a:lnTo>
                  <a:pt x="2875588" y="532630"/>
                </a:lnTo>
                <a:lnTo>
                  <a:pt x="2832485" y="532630"/>
                </a:lnTo>
                <a:lnTo>
                  <a:pt x="2814012" y="557261"/>
                </a:lnTo>
                <a:lnTo>
                  <a:pt x="2795540" y="569576"/>
                </a:lnTo>
                <a:lnTo>
                  <a:pt x="2770909" y="572655"/>
                </a:lnTo>
                <a:lnTo>
                  <a:pt x="2752437" y="572655"/>
                </a:lnTo>
                <a:lnTo>
                  <a:pt x="2737043" y="581891"/>
                </a:lnTo>
                <a:lnTo>
                  <a:pt x="2703176" y="597285"/>
                </a:lnTo>
                <a:lnTo>
                  <a:pt x="2675467" y="606521"/>
                </a:lnTo>
                <a:lnTo>
                  <a:pt x="2638521" y="618836"/>
                </a:lnTo>
                <a:lnTo>
                  <a:pt x="2623127" y="628073"/>
                </a:lnTo>
                <a:lnTo>
                  <a:pt x="2595418" y="634230"/>
                </a:lnTo>
                <a:lnTo>
                  <a:pt x="2576946" y="643467"/>
                </a:lnTo>
                <a:lnTo>
                  <a:pt x="2570788" y="658861"/>
                </a:lnTo>
                <a:lnTo>
                  <a:pt x="2546158" y="674255"/>
                </a:lnTo>
                <a:lnTo>
                  <a:pt x="2499976" y="680412"/>
                </a:lnTo>
                <a:lnTo>
                  <a:pt x="2459952" y="689648"/>
                </a:lnTo>
                <a:lnTo>
                  <a:pt x="2435321" y="708121"/>
                </a:lnTo>
                <a:lnTo>
                  <a:pt x="2404534" y="717358"/>
                </a:lnTo>
                <a:lnTo>
                  <a:pt x="2373746" y="732752"/>
                </a:lnTo>
                <a:lnTo>
                  <a:pt x="2342958" y="741988"/>
                </a:lnTo>
                <a:lnTo>
                  <a:pt x="2312170" y="748145"/>
                </a:lnTo>
                <a:lnTo>
                  <a:pt x="2247515" y="754303"/>
                </a:lnTo>
                <a:lnTo>
                  <a:pt x="2225964" y="754303"/>
                </a:lnTo>
                <a:lnTo>
                  <a:pt x="2185940" y="775855"/>
                </a:lnTo>
                <a:lnTo>
                  <a:pt x="2158230" y="785091"/>
                </a:lnTo>
                <a:lnTo>
                  <a:pt x="2115127" y="809721"/>
                </a:lnTo>
                <a:lnTo>
                  <a:pt x="2084340" y="818958"/>
                </a:lnTo>
                <a:lnTo>
                  <a:pt x="2050473" y="818958"/>
                </a:lnTo>
                <a:lnTo>
                  <a:pt x="2013527" y="840509"/>
                </a:lnTo>
                <a:lnTo>
                  <a:pt x="1979661" y="855903"/>
                </a:lnTo>
                <a:lnTo>
                  <a:pt x="1948873" y="868218"/>
                </a:lnTo>
                <a:lnTo>
                  <a:pt x="1918085" y="868218"/>
                </a:lnTo>
                <a:lnTo>
                  <a:pt x="1887297" y="877455"/>
                </a:lnTo>
                <a:lnTo>
                  <a:pt x="1853430" y="886691"/>
                </a:lnTo>
                <a:lnTo>
                  <a:pt x="1831879" y="886691"/>
                </a:lnTo>
                <a:lnTo>
                  <a:pt x="1816485" y="899006"/>
                </a:lnTo>
                <a:lnTo>
                  <a:pt x="1788776" y="899006"/>
                </a:lnTo>
                <a:lnTo>
                  <a:pt x="1761067" y="914400"/>
                </a:lnTo>
                <a:lnTo>
                  <a:pt x="1739515" y="926715"/>
                </a:lnTo>
                <a:lnTo>
                  <a:pt x="1724121" y="935952"/>
                </a:lnTo>
                <a:lnTo>
                  <a:pt x="1693334" y="942109"/>
                </a:lnTo>
                <a:lnTo>
                  <a:pt x="1665624" y="954424"/>
                </a:lnTo>
                <a:lnTo>
                  <a:pt x="1613285" y="954424"/>
                </a:lnTo>
                <a:lnTo>
                  <a:pt x="1582497" y="972897"/>
                </a:lnTo>
                <a:lnTo>
                  <a:pt x="1548630" y="969818"/>
                </a:lnTo>
                <a:lnTo>
                  <a:pt x="1514764" y="988291"/>
                </a:lnTo>
                <a:lnTo>
                  <a:pt x="1490134" y="1003685"/>
                </a:lnTo>
                <a:lnTo>
                  <a:pt x="1450109" y="1006764"/>
                </a:lnTo>
                <a:lnTo>
                  <a:pt x="1413164" y="1016000"/>
                </a:lnTo>
                <a:lnTo>
                  <a:pt x="1391612" y="1031394"/>
                </a:lnTo>
                <a:lnTo>
                  <a:pt x="1366982" y="1049867"/>
                </a:lnTo>
                <a:lnTo>
                  <a:pt x="1342352" y="1059103"/>
                </a:lnTo>
                <a:lnTo>
                  <a:pt x="1314643" y="1062182"/>
                </a:lnTo>
                <a:lnTo>
                  <a:pt x="1265382" y="1080655"/>
                </a:lnTo>
                <a:lnTo>
                  <a:pt x="1237673" y="1096048"/>
                </a:lnTo>
                <a:lnTo>
                  <a:pt x="1209964" y="1099127"/>
                </a:lnTo>
                <a:lnTo>
                  <a:pt x="1157624" y="1108364"/>
                </a:lnTo>
                <a:lnTo>
                  <a:pt x="1132994" y="1111442"/>
                </a:lnTo>
                <a:lnTo>
                  <a:pt x="1089891" y="1117600"/>
                </a:lnTo>
                <a:lnTo>
                  <a:pt x="1040630" y="1129915"/>
                </a:lnTo>
                <a:lnTo>
                  <a:pt x="994449" y="1139152"/>
                </a:lnTo>
                <a:lnTo>
                  <a:pt x="963661" y="1151467"/>
                </a:lnTo>
                <a:lnTo>
                  <a:pt x="929794" y="1154545"/>
                </a:lnTo>
                <a:lnTo>
                  <a:pt x="902085" y="1173018"/>
                </a:lnTo>
                <a:lnTo>
                  <a:pt x="877455" y="1173018"/>
                </a:lnTo>
                <a:lnTo>
                  <a:pt x="852824" y="1185333"/>
                </a:lnTo>
                <a:lnTo>
                  <a:pt x="806643" y="1191491"/>
                </a:lnTo>
                <a:lnTo>
                  <a:pt x="782012" y="1197648"/>
                </a:lnTo>
                <a:lnTo>
                  <a:pt x="757382" y="1197648"/>
                </a:lnTo>
                <a:lnTo>
                  <a:pt x="751224" y="1213042"/>
                </a:lnTo>
                <a:lnTo>
                  <a:pt x="729673" y="1219200"/>
                </a:lnTo>
                <a:lnTo>
                  <a:pt x="701964" y="1231515"/>
                </a:lnTo>
                <a:lnTo>
                  <a:pt x="671176" y="1256145"/>
                </a:lnTo>
                <a:lnTo>
                  <a:pt x="591127" y="1259224"/>
                </a:lnTo>
                <a:lnTo>
                  <a:pt x="575734" y="1265382"/>
                </a:lnTo>
                <a:lnTo>
                  <a:pt x="508000" y="1262303"/>
                </a:lnTo>
                <a:lnTo>
                  <a:pt x="458740" y="1280776"/>
                </a:lnTo>
                <a:lnTo>
                  <a:pt x="409479" y="1293091"/>
                </a:lnTo>
                <a:lnTo>
                  <a:pt x="372534" y="1308485"/>
                </a:lnTo>
                <a:lnTo>
                  <a:pt x="320194" y="1320800"/>
                </a:lnTo>
                <a:lnTo>
                  <a:pt x="274012" y="1326958"/>
                </a:lnTo>
                <a:lnTo>
                  <a:pt x="224752" y="1339273"/>
                </a:lnTo>
                <a:lnTo>
                  <a:pt x="163176" y="1351588"/>
                </a:lnTo>
                <a:lnTo>
                  <a:pt x="123152" y="1366982"/>
                </a:lnTo>
                <a:lnTo>
                  <a:pt x="73891" y="1370061"/>
                </a:lnTo>
                <a:lnTo>
                  <a:pt x="40024" y="1385455"/>
                </a:lnTo>
                <a:lnTo>
                  <a:pt x="0" y="1397770"/>
                </a:lnTo>
                <a:lnTo>
                  <a:pt x="0" y="1397770"/>
                </a:lnTo>
              </a:path>
            </a:pathLst>
          </a:custGeom>
          <a:noFill/>
          <a:ln w="381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58113E8D-261F-4B7A-A0E5-701D184F74D2}"/>
              </a:ext>
            </a:extLst>
          </p:cNvPr>
          <p:cNvSpPr/>
          <p:nvPr/>
        </p:nvSpPr>
        <p:spPr>
          <a:xfrm>
            <a:off x="4646986" y="2460425"/>
            <a:ext cx="4154437" cy="1263253"/>
          </a:xfrm>
          <a:custGeom>
            <a:avLst/>
            <a:gdLst>
              <a:gd name="connsiteX0" fmla="*/ 5113866 w 5113866"/>
              <a:gd name="connsiteY0" fmla="*/ 0 h 1373139"/>
              <a:gd name="connsiteX1" fmla="*/ 4722860 w 5113866"/>
              <a:gd name="connsiteY1" fmla="*/ 0 h 1373139"/>
              <a:gd name="connsiteX2" fmla="*/ 4713624 w 5113866"/>
              <a:gd name="connsiteY2" fmla="*/ 21551 h 1373139"/>
              <a:gd name="connsiteX3" fmla="*/ 4615103 w 5113866"/>
              <a:gd name="connsiteY3" fmla="*/ 21551 h 1373139"/>
              <a:gd name="connsiteX4" fmla="*/ 4615103 w 5113866"/>
              <a:gd name="connsiteY4" fmla="*/ 36945 h 1373139"/>
              <a:gd name="connsiteX5" fmla="*/ 4445769 w 5113866"/>
              <a:gd name="connsiteY5" fmla="*/ 36945 h 1373139"/>
              <a:gd name="connsiteX6" fmla="*/ 4445769 w 5113866"/>
              <a:gd name="connsiteY6" fmla="*/ 49260 h 1373139"/>
              <a:gd name="connsiteX7" fmla="*/ 4405745 w 5113866"/>
              <a:gd name="connsiteY7" fmla="*/ 49260 h 1373139"/>
              <a:gd name="connsiteX8" fmla="*/ 4405745 w 5113866"/>
              <a:gd name="connsiteY8" fmla="*/ 61576 h 1373139"/>
              <a:gd name="connsiteX9" fmla="*/ 4362642 w 5113866"/>
              <a:gd name="connsiteY9" fmla="*/ 61576 h 1373139"/>
              <a:gd name="connsiteX10" fmla="*/ 4362642 w 5113866"/>
              <a:gd name="connsiteY10" fmla="*/ 80048 h 1373139"/>
              <a:gd name="connsiteX11" fmla="*/ 4338012 w 5113866"/>
              <a:gd name="connsiteY11" fmla="*/ 95442 h 1373139"/>
              <a:gd name="connsiteX12" fmla="*/ 4301066 w 5113866"/>
              <a:gd name="connsiteY12" fmla="*/ 95442 h 1373139"/>
              <a:gd name="connsiteX13" fmla="*/ 4301066 w 5113866"/>
              <a:gd name="connsiteY13" fmla="*/ 107757 h 1373139"/>
              <a:gd name="connsiteX14" fmla="*/ 4165600 w 5113866"/>
              <a:gd name="connsiteY14" fmla="*/ 107757 h 1373139"/>
              <a:gd name="connsiteX15" fmla="*/ 4159442 w 5113866"/>
              <a:gd name="connsiteY15" fmla="*/ 113915 h 1373139"/>
              <a:gd name="connsiteX16" fmla="*/ 4113260 w 5113866"/>
              <a:gd name="connsiteY16" fmla="*/ 113915 h 1373139"/>
              <a:gd name="connsiteX17" fmla="*/ 4113260 w 5113866"/>
              <a:gd name="connsiteY17" fmla="*/ 126230 h 1373139"/>
              <a:gd name="connsiteX18" fmla="*/ 4070157 w 5113866"/>
              <a:gd name="connsiteY18" fmla="*/ 126230 h 1373139"/>
              <a:gd name="connsiteX19" fmla="*/ 4048606 w 5113866"/>
              <a:gd name="connsiteY19" fmla="*/ 150860 h 1373139"/>
              <a:gd name="connsiteX20" fmla="*/ 4017818 w 5113866"/>
              <a:gd name="connsiteY20" fmla="*/ 166254 h 1373139"/>
              <a:gd name="connsiteX21" fmla="*/ 3977794 w 5113866"/>
              <a:gd name="connsiteY21" fmla="*/ 184727 h 1373139"/>
              <a:gd name="connsiteX22" fmla="*/ 3950085 w 5113866"/>
              <a:gd name="connsiteY22" fmla="*/ 181648 h 1373139"/>
              <a:gd name="connsiteX23" fmla="*/ 3928533 w 5113866"/>
              <a:gd name="connsiteY23" fmla="*/ 203200 h 1373139"/>
              <a:gd name="connsiteX24" fmla="*/ 3879272 w 5113866"/>
              <a:gd name="connsiteY24" fmla="*/ 203200 h 1373139"/>
              <a:gd name="connsiteX25" fmla="*/ 3866957 w 5113866"/>
              <a:gd name="connsiteY25" fmla="*/ 212436 h 1373139"/>
              <a:gd name="connsiteX26" fmla="*/ 3845406 w 5113866"/>
              <a:gd name="connsiteY26" fmla="*/ 212436 h 1373139"/>
              <a:gd name="connsiteX27" fmla="*/ 3830012 w 5113866"/>
              <a:gd name="connsiteY27" fmla="*/ 227830 h 1373139"/>
              <a:gd name="connsiteX28" fmla="*/ 3805382 w 5113866"/>
              <a:gd name="connsiteY28" fmla="*/ 246303 h 1373139"/>
              <a:gd name="connsiteX29" fmla="*/ 3768436 w 5113866"/>
              <a:gd name="connsiteY29" fmla="*/ 264776 h 1373139"/>
              <a:gd name="connsiteX30" fmla="*/ 3753042 w 5113866"/>
              <a:gd name="connsiteY30" fmla="*/ 283248 h 1373139"/>
              <a:gd name="connsiteX31" fmla="*/ 3737648 w 5113866"/>
              <a:gd name="connsiteY31" fmla="*/ 301721 h 1373139"/>
              <a:gd name="connsiteX32" fmla="*/ 3688388 w 5113866"/>
              <a:gd name="connsiteY32" fmla="*/ 301721 h 1373139"/>
              <a:gd name="connsiteX33" fmla="*/ 3660679 w 5113866"/>
              <a:gd name="connsiteY33" fmla="*/ 320194 h 1373139"/>
              <a:gd name="connsiteX34" fmla="*/ 3629891 w 5113866"/>
              <a:gd name="connsiteY34" fmla="*/ 320194 h 1373139"/>
              <a:gd name="connsiteX35" fmla="*/ 3565236 w 5113866"/>
              <a:gd name="connsiteY35" fmla="*/ 320194 h 1373139"/>
              <a:gd name="connsiteX36" fmla="*/ 3525212 w 5113866"/>
              <a:gd name="connsiteY36" fmla="*/ 347903 h 1373139"/>
              <a:gd name="connsiteX37" fmla="*/ 3491345 w 5113866"/>
              <a:gd name="connsiteY37" fmla="*/ 360218 h 1373139"/>
              <a:gd name="connsiteX38" fmla="*/ 3429769 w 5113866"/>
              <a:gd name="connsiteY38" fmla="*/ 372533 h 1373139"/>
              <a:gd name="connsiteX39" fmla="*/ 3383588 w 5113866"/>
              <a:gd name="connsiteY39" fmla="*/ 384848 h 1373139"/>
              <a:gd name="connsiteX40" fmla="*/ 3337406 w 5113866"/>
              <a:gd name="connsiteY40" fmla="*/ 394085 h 1373139"/>
              <a:gd name="connsiteX41" fmla="*/ 3294303 w 5113866"/>
              <a:gd name="connsiteY41" fmla="*/ 403321 h 1373139"/>
              <a:gd name="connsiteX42" fmla="*/ 3269672 w 5113866"/>
              <a:gd name="connsiteY42" fmla="*/ 421794 h 1373139"/>
              <a:gd name="connsiteX43" fmla="*/ 3232727 w 5113866"/>
              <a:gd name="connsiteY43" fmla="*/ 440267 h 1373139"/>
              <a:gd name="connsiteX44" fmla="*/ 3183466 w 5113866"/>
              <a:gd name="connsiteY44" fmla="*/ 440267 h 1373139"/>
              <a:gd name="connsiteX45" fmla="*/ 3158836 w 5113866"/>
              <a:gd name="connsiteY45" fmla="*/ 464897 h 1373139"/>
              <a:gd name="connsiteX46" fmla="*/ 3134206 w 5113866"/>
              <a:gd name="connsiteY46" fmla="*/ 483370 h 1373139"/>
              <a:gd name="connsiteX47" fmla="*/ 3118812 w 5113866"/>
              <a:gd name="connsiteY47" fmla="*/ 504921 h 1373139"/>
              <a:gd name="connsiteX48" fmla="*/ 3078788 w 5113866"/>
              <a:gd name="connsiteY48" fmla="*/ 511079 h 1373139"/>
              <a:gd name="connsiteX49" fmla="*/ 3057236 w 5113866"/>
              <a:gd name="connsiteY49" fmla="*/ 523394 h 1373139"/>
              <a:gd name="connsiteX50" fmla="*/ 3032606 w 5113866"/>
              <a:gd name="connsiteY50" fmla="*/ 532630 h 1373139"/>
              <a:gd name="connsiteX51" fmla="*/ 2995660 w 5113866"/>
              <a:gd name="connsiteY51" fmla="*/ 548024 h 1373139"/>
              <a:gd name="connsiteX52" fmla="*/ 2958715 w 5113866"/>
              <a:gd name="connsiteY52" fmla="*/ 548024 h 1373139"/>
              <a:gd name="connsiteX53" fmla="*/ 2903297 w 5113866"/>
              <a:gd name="connsiteY53" fmla="*/ 563418 h 1373139"/>
              <a:gd name="connsiteX54" fmla="*/ 2854036 w 5113866"/>
              <a:gd name="connsiteY54" fmla="*/ 575733 h 1373139"/>
              <a:gd name="connsiteX55" fmla="*/ 2810933 w 5113866"/>
              <a:gd name="connsiteY55" fmla="*/ 588048 h 1373139"/>
              <a:gd name="connsiteX56" fmla="*/ 2761672 w 5113866"/>
              <a:gd name="connsiteY56" fmla="*/ 603442 h 1373139"/>
              <a:gd name="connsiteX57" fmla="*/ 2672388 w 5113866"/>
              <a:gd name="connsiteY57" fmla="*/ 603442 h 1373139"/>
              <a:gd name="connsiteX58" fmla="*/ 2629285 w 5113866"/>
              <a:gd name="connsiteY58" fmla="*/ 624994 h 1373139"/>
              <a:gd name="connsiteX59" fmla="*/ 2580024 w 5113866"/>
              <a:gd name="connsiteY59" fmla="*/ 640388 h 1373139"/>
              <a:gd name="connsiteX60" fmla="*/ 2527685 w 5113866"/>
              <a:gd name="connsiteY60" fmla="*/ 652703 h 1373139"/>
              <a:gd name="connsiteX61" fmla="*/ 2487660 w 5113866"/>
              <a:gd name="connsiteY61" fmla="*/ 665018 h 1373139"/>
              <a:gd name="connsiteX62" fmla="*/ 2435321 w 5113866"/>
              <a:gd name="connsiteY62" fmla="*/ 665018 h 1373139"/>
              <a:gd name="connsiteX63" fmla="*/ 2413769 w 5113866"/>
              <a:gd name="connsiteY63" fmla="*/ 680412 h 1373139"/>
              <a:gd name="connsiteX64" fmla="*/ 2398375 w 5113866"/>
              <a:gd name="connsiteY64" fmla="*/ 692727 h 1373139"/>
              <a:gd name="connsiteX65" fmla="*/ 2379903 w 5113866"/>
              <a:gd name="connsiteY65" fmla="*/ 692727 h 1373139"/>
              <a:gd name="connsiteX66" fmla="*/ 2379903 w 5113866"/>
              <a:gd name="connsiteY66" fmla="*/ 692727 h 1373139"/>
              <a:gd name="connsiteX67" fmla="*/ 2333721 w 5113866"/>
              <a:gd name="connsiteY67" fmla="*/ 714279 h 1373139"/>
              <a:gd name="connsiteX68" fmla="*/ 2293697 w 5113866"/>
              <a:gd name="connsiteY68" fmla="*/ 720436 h 1373139"/>
              <a:gd name="connsiteX69" fmla="*/ 2275224 w 5113866"/>
              <a:gd name="connsiteY69" fmla="*/ 729673 h 1373139"/>
              <a:gd name="connsiteX70" fmla="*/ 2262909 w 5113866"/>
              <a:gd name="connsiteY70" fmla="*/ 748145 h 1373139"/>
              <a:gd name="connsiteX71" fmla="*/ 2232121 w 5113866"/>
              <a:gd name="connsiteY71" fmla="*/ 748145 h 1373139"/>
              <a:gd name="connsiteX72" fmla="*/ 2213648 w 5113866"/>
              <a:gd name="connsiteY72" fmla="*/ 760460 h 1373139"/>
              <a:gd name="connsiteX73" fmla="*/ 2201333 w 5113866"/>
              <a:gd name="connsiteY73" fmla="*/ 766618 h 1373139"/>
              <a:gd name="connsiteX74" fmla="*/ 2152072 w 5113866"/>
              <a:gd name="connsiteY74" fmla="*/ 772776 h 1373139"/>
              <a:gd name="connsiteX75" fmla="*/ 2121285 w 5113866"/>
              <a:gd name="connsiteY75" fmla="*/ 778933 h 1373139"/>
              <a:gd name="connsiteX76" fmla="*/ 2072024 w 5113866"/>
              <a:gd name="connsiteY76" fmla="*/ 785091 h 1373139"/>
              <a:gd name="connsiteX77" fmla="*/ 2022763 w 5113866"/>
              <a:gd name="connsiteY77" fmla="*/ 794327 h 1373139"/>
              <a:gd name="connsiteX78" fmla="*/ 1970424 w 5113866"/>
              <a:gd name="connsiteY78" fmla="*/ 806642 h 1373139"/>
              <a:gd name="connsiteX79" fmla="*/ 1924242 w 5113866"/>
              <a:gd name="connsiteY79" fmla="*/ 822036 h 1373139"/>
              <a:gd name="connsiteX80" fmla="*/ 1881139 w 5113866"/>
              <a:gd name="connsiteY80" fmla="*/ 831273 h 1373139"/>
              <a:gd name="connsiteX81" fmla="*/ 1816485 w 5113866"/>
              <a:gd name="connsiteY81" fmla="*/ 840509 h 1373139"/>
              <a:gd name="connsiteX82" fmla="*/ 1767224 w 5113866"/>
              <a:gd name="connsiteY82" fmla="*/ 855903 h 1373139"/>
              <a:gd name="connsiteX83" fmla="*/ 1702569 w 5113866"/>
              <a:gd name="connsiteY83" fmla="*/ 868218 h 1373139"/>
              <a:gd name="connsiteX84" fmla="*/ 1659466 w 5113866"/>
              <a:gd name="connsiteY84" fmla="*/ 877454 h 1373139"/>
              <a:gd name="connsiteX85" fmla="*/ 1628679 w 5113866"/>
              <a:gd name="connsiteY85" fmla="*/ 886691 h 1373139"/>
              <a:gd name="connsiteX86" fmla="*/ 1588654 w 5113866"/>
              <a:gd name="connsiteY86" fmla="*/ 892848 h 1373139"/>
              <a:gd name="connsiteX87" fmla="*/ 1567103 w 5113866"/>
              <a:gd name="connsiteY87" fmla="*/ 914400 h 1373139"/>
              <a:gd name="connsiteX88" fmla="*/ 1551709 w 5113866"/>
              <a:gd name="connsiteY88" fmla="*/ 932873 h 1373139"/>
              <a:gd name="connsiteX89" fmla="*/ 1539394 w 5113866"/>
              <a:gd name="connsiteY89" fmla="*/ 942109 h 1373139"/>
              <a:gd name="connsiteX90" fmla="*/ 1514763 w 5113866"/>
              <a:gd name="connsiteY90" fmla="*/ 951345 h 1373139"/>
              <a:gd name="connsiteX91" fmla="*/ 1474739 w 5113866"/>
              <a:gd name="connsiteY91" fmla="*/ 951345 h 1373139"/>
              <a:gd name="connsiteX92" fmla="*/ 1447030 w 5113866"/>
              <a:gd name="connsiteY92" fmla="*/ 966739 h 1373139"/>
              <a:gd name="connsiteX93" fmla="*/ 1419321 w 5113866"/>
              <a:gd name="connsiteY93" fmla="*/ 982133 h 1373139"/>
              <a:gd name="connsiteX94" fmla="*/ 1397769 w 5113866"/>
              <a:gd name="connsiteY94" fmla="*/ 982133 h 1373139"/>
              <a:gd name="connsiteX95" fmla="*/ 1379297 w 5113866"/>
              <a:gd name="connsiteY95" fmla="*/ 988291 h 1373139"/>
              <a:gd name="connsiteX96" fmla="*/ 1348509 w 5113866"/>
              <a:gd name="connsiteY96" fmla="*/ 994448 h 1373139"/>
              <a:gd name="connsiteX97" fmla="*/ 1320800 w 5113866"/>
              <a:gd name="connsiteY97" fmla="*/ 1003685 h 1373139"/>
              <a:gd name="connsiteX98" fmla="*/ 1283854 w 5113866"/>
              <a:gd name="connsiteY98" fmla="*/ 1006764 h 1373139"/>
              <a:gd name="connsiteX99" fmla="*/ 1256145 w 5113866"/>
              <a:gd name="connsiteY99" fmla="*/ 1016000 h 1373139"/>
              <a:gd name="connsiteX100" fmla="*/ 1243830 w 5113866"/>
              <a:gd name="connsiteY100" fmla="*/ 1031394 h 1373139"/>
              <a:gd name="connsiteX101" fmla="*/ 1209963 w 5113866"/>
              <a:gd name="connsiteY101" fmla="*/ 1031394 h 1373139"/>
              <a:gd name="connsiteX102" fmla="*/ 1176097 w 5113866"/>
              <a:gd name="connsiteY102" fmla="*/ 1043709 h 1373139"/>
              <a:gd name="connsiteX103" fmla="*/ 1154545 w 5113866"/>
              <a:gd name="connsiteY103" fmla="*/ 1046788 h 1373139"/>
              <a:gd name="connsiteX104" fmla="*/ 1136072 w 5113866"/>
              <a:gd name="connsiteY104" fmla="*/ 1056024 h 1373139"/>
              <a:gd name="connsiteX105" fmla="*/ 1114521 w 5113866"/>
              <a:gd name="connsiteY105" fmla="*/ 1056024 h 1373139"/>
              <a:gd name="connsiteX106" fmla="*/ 1083733 w 5113866"/>
              <a:gd name="connsiteY106" fmla="*/ 1062182 h 1373139"/>
              <a:gd name="connsiteX107" fmla="*/ 1068339 w 5113866"/>
              <a:gd name="connsiteY107" fmla="*/ 1074497 h 1373139"/>
              <a:gd name="connsiteX108" fmla="*/ 1025236 w 5113866"/>
              <a:gd name="connsiteY108" fmla="*/ 1077576 h 1373139"/>
              <a:gd name="connsiteX109" fmla="*/ 994448 w 5113866"/>
              <a:gd name="connsiteY109" fmla="*/ 1092970 h 1373139"/>
              <a:gd name="connsiteX110" fmla="*/ 982133 w 5113866"/>
              <a:gd name="connsiteY110" fmla="*/ 1102206 h 1373139"/>
              <a:gd name="connsiteX111" fmla="*/ 935951 w 5113866"/>
              <a:gd name="connsiteY111" fmla="*/ 1108364 h 1373139"/>
              <a:gd name="connsiteX112" fmla="*/ 902085 w 5113866"/>
              <a:gd name="connsiteY112" fmla="*/ 1123757 h 1373139"/>
              <a:gd name="connsiteX113" fmla="*/ 880533 w 5113866"/>
              <a:gd name="connsiteY113" fmla="*/ 1136073 h 1373139"/>
              <a:gd name="connsiteX114" fmla="*/ 852824 w 5113866"/>
              <a:gd name="connsiteY114" fmla="*/ 1142230 h 1373139"/>
              <a:gd name="connsiteX115" fmla="*/ 815879 w 5113866"/>
              <a:gd name="connsiteY115" fmla="*/ 1151467 h 1373139"/>
              <a:gd name="connsiteX116" fmla="*/ 791248 w 5113866"/>
              <a:gd name="connsiteY116" fmla="*/ 1163782 h 1373139"/>
              <a:gd name="connsiteX117" fmla="*/ 751224 w 5113866"/>
              <a:gd name="connsiteY117" fmla="*/ 1166860 h 1373139"/>
              <a:gd name="connsiteX118" fmla="*/ 708121 w 5113866"/>
              <a:gd name="connsiteY118" fmla="*/ 1182254 h 1373139"/>
              <a:gd name="connsiteX119" fmla="*/ 655782 w 5113866"/>
              <a:gd name="connsiteY119" fmla="*/ 1197648 h 1373139"/>
              <a:gd name="connsiteX120" fmla="*/ 612679 w 5113866"/>
              <a:gd name="connsiteY120" fmla="*/ 1209964 h 1373139"/>
              <a:gd name="connsiteX121" fmla="*/ 569575 w 5113866"/>
              <a:gd name="connsiteY121" fmla="*/ 1225357 h 1373139"/>
              <a:gd name="connsiteX122" fmla="*/ 554182 w 5113866"/>
              <a:gd name="connsiteY122" fmla="*/ 1231515 h 1373139"/>
              <a:gd name="connsiteX123" fmla="*/ 538788 w 5113866"/>
              <a:gd name="connsiteY123" fmla="*/ 1253067 h 1373139"/>
              <a:gd name="connsiteX124" fmla="*/ 486448 w 5113866"/>
              <a:gd name="connsiteY124" fmla="*/ 1253067 h 1373139"/>
              <a:gd name="connsiteX125" fmla="*/ 437188 w 5113866"/>
              <a:gd name="connsiteY125" fmla="*/ 1256145 h 1373139"/>
              <a:gd name="connsiteX126" fmla="*/ 403321 w 5113866"/>
              <a:gd name="connsiteY126" fmla="*/ 1265382 h 1373139"/>
              <a:gd name="connsiteX127" fmla="*/ 378691 w 5113866"/>
              <a:gd name="connsiteY127" fmla="*/ 1280776 h 1373139"/>
              <a:gd name="connsiteX128" fmla="*/ 332509 w 5113866"/>
              <a:gd name="connsiteY128" fmla="*/ 1293091 h 1373139"/>
              <a:gd name="connsiteX129" fmla="*/ 246303 w 5113866"/>
              <a:gd name="connsiteY129" fmla="*/ 1308485 h 1373139"/>
              <a:gd name="connsiteX130" fmla="*/ 184727 w 5113866"/>
              <a:gd name="connsiteY130" fmla="*/ 1317721 h 1373139"/>
              <a:gd name="connsiteX131" fmla="*/ 126230 w 5113866"/>
              <a:gd name="connsiteY131" fmla="*/ 1336194 h 1373139"/>
              <a:gd name="connsiteX132" fmla="*/ 73891 w 5113866"/>
              <a:gd name="connsiteY132" fmla="*/ 1351588 h 1373139"/>
              <a:gd name="connsiteX133" fmla="*/ 33866 w 5113866"/>
              <a:gd name="connsiteY133" fmla="*/ 1363903 h 1373139"/>
              <a:gd name="connsiteX134" fmla="*/ 0 w 5113866"/>
              <a:gd name="connsiteY134" fmla="*/ 1373139 h 137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5113866" h="1373139">
                <a:moveTo>
                  <a:pt x="5113866" y="0"/>
                </a:moveTo>
                <a:lnTo>
                  <a:pt x="4722860" y="0"/>
                </a:lnTo>
                <a:lnTo>
                  <a:pt x="4713624" y="21551"/>
                </a:lnTo>
                <a:lnTo>
                  <a:pt x="4615103" y="21551"/>
                </a:lnTo>
                <a:lnTo>
                  <a:pt x="4615103" y="36945"/>
                </a:lnTo>
                <a:lnTo>
                  <a:pt x="4445769" y="36945"/>
                </a:lnTo>
                <a:lnTo>
                  <a:pt x="4445769" y="49260"/>
                </a:lnTo>
                <a:lnTo>
                  <a:pt x="4405745" y="49260"/>
                </a:lnTo>
                <a:lnTo>
                  <a:pt x="4405745" y="61576"/>
                </a:lnTo>
                <a:lnTo>
                  <a:pt x="4362642" y="61576"/>
                </a:lnTo>
                <a:lnTo>
                  <a:pt x="4362642" y="80048"/>
                </a:lnTo>
                <a:lnTo>
                  <a:pt x="4338012" y="95442"/>
                </a:lnTo>
                <a:lnTo>
                  <a:pt x="4301066" y="95442"/>
                </a:lnTo>
                <a:lnTo>
                  <a:pt x="4301066" y="107757"/>
                </a:lnTo>
                <a:lnTo>
                  <a:pt x="4165600" y="107757"/>
                </a:lnTo>
                <a:lnTo>
                  <a:pt x="4159442" y="113915"/>
                </a:lnTo>
                <a:lnTo>
                  <a:pt x="4113260" y="113915"/>
                </a:lnTo>
                <a:lnTo>
                  <a:pt x="4113260" y="126230"/>
                </a:lnTo>
                <a:lnTo>
                  <a:pt x="4070157" y="126230"/>
                </a:lnTo>
                <a:lnTo>
                  <a:pt x="4048606" y="150860"/>
                </a:lnTo>
                <a:lnTo>
                  <a:pt x="4017818" y="166254"/>
                </a:lnTo>
                <a:lnTo>
                  <a:pt x="3977794" y="184727"/>
                </a:lnTo>
                <a:lnTo>
                  <a:pt x="3950085" y="181648"/>
                </a:lnTo>
                <a:lnTo>
                  <a:pt x="3928533" y="203200"/>
                </a:lnTo>
                <a:lnTo>
                  <a:pt x="3879272" y="203200"/>
                </a:lnTo>
                <a:lnTo>
                  <a:pt x="3866957" y="212436"/>
                </a:lnTo>
                <a:lnTo>
                  <a:pt x="3845406" y="212436"/>
                </a:lnTo>
                <a:lnTo>
                  <a:pt x="3830012" y="227830"/>
                </a:lnTo>
                <a:lnTo>
                  <a:pt x="3805382" y="246303"/>
                </a:lnTo>
                <a:lnTo>
                  <a:pt x="3768436" y="264776"/>
                </a:lnTo>
                <a:lnTo>
                  <a:pt x="3753042" y="283248"/>
                </a:lnTo>
                <a:lnTo>
                  <a:pt x="3737648" y="301721"/>
                </a:lnTo>
                <a:lnTo>
                  <a:pt x="3688388" y="301721"/>
                </a:lnTo>
                <a:lnTo>
                  <a:pt x="3660679" y="320194"/>
                </a:lnTo>
                <a:lnTo>
                  <a:pt x="3629891" y="320194"/>
                </a:lnTo>
                <a:lnTo>
                  <a:pt x="3565236" y="320194"/>
                </a:lnTo>
                <a:lnTo>
                  <a:pt x="3525212" y="347903"/>
                </a:lnTo>
                <a:lnTo>
                  <a:pt x="3491345" y="360218"/>
                </a:lnTo>
                <a:lnTo>
                  <a:pt x="3429769" y="372533"/>
                </a:lnTo>
                <a:lnTo>
                  <a:pt x="3383588" y="384848"/>
                </a:lnTo>
                <a:lnTo>
                  <a:pt x="3337406" y="394085"/>
                </a:lnTo>
                <a:lnTo>
                  <a:pt x="3294303" y="403321"/>
                </a:lnTo>
                <a:lnTo>
                  <a:pt x="3269672" y="421794"/>
                </a:lnTo>
                <a:lnTo>
                  <a:pt x="3232727" y="440267"/>
                </a:lnTo>
                <a:lnTo>
                  <a:pt x="3183466" y="440267"/>
                </a:lnTo>
                <a:lnTo>
                  <a:pt x="3158836" y="464897"/>
                </a:lnTo>
                <a:lnTo>
                  <a:pt x="3134206" y="483370"/>
                </a:lnTo>
                <a:lnTo>
                  <a:pt x="3118812" y="504921"/>
                </a:lnTo>
                <a:lnTo>
                  <a:pt x="3078788" y="511079"/>
                </a:lnTo>
                <a:lnTo>
                  <a:pt x="3057236" y="523394"/>
                </a:lnTo>
                <a:lnTo>
                  <a:pt x="3032606" y="532630"/>
                </a:lnTo>
                <a:lnTo>
                  <a:pt x="2995660" y="548024"/>
                </a:lnTo>
                <a:lnTo>
                  <a:pt x="2958715" y="548024"/>
                </a:lnTo>
                <a:lnTo>
                  <a:pt x="2903297" y="563418"/>
                </a:lnTo>
                <a:lnTo>
                  <a:pt x="2854036" y="575733"/>
                </a:lnTo>
                <a:lnTo>
                  <a:pt x="2810933" y="588048"/>
                </a:lnTo>
                <a:lnTo>
                  <a:pt x="2761672" y="603442"/>
                </a:lnTo>
                <a:lnTo>
                  <a:pt x="2672388" y="603442"/>
                </a:lnTo>
                <a:lnTo>
                  <a:pt x="2629285" y="624994"/>
                </a:lnTo>
                <a:lnTo>
                  <a:pt x="2580024" y="640388"/>
                </a:lnTo>
                <a:lnTo>
                  <a:pt x="2527685" y="652703"/>
                </a:lnTo>
                <a:lnTo>
                  <a:pt x="2487660" y="665018"/>
                </a:lnTo>
                <a:lnTo>
                  <a:pt x="2435321" y="665018"/>
                </a:lnTo>
                <a:lnTo>
                  <a:pt x="2413769" y="680412"/>
                </a:lnTo>
                <a:lnTo>
                  <a:pt x="2398375" y="692727"/>
                </a:lnTo>
                <a:lnTo>
                  <a:pt x="2379903" y="692727"/>
                </a:lnTo>
                <a:lnTo>
                  <a:pt x="2379903" y="692727"/>
                </a:lnTo>
                <a:lnTo>
                  <a:pt x="2333721" y="714279"/>
                </a:lnTo>
                <a:lnTo>
                  <a:pt x="2293697" y="720436"/>
                </a:lnTo>
                <a:lnTo>
                  <a:pt x="2275224" y="729673"/>
                </a:lnTo>
                <a:lnTo>
                  <a:pt x="2262909" y="748145"/>
                </a:lnTo>
                <a:lnTo>
                  <a:pt x="2232121" y="748145"/>
                </a:lnTo>
                <a:lnTo>
                  <a:pt x="2213648" y="760460"/>
                </a:lnTo>
                <a:lnTo>
                  <a:pt x="2201333" y="766618"/>
                </a:lnTo>
                <a:lnTo>
                  <a:pt x="2152072" y="772776"/>
                </a:lnTo>
                <a:lnTo>
                  <a:pt x="2121285" y="778933"/>
                </a:lnTo>
                <a:lnTo>
                  <a:pt x="2072024" y="785091"/>
                </a:lnTo>
                <a:lnTo>
                  <a:pt x="2022763" y="794327"/>
                </a:lnTo>
                <a:lnTo>
                  <a:pt x="1970424" y="806642"/>
                </a:lnTo>
                <a:lnTo>
                  <a:pt x="1924242" y="822036"/>
                </a:lnTo>
                <a:lnTo>
                  <a:pt x="1881139" y="831273"/>
                </a:lnTo>
                <a:lnTo>
                  <a:pt x="1816485" y="840509"/>
                </a:lnTo>
                <a:lnTo>
                  <a:pt x="1767224" y="855903"/>
                </a:lnTo>
                <a:lnTo>
                  <a:pt x="1702569" y="868218"/>
                </a:lnTo>
                <a:lnTo>
                  <a:pt x="1659466" y="877454"/>
                </a:lnTo>
                <a:lnTo>
                  <a:pt x="1628679" y="886691"/>
                </a:lnTo>
                <a:lnTo>
                  <a:pt x="1588654" y="892848"/>
                </a:lnTo>
                <a:lnTo>
                  <a:pt x="1567103" y="914400"/>
                </a:lnTo>
                <a:lnTo>
                  <a:pt x="1551709" y="932873"/>
                </a:lnTo>
                <a:lnTo>
                  <a:pt x="1539394" y="942109"/>
                </a:lnTo>
                <a:lnTo>
                  <a:pt x="1514763" y="951345"/>
                </a:lnTo>
                <a:lnTo>
                  <a:pt x="1474739" y="951345"/>
                </a:lnTo>
                <a:lnTo>
                  <a:pt x="1447030" y="966739"/>
                </a:lnTo>
                <a:lnTo>
                  <a:pt x="1419321" y="982133"/>
                </a:lnTo>
                <a:lnTo>
                  <a:pt x="1397769" y="982133"/>
                </a:lnTo>
                <a:lnTo>
                  <a:pt x="1379297" y="988291"/>
                </a:lnTo>
                <a:lnTo>
                  <a:pt x="1348509" y="994448"/>
                </a:lnTo>
                <a:lnTo>
                  <a:pt x="1320800" y="1003685"/>
                </a:lnTo>
                <a:lnTo>
                  <a:pt x="1283854" y="1006764"/>
                </a:lnTo>
                <a:lnTo>
                  <a:pt x="1256145" y="1016000"/>
                </a:lnTo>
                <a:lnTo>
                  <a:pt x="1243830" y="1031394"/>
                </a:lnTo>
                <a:lnTo>
                  <a:pt x="1209963" y="1031394"/>
                </a:lnTo>
                <a:lnTo>
                  <a:pt x="1176097" y="1043709"/>
                </a:lnTo>
                <a:lnTo>
                  <a:pt x="1154545" y="1046788"/>
                </a:lnTo>
                <a:lnTo>
                  <a:pt x="1136072" y="1056024"/>
                </a:lnTo>
                <a:lnTo>
                  <a:pt x="1114521" y="1056024"/>
                </a:lnTo>
                <a:lnTo>
                  <a:pt x="1083733" y="1062182"/>
                </a:lnTo>
                <a:lnTo>
                  <a:pt x="1068339" y="1074497"/>
                </a:lnTo>
                <a:lnTo>
                  <a:pt x="1025236" y="1077576"/>
                </a:lnTo>
                <a:lnTo>
                  <a:pt x="994448" y="1092970"/>
                </a:lnTo>
                <a:lnTo>
                  <a:pt x="982133" y="1102206"/>
                </a:lnTo>
                <a:lnTo>
                  <a:pt x="935951" y="1108364"/>
                </a:lnTo>
                <a:lnTo>
                  <a:pt x="902085" y="1123757"/>
                </a:lnTo>
                <a:lnTo>
                  <a:pt x="880533" y="1136073"/>
                </a:lnTo>
                <a:lnTo>
                  <a:pt x="852824" y="1142230"/>
                </a:lnTo>
                <a:lnTo>
                  <a:pt x="815879" y="1151467"/>
                </a:lnTo>
                <a:lnTo>
                  <a:pt x="791248" y="1163782"/>
                </a:lnTo>
                <a:lnTo>
                  <a:pt x="751224" y="1166860"/>
                </a:lnTo>
                <a:lnTo>
                  <a:pt x="708121" y="1182254"/>
                </a:lnTo>
                <a:lnTo>
                  <a:pt x="655782" y="1197648"/>
                </a:lnTo>
                <a:lnTo>
                  <a:pt x="612679" y="1209964"/>
                </a:lnTo>
                <a:lnTo>
                  <a:pt x="569575" y="1225357"/>
                </a:lnTo>
                <a:lnTo>
                  <a:pt x="554182" y="1231515"/>
                </a:lnTo>
                <a:lnTo>
                  <a:pt x="538788" y="1253067"/>
                </a:lnTo>
                <a:lnTo>
                  <a:pt x="486448" y="1253067"/>
                </a:lnTo>
                <a:lnTo>
                  <a:pt x="437188" y="1256145"/>
                </a:lnTo>
                <a:lnTo>
                  <a:pt x="403321" y="1265382"/>
                </a:lnTo>
                <a:lnTo>
                  <a:pt x="378691" y="1280776"/>
                </a:lnTo>
                <a:lnTo>
                  <a:pt x="332509" y="1293091"/>
                </a:lnTo>
                <a:lnTo>
                  <a:pt x="246303" y="1308485"/>
                </a:lnTo>
                <a:lnTo>
                  <a:pt x="184727" y="1317721"/>
                </a:lnTo>
                <a:lnTo>
                  <a:pt x="126230" y="1336194"/>
                </a:lnTo>
                <a:lnTo>
                  <a:pt x="73891" y="1351588"/>
                </a:lnTo>
                <a:lnTo>
                  <a:pt x="33866" y="1363903"/>
                </a:lnTo>
                <a:lnTo>
                  <a:pt x="0" y="1373139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D898AA09-B0AF-48B9-A082-9750A3ABEA4B}"/>
              </a:ext>
            </a:extLst>
          </p:cNvPr>
          <p:cNvSpPr/>
          <p:nvPr/>
        </p:nvSpPr>
        <p:spPr>
          <a:xfrm>
            <a:off x="4646436" y="1776270"/>
            <a:ext cx="4151348" cy="1953388"/>
          </a:xfrm>
          <a:custGeom>
            <a:avLst/>
            <a:gdLst>
              <a:gd name="connsiteX0" fmla="*/ 0 w 2638365"/>
              <a:gd name="connsiteY0" fmla="*/ 0 h 1164841"/>
              <a:gd name="connsiteX1" fmla="*/ 0 w 2638365"/>
              <a:gd name="connsiteY1" fmla="*/ 1164841 h 1164841"/>
              <a:gd name="connsiteX2" fmla="*/ 2638365 w 2638365"/>
              <a:gd name="connsiteY2" fmla="*/ 1164841 h 116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8365" h="1164841">
                <a:moveTo>
                  <a:pt x="0" y="0"/>
                </a:moveTo>
                <a:lnTo>
                  <a:pt x="0" y="1164841"/>
                </a:lnTo>
                <a:lnTo>
                  <a:pt x="2638365" y="1164841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BDA89E0-E0AA-4C26-8C66-513660D0E0AD}"/>
              </a:ext>
            </a:extLst>
          </p:cNvPr>
          <p:cNvSpPr/>
          <p:nvPr/>
        </p:nvSpPr>
        <p:spPr>
          <a:xfrm>
            <a:off x="4707253" y="3438561"/>
            <a:ext cx="424171" cy="28857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BFEA9227-8E43-4581-BB23-A6254AB01915}"/>
              </a:ext>
            </a:extLst>
          </p:cNvPr>
          <p:cNvSpPr/>
          <p:nvPr/>
        </p:nvSpPr>
        <p:spPr>
          <a:xfrm>
            <a:off x="4776789" y="2572837"/>
            <a:ext cx="285098" cy="827479"/>
          </a:xfrm>
          <a:prstGeom prst="downArrow">
            <a:avLst>
              <a:gd name="adj1" fmla="val 50000"/>
              <a:gd name="adj2" fmla="val 65853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 w="9525">
            <a:gradFill>
              <a:gsLst>
                <a:gs pos="8000">
                  <a:schemeClr val="bg1"/>
                </a:gs>
                <a:gs pos="7400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C88D4CD-EE4C-441F-B058-E613AEEECB8F}"/>
              </a:ext>
            </a:extLst>
          </p:cNvPr>
          <p:cNvSpPr txBox="1"/>
          <p:nvPr/>
        </p:nvSpPr>
        <p:spPr>
          <a:xfrm>
            <a:off x="860869" y="4153364"/>
            <a:ext cx="219605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lnSpc>
                <a:spcPct val="90000"/>
              </a:lnSpc>
            </a:pPr>
            <a:r>
              <a:rPr lang="en-GB" sz="1200" dirty="0">
                <a:latin typeface="Calibri" panose="020F0502020204030204"/>
              </a:rPr>
              <a:t>Acute and coronary syndromes,</a:t>
            </a:r>
            <a:br>
              <a:rPr lang="en-GB" sz="1200" dirty="0">
                <a:latin typeface="Calibri" panose="020F0502020204030204"/>
              </a:rPr>
            </a:br>
            <a:r>
              <a:rPr lang="en-GB" sz="1200" dirty="0">
                <a:latin typeface="Calibri" panose="020F0502020204030204"/>
              </a:rPr>
              <a:t>stroke, peripheral artery disease</a:t>
            </a:r>
            <a:endParaRPr lang="en-GB" sz="1200" baseline="30000" dirty="0">
              <a:latin typeface="Calibri" panose="020F0502020204030204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30402DC-2D16-4FB5-8796-43829D711A5A}"/>
              </a:ext>
            </a:extLst>
          </p:cNvPr>
          <p:cNvSpPr/>
          <p:nvPr/>
        </p:nvSpPr>
        <p:spPr>
          <a:xfrm>
            <a:off x="683938" y="3769112"/>
            <a:ext cx="2549912" cy="334537"/>
          </a:xfrm>
          <a:prstGeom prst="roundRect">
            <a:avLst/>
          </a:prstGeom>
          <a:gradFill flip="none" rotWithShape="1">
            <a:gsLst>
              <a:gs pos="0">
                <a:srgbClr val="6482C3"/>
              </a:gs>
              <a:gs pos="100000">
                <a:srgbClr val="019999"/>
              </a:gs>
            </a:gsLst>
            <a:lin ang="0" scaled="1"/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Atherosclerotic events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D05AB06D-304A-4CE6-A7C7-FFF3019B0B9F}"/>
              </a:ext>
            </a:extLst>
          </p:cNvPr>
          <p:cNvSpPr/>
          <p:nvPr/>
        </p:nvSpPr>
        <p:spPr>
          <a:xfrm>
            <a:off x="683938" y="2854712"/>
            <a:ext cx="2549912" cy="334537"/>
          </a:xfrm>
          <a:prstGeom prst="roundRect">
            <a:avLst/>
          </a:prstGeom>
          <a:gradFill flip="none" rotWithShape="1">
            <a:gsLst>
              <a:gs pos="0">
                <a:srgbClr val="6482C3"/>
              </a:gs>
              <a:gs pos="100000">
                <a:srgbClr val="019999"/>
              </a:gs>
            </a:gsLst>
            <a:lin ang="0" scaled="1"/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Subclinical atherosclerosis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7296A58-F1B7-4387-BC2F-5AE08A3A7330}"/>
              </a:ext>
            </a:extLst>
          </p:cNvPr>
          <p:cNvSpPr txBox="1"/>
          <p:nvPr/>
        </p:nvSpPr>
        <p:spPr>
          <a:xfrm>
            <a:off x="917874" y="3308365"/>
            <a:ext cx="2082045" cy="3416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00">
              <a:lnSpc>
                <a:spcPct val="90000"/>
              </a:lnSpc>
            </a:pPr>
            <a:r>
              <a:rPr lang="en-GB" b="1" dirty="0">
                <a:solidFill>
                  <a:schemeClr val="accent3"/>
                </a:solidFill>
                <a:latin typeface="Calibri" panose="020F0502020204030204"/>
              </a:rPr>
              <a:t>Disease progression</a:t>
            </a:r>
            <a:endParaRPr lang="en-GB" b="1" baseline="30000" dirty="0">
              <a:solidFill>
                <a:schemeClr val="accent3"/>
              </a:solidFill>
              <a:latin typeface="Calibri" panose="020F0502020204030204"/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3688B97-225B-4521-A20F-507544A8D67F}"/>
              </a:ext>
            </a:extLst>
          </p:cNvPr>
          <p:cNvGrpSpPr/>
          <p:nvPr/>
        </p:nvGrpSpPr>
        <p:grpSpPr>
          <a:xfrm>
            <a:off x="2252546" y="1672683"/>
            <a:ext cx="721112" cy="1144858"/>
            <a:chOff x="2215376" y="1672683"/>
            <a:chExt cx="721112" cy="1144858"/>
          </a:xfrm>
        </p:grpSpPr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F45DA9B7-40BD-4A31-B861-290EF6F4FA03}"/>
                </a:ext>
              </a:extLst>
            </p:cNvPr>
            <p:cNvCxnSpPr/>
            <p:nvPr/>
          </p:nvCxnSpPr>
          <p:spPr>
            <a:xfrm flipH="1">
              <a:off x="2215376" y="1672683"/>
              <a:ext cx="483219" cy="1144858"/>
            </a:xfrm>
            <a:prstGeom prst="straightConnector1">
              <a:avLst/>
            </a:prstGeom>
            <a:ln w="38100">
              <a:gradFill>
                <a:gsLst>
                  <a:gs pos="0">
                    <a:schemeClr val="bg2"/>
                  </a:gs>
                  <a:gs pos="100000">
                    <a:srgbClr val="4D92B9"/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44B64319-5788-4763-9EC3-511C788CF9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75572" y="2081561"/>
              <a:ext cx="341969" cy="735980"/>
            </a:xfrm>
            <a:prstGeom prst="straightConnector1">
              <a:avLst/>
            </a:prstGeom>
            <a:ln w="38100">
              <a:gradFill>
                <a:gsLst>
                  <a:gs pos="0">
                    <a:schemeClr val="bg2"/>
                  </a:gs>
                  <a:gs pos="100000">
                    <a:srgbClr val="4D92B9"/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717622B-D804-441D-A36C-9C48978BB6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50636" y="2460702"/>
              <a:ext cx="185852" cy="356839"/>
            </a:xfrm>
            <a:prstGeom prst="straightConnector1">
              <a:avLst/>
            </a:prstGeom>
            <a:ln w="38100">
              <a:gradFill>
                <a:gsLst>
                  <a:gs pos="0">
                    <a:schemeClr val="bg2"/>
                  </a:gs>
                  <a:gs pos="100000">
                    <a:srgbClr val="4D92B9"/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30A837D-8A05-4B7D-B4E0-6C7FBDC64E3B}"/>
              </a:ext>
            </a:extLst>
          </p:cNvPr>
          <p:cNvGrpSpPr/>
          <p:nvPr/>
        </p:nvGrpSpPr>
        <p:grpSpPr>
          <a:xfrm flipH="1">
            <a:off x="936709" y="1672683"/>
            <a:ext cx="721112" cy="1144858"/>
            <a:chOff x="2215376" y="1672683"/>
            <a:chExt cx="721112" cy="1144858"/>
          </a:xfrm>
        </p:grpSpPr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EC766EFA-E883-426E-99B2-AB88CDBF2071}"/>
                </a:ext>
              </a:extLst>
            </p:cNvPr>
            <p:cNvCxnSpPr/>
            <p:nvPr/>
          </p:nvCxnSpPr>
          <p:spPr>
            <a:xfrm flipH="1">
              <a:off x="2215376" y="1672683"/>
              <a:ext cx="483219" cy="1144858"/>
            </a:xfrm>
            <a:prstGeom prst="straightConnector1">
              <a:avLst/>
            </a:prstGeom>
            <a:ln w="38100">
              <a:gradFill>
                <a:gsLst>
                  <a:gs pos="0">
                    <a:schemeClr val="bg2"/>
                  </a:gs>
                  <a:gs pos="100000">
                    <a:srgbClr val="4D92B9"/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2C71A790-A367-4590-9638-BEC88A2007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75572" y="2081561"/>
              <a:ext cx="341969" cy="735980"/>
            </a:xfrm>
            <a:prstGeom prst="straightConnector1">
              <a:avLst/>
            </a:prstGeom>
            <a:ln w="38100">
              <a:gradFill>
                <a:gsLst>
                  <a:gs pos="0">
                    <a:schemeClr val="bg2"/>
                  </a:gs>
                  <a:gs pos="100000">
                    <a:srgbClr val="4D92B9"/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D061C9E4-3075-4871-AABD-786DA97CFA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50636" y="2460702"/>
              <a:ext cx="185852" cy="356839"/>
            </a:xfrm>
            <a:prstGeom prst="straightConnector1">
              <a:avLst/>
            </a:prstGeom>
            <a:ln w="38100">
              <a:gradFill>
                <a:gsLst>
                  <a:gs pos="0">
                    <a:schemeClr val="bg2"/>
                  </a:gs>
                  <a:gs pos="100000">
                    <a:srgbClr val="4D92B9"/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34ADD7B6-350C-42AC-A87E-A6CDA3FA72AE}"/>
              </a:ext>
            </a:extLst>
          </p:cNvPr>
          <p:cNvSpPr/>
          <p:nvPr/>
        </p:nvSpPr>
        <p:spPr>
          <a:xfrm>
            <a:off x="2051811" y="1538867"/>
            <a:ext cx="1367884" cy="267630"/>
          </a:xfrm>
          <a:prstGeom prst="roundRect">
            <a:avLst/>
          </a:prstGeom>
          <a:solidFill>
            <a:schemeClr val="bg2"/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Insulin resistance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6677DAE4-E358-43CD-9A7F-D3E124CB1F8F}"/>
              </a:ext>
            </a:extLst>
          </p:cNvPr>
          <p:cNvSpPr/>
          <p:nvPr/>
        </p:nvSpPr>
        <p:spPr>
          <a:xfrm>
            <a:off x="512946" y="1538867"/>
            <a:ext cx="1367884" cy="267630"/>
          </a:xfrm>
          <a:prstGeom prst="roundRect">
            <a:avLst/>
          </a:prstGeom>
          <a:solidFill>
            <a:schemeClr val="bg2"/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Hyperglycaemia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C987DB69-5EFD-4598-8197-0B5DE22673DE}"/>
              </a:ext>
            </a:extLst>
          </p:cNvPr>
          <p:cNvSpPr/>
          <p:nvPr/>
        </p:nvSpPr>
        <p:spPr>
          <a:xfrm>
            <a:off x="2163321" y="1929160"/>
            <a:ext cx="1367884" cy="267630"/>
          </a:xfrm>
          <a:prstGeom prst="roundRect">
            <a:avLst/>
          </a:prstGeom>
          <a:solidFill>
            <a:schemeClr val="bg2"/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Dyslipidaemia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B5C33F76-FFCB-43B0-9590-DDD7E079791B}"/>
              </a:ext>
            </a:extLst>
          </p:cNvPr>
          <p:cNvSpPr/>
          <p:nvPr/>
        </p:nvSpPr>
        <p:spPr>
          <a:xfrm>
            <a:off x="401436" y="1929160"/>
            <a:ext cx="1367884" cy="267630"/>
          </a:xfrm>
          <a:prstGeom prst="roundRect">
            <a:avLst/>
          </a:prstGeom>
          <a:solidFill>
            <a:schemeClr val="bg2"/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Inflammation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2317F5FE-8EF9-447B-9C3A-0038E79772CE}"/>
              </a:ext>
            </a:extLst>
          </p:cNvPr>
          <p:cNvSpPr/>
          <p:nvPr/>
        </p:nvSpPr>
        <p:spPr>
          <a:xfrm>
            <a:off x="2274831" y="2319452"/>
            <a:ext cx="1367884" cy="267630"/>
          </a:xfrm>
          <a:prstGeom prst="roundRect">
            <a:avLst/>
          </a:prstGeom>
          <a:solidFill>
            <a:schemeClr val="bg2"/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Thrombosis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D4675075-B941-441D-A28D-B809AB0DE649}"/>
              </a:ext>
            </a:extLst>
          </p:cNvPr>
          <p:cNvSpPr/>
          <p:nvPr/>
        </p:nvSpPr>
        <p:spPr>
          <a:xfrm>
            <a:off x="289926" y="2319452"/>
            <a:ext cx="1367884" cy="267630"/>
          </a:xfrm>
          <a:prstGeom prst="roundRect">
            <a:avLst/>
          </a:prstGeom>
          <a:solidFill>
            <a:schemeClr val="bg2"/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Infection</a:t>
            </a:r>
          </a:p>
        </p:txBody>
      </p:sp>
    </p:spTree>
    <p:extLst>
      <p:ext uri="{BB962C8B-B14F-4D97-AF65-F5344CB8AC3E}">
        <p14:creationId xmlns:p14="http://schemas.microsoft.com/office/powerpoint/2010/main" val="25744153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D2A4BC47-83D2-4892-BCAA-E41120C7B66B}"/>
              </a:ext>
            </a:extLst>
          </p:cNvPr>
          <p:cNvSpPr/>
          <p:nvPr/>
        </p:nvSpPr>
        <p:spPr>
          <a:xfrm>
            <a:off x="494556" y="2919932"/>
            <a:ext cx="99060" cy="576000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9CA9F98-E70F-4CAB-93FD-861C1032D7DA}"/>
              </a:ext>
            </a:extLst>
          </p:cNvPr>
          <p:cNvSpPr/>
          <p:nvPr/>
        </p:nvSpPr>
        <p:spPr>
          <a:xfrm>
            <a:off x="363716" y="2529505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Reduced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HbA1c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35E310E-62E1-4802-A752-D7392C6F7717}"/>
              </a:ext>
            </a:extLst>
          </p:cNvPr>
          <p:cNvSpPr/>
          <p:nvPr/>
        </p:nvSpPr>
        <p:spPr>
          <a:xfrm>
            <a:off x="586740" y="3226276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Reduced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glucotoxicity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&amp; inflammation</a:t>
            </a:r>
          </a:p>
        </p:txBody>
      </p: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7AD0CDE0-814D-4AD2-8EB6-356B358AB7CB}"/>
              </a:ext>
            </a:extLst>
          </p:cNvPr>
          <p:cNvCxnSpPr>
            <a:cxnSpLocks/>
          </p:cNvCxnSpPr>
          <p:nvPr/>
        </p:nvCxnSpPr>
        <p:spPr>
          <a:xfrm rot="5400000">
            <a:off x="1233744" y="1886684"/>
            <a:ext cx="207692" cy="107795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9AEDF0B0-D1DF-4488-815B-BA7A206A1529}"/>
              </a:ext>
            </a:extLst>
          </p:cNvPr>
          <p:cNvSpPr/>
          <p:nvPr/>
        </p:nvSpPr>
        <p:spPr>
          <a:xfrm>
            <a:off x="3185532" y="1055648"/>
            <a:ext cx="2772936" cy="3844297"/>
          </a:xfrm>
          <a:prstGeom prst="rect">
            <a:avLst/>
          </a:prstGeom>
          <a:blipFill dpi="0" rotWithShape="1">
            <a:blip r:embed="rId3">
              <a:alphaModFix amt="15000"/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6DEB3-A569-4E87-B026-92D6A9DD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61" y="39085"/>
            <a:ext cx="8255479" cy="840230"/>
          </a:xfrm>
        </p:spPr>
        <p:txBody>
          <a:bodyPr/>
          <a:lstStyle/>
          <a:p>
            <a:r>
              <a:rPr lang="en-GB" sz="2700" dirty="0"/>
              <a:t>Multiple mechanisms may contribute to CV benefits with SGLT2 inhibitors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7A7B7E-61BC-4980-82A1-2B391ECE11CA}"/>
              </a:ext>
            </a:extLst>
          </p:cNvPr>
          <p:cNvSpPr txBox="1">
            <a:spLocks/>
          </p:cNvSpPr>
          <p:nvPr/>
        </p:nvSpPr>
        <p:spPr>
          <a:xfrm>
            <a:off x="0" y="4854687"/>
            <a:ext cx="5014247" cy="28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000" bIns="126000" anchor="b" anchorCtr="0">
            <a:spAutoFit/>
          </a:bodyPr>
          <a:lstStyle>
            <a:defPPr>
              <a:defRPr lang="en-US"/>
            </a:defPPr>
            <a:lvl1pPr>
              <a:spcBef>
                <a:spcPts val="200"/>
              </a:spcBef>
              <a:defRPr sz="750" b="0">
                <a:latin typeface="Arial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GB" altLang="en-US" dirty="0"/>
              <a:t>1. Heerspink HJL, </a:t>
            </a:r>
            <a:r>
              <a:rPr lang="en-GB" altLang="en-US" i="1" dirty="0"/>
              <a:t>et al. Circulation </a:t>
            </a:r>
            <a:r>
              <a:rPr lang="en-GB" altLang="en-US" dirty="0"/>
              <a:t>2016;134:752–72; 2. Baartscheer A, </a:t>
            </a:r>
            <a:r>
              <a:rPr lang="en-GB" altLang="en-US" i="1" dirty="0"/>
              <a:t>et al. Diabetologia </a:t>
            </a:r>
            <a:r>
              <a:rPr lang="en-GB" altLang="en-US" dirty="0"/>
              <a:t>2017;60:568–73.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F6C6D1A-AD42-4F4A-A3F8-522604089710}"/>
              </a:ext>
            </a:extLst>
          </p:cNvPr>
          <p:cNvSpPr/>
          <p:nvPr/>
        </p:nvSpPr>
        <p:spPr>
          <a:xfrm>
            <a:off x="4999464" y="1419640"/>
            <a:ext cx="0" cy="288087"/>
          </a:xfrm>
          <a:custGeom>
            <a:avLst/>
            <a:gdLst>
              <a:gd name="connsiteX0" fmla="*/ 0 w 0"/>
              <a:gd name="connsiteY0" fmla="*/ 0 h 319668"/>
              <a:gd name="connsiteX1" fmla="*/ 0 w 0"/>
              <a:gd name="connsiteY1" fmla="*/ 319668 h 31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19668">
                <a:moveTo>
                  <a:pt x="0" y="0"/>
                </a:moveTo>
                <a:lnTo>
                  <a:pt x="0" y="3196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E0C690A-0EB3-4F3D-AF6C-B498E2A6F745}"/>
              </a:ext>
            </a:extLst>
          </p:cNvPr>
          <p:cNvSpPr/>
          <p:nvPr/>
        </p:nvSpPr>
        <p:spPr>
          <a:xfrm>
            <a:off x="4780156" y="2752885"/>
            <a:ext cx="0" cy="361785"/>
          </a:xfrm>
          <a:custGeom>
            <a:avLst/>
            <a:gdLst>
              <a:gd name="connsiteX0" fmla="*/ 0 w 0"/>
              <a:gd name="connsiteY0" fmla="*/ 401444 h 401444"/>
              <a:gd name="connsiteX1" fmla="*/ 0 w 0"/>
              <a:gd name="connsiteY1" fmla="*/ 0 h 40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01444">
                <a:moveTo>
                  <a:pt x="0" y="401444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B4086F9-01C9-42C1-A3EA-828F295B5938}"/>
              </a:ext>
            </a:extLst>
          </p:cNvPr>
          <p:cNvSpPr/>
          <p:nvPr/>
        </p:nvSpPr>
        <p:spPr>
          <a:xfrm>
            <a:off x="1873405" y="1707728"/>
            <a:ext cx="4163122" cy="241190"/>
          </a:xfrm>
          <a:custGeom>
            <a:avLst/>
            <a:gdLst>
              <a:gd name="connsiteX0" fmla="*/ 0 w 4163122"/>
              <a:gd name="connsiteY0" fmla="*/ 170986 h 267630"/>
              <a:gd name="connsiteX1" fmla="*/ 0 w 4163122"/>
              <a:gd name="connsiteY1" fmla="*/ 0 h 267630"/>
              <a:gd name="connsiteX2" fmla="*/ 4163122 w 4163122"/>
              <a:gd name="connsiteY2" fmla="*/ 0 h 267630"/>
              <a:gd name="connsiteX3" fmla="*/ 4163122 w 4163122"/>
              <a:gd name="connsiteY3" fmla="*/ 267630 h 26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3122" h="267630">
                <a:moveTo>
                  <a:pt x="0" y="170986"/>
                </a:moveTo>
                <a:lnTo>
                  <a:pt x="0" y="0"/>
                </a:lnTo>
                <a:lnTo>
                  <a:pt x="4163122" y="0"/>
                </a:lnTo>
                <a:lnTo>
                  <a:pt x="4163122" y="26763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1141D58-8445-46DC-AF73-7A23EBC83A48}"/>
              </a:ext>
            </a:extLst>
          </p:cNvPr>
          <p:cNvSpPr/>
          <p:nvPr/>
        </p:nvSpPr>
        <p:spPr>
          <a:xfrm>
            <a:off x="6073698" y="1701028"/>
            <a:ext cx="2059258" cy="267989"/>
          </a:xfrm>
          <a:custGeom>
            <a:avLst/>
            <a:gdLst>
              <a:gd name="connsiteX0" fmla="*/ 0 w 2059258"/>
              <a:gd name="connsiteY0" fmla="*/ 0 h 297366"/>
              <a:gd name="connsiteX1" fmla="*/ 2059258 w 2059258"/>
              <a:gd name="connsiteY1" fmla="*/ 0 h 297366"/>
              <a:gd name="connsiteX2" fmla="*/ 2059258 w 2059258"/>
              <a:gd name="connsiteY2" fmla="*/ 297366 h 29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9258" h="297366">
                <a:moveTo>
                  <a:pt x="0" y="0"/>
                </a:moveTo>
                <a:lnTo>
                  <a:pt x="2059258" y="0"/>
                </a:lnTo>
                <a:lnTo>
                  <a:pt x="2059258" y="297366"/>
                </a:lnTo>
              </a:path>
            </a:pathLst>
          </a:custGeom>
          <a:noFill/>
          <a:ln w="38100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8433EAE-77B2-4C7A-A460-C88B256DB938}"/>
              </a:ext>
            </a:extLst>
          </p:cNvPr>
          <p:cNvSpPr/>
          <p:nvPr/>
        </p:nvSpPr>
        <p:spPr>
          <a:xfrm>
            <a:off x="1873405" y="2230306"/>
            <a:ext cx="0" cy="415383"/>
          </a:xfrm>
          <a:custGeom>
            <a:avLst/>
            <a:gdLst>
              <a:gd name="connsiteX0" fmla="*/ 0 w 0"/>
              <a:gd name="connsiteY0" fmla="*/ 0 h 460918"/>
              <a:gd name="connsiteX1" fmla="*/ 0 w 0"/>
              <a:gd name="connsiteY1" fmla="*/ 460918 h 4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60918">
                <a:moveTo>
                  <a:pt x="0" y="0"/>
                </a:moveTo>
                <a:lnTo>
                  <a:pt x="0" y="460918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C09178B-51DD-467D-A2DB-83F3DF34ADA0}"/>
              </a:ext>
            </a:extLst>
          </p:cNvPr>
          <p:cNvSpPr/>
          <p:nvPr/>
        </p:nvSpPr>
        <p:spPr>
          <a:xfrm>
            <a:off x="4244897" y="3114670"/>
            <a:ext cx="1077951" cy="200991"/>
          </a:xfrm>
          <a:custGeom>
            <a:avLst/>
            <a:gdLst>
              <a:gd name="connsiteX0" fmla="*/ 2490439 w 2490439"/>
              <a:gd name="connsiteY0" fmla="*/ 193288 h 223024"/>
              <a:gd name="connsiteX1" fmla="*/ 2490439 w 2490439"/>
              <a:gd name="connsiteY1" fmla="*/ 0 h 223024"/>
              <a:gd name="connsiteX2" fmla="*/ 0 w 2490439"/>
              <a:gd name="connsiteY2" fmla="*/ 0 h 223024"/>
              <a:gd name="connsiteX3" fmla="*/ 0 w 2490439"/>
              <a:gd name="connsiteY3" fmla="*/ 223024 h 22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0439" h="223024">
                <a:moveTo>
                  <a:pt x="2490439" y="193288"/>
                </a:moveTo>
                <a:lnTo>
                  <a:pt x="2490439" y="0"/>
                </a:lnTo>
                <a:lnTo>
                  <a:pt x="0" y="0"/>
                </a:lnTo>
                <a:lnTo>
                  <a:pt x="0" y="223024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BF34AC7-EAD4-4571-ABB1-8658E173D14A}"/>
              </a:ext>
            </a:extLst>
          </p:cNvPr>
          <p:cNvSpPr/>
          <p:nvPr/>
        </p:nvSpPr>
        <p:spPr>
          <a:xfrm>
            <a:off x="7837170" y="2220257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442B61D-D7EE-4F3D-81C6-1F89C3484D25}"/>
              </a:ext>
            </a:extLst>
          </p:cNvPr>
          <p:cNvSpPr/>
          <p:nvPr/>
        </p:nvSpPr>
        <p:spPr>
          <a:xfrm>
            <a:off x="698373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2413BE86-8945-40F8-914E-6928BC45237D}"/>
              </a:ext>
            </a:extLst>
          </p:cNvPr>
          <p:cNvSpPr/>
          <p:nvPr/>
        </p:nvSpPr>
        <p:spPr>
          <a:xfrm>
            <a:off x="590931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DDAC632-B8B5-4943-976E-6F218360803A}"/>
              </a:ext>
            </a:extLst>
          </p:cNvPr>
          <p:cNvSpPr/>
          <p:nvPr/>
        </p:nvSpPr>
        <p:spPr>
          <a:xfrm>
            <a:off x="265176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EA9BE23-9EA7-436E-9997-DC2B351C8B5C}"/>
              </a:ext>
            </a:extLst>
          </p:cNvPr>
          <p:cNvSpPr/>
          <p:nvPr/>
        </p:nvSpPr>
        <p:spPr>
          <a:xfrm>
            <a:off x="156972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BF91E216-219B-4FED-96FC-A29CB43C5039}"/>
              </a:ext>
            </a:extLst>
          </p:cNvPr>
          <p:cNvSpPr/>
          <p:nvPr/>
        </p:nvSpPr>
        <p:spPr>
          <a:xfrm>
            <a:off x="487680" y="2915522"/>
            <a:ext cx="99060" cy="576000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E110FC1-BE74-4B45-8988-8DC2CA7192BD}"/>
              </a:ext>
            </a:extLst>
          </p:cNvPr>
          <p:cNvSpPr/>
          <p:nvPr/>
        </p:nvSpPr>
        <p:spPr>
          <a:xfrm>
            <a:off x="7924800" y="2525095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Increased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mitochondrial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calcium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85DA56C6-BED9-4EF0-919C-6C81C744AC92}"/>
              </a:ext>
            </a:extLst>
          </p:cNvPr>
          <p:cNvSpPr/>
          <p:nvPr/>
        </p:nvSpPr>
        <p:spPr>
          <a:xfrm>
            <a:off x="6846849" y="2525095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Tubuloglo-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merular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feedback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256BFF24-9F8E-4591-AC04-48B6C1F42A4C}"/>
              </a:ext>
            </a:extLst>
          </p:cNvPr>
          <p:cNvSpPr/>
          <p:nvPr/>
        </p:nvSpPr>
        <p:spPr>
          <a:xfrm>
            <a:off x="5768898" y="2525095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Reduced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blood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pressure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548A7AF3-94C2-47AB-AB48-0919DD9EDEBF}"/>
              </a:ext>
            </a:extLst>
          </p:cNvPr>
          <p:cNvSpPr/>
          <p:nvPr/>
        </p:nvSpPr>
        <p:spPr>
          <a:xfrm>
            <a:off x="2512742" y="2525095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Increased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uricosuria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31B91C3-BFE7-45A0-9C18-A2FDF71927E6}"/>
              </a:ext>
            </a:extLst>
          </p:cNvPr>
          <p:cNvSpPr/>
          <p:nvPr/>
        </p:nvSpPr>
        <p:spPr>
          <a:xfrm>
            <a:off x="1434791" y="2525095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Reduced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total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body fat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57F9446-39FD-4E2B-9FF3-2D126F42174D}"/>
              </a:ext>
            </a:extLst>
          </p:cNvPr>
          <p:cNvSpPr/>
          <p:nvPr/>
        </p:nvSpPr>
        <p:spPr>
          <a:xfrm>
            <a:off x="356840" y="252509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HbA</a:t>
            </a:r>
            <a:r>
              <a:rPr lang="en-GB" sz="105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8A88621-0932-4F48-9E0D-AA56011F6100}"/>
              </a:ext>
            </a:extLst>
          </p:cNvPr>
          <p:cNvSpPr/>
          <p:nvPr/>
        </p:nvSpPr>
        <p:spPr>
          <a:xfrm>
            <a:off x="7069873" y="3221866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Reduced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renal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damage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388F8FCC-97E9-4F8C-9D83-DCAA1A85DA99}"/>
              </a:ext>
            </a:extLst>
          </p:cNvPr>
          <p:cNvSpPr/>
          <p:nvPr/>
        </p:nvSpPr>
        <p:spPr>
          <a:xfrm>
            <a:off x="5991922" y="3221866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Reduced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arterial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stiffness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2F9F48E9-F9EF-4729-89C3-44EB2057D519}"/>
              </a:ext>
            </a:extLst>
          </p:cNvPr>
          <p:cNvSpPr/>
          <p:nvPr/>
        </p:nvSpPr>
        <p:spPr>
          <a:xfrm>
            <a:off x="2735766" y="3221866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Reduce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oxidative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stress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CE261085-8E07-48E0-B6B7-B5105ABB679A}"/>
              </a:ext>
            </a:extLst>
          </p:cNvPr>
          <p:cNvSpPr/>
          <p:nvPr/>
        </p:nvSpPr>
        <p:spPr>
          <a:xfrm>
            <a:off x="1657815" y="3221866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Ketone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utilisation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02B9D53F-9EF4-44F0-B125-98DA3D8B9D81}"/>
              </a:ext>
            </a:extLst>
          </p:cNvPr>
          <p:cNvSpPr/>
          <p:nvPr/>
        </p:nvSpPr>
        <p:spPr>
          <a:xfrm>
            <a:off x="4884235" y="3221866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Reduced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preload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A66A7C3A-38AE-47F8-A140-A4E10C3F6544}"/>
              </a:ext>
            </a:extLst>
          </p:cNvPr>
          <p:cNvSpPr/>
          <p:nvPr/>
        </p:nvSpPr>
        <p:spPr>
          <a:xfrm>
            <a:off x="3806284" y="3221866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Increased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haematocrit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99A166F-6F59-4BF8-84D8-C97C31908937}"/>
              </a:ext>
            </a:extLst>
          </p:cNvPr>
          <p:cNvSpPr/>
          <p:nvPr/>
        </p:nvSpPr>
        <p:spPr>
          <a:xfrm>
            <a:off x="4345260" y="2525095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Reduced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plasma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volume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80FB2AA-7498-49A9-ACE4-C119985B0DF4}"/>
              </a:ext>
            </a:extLst>
          </p:cNvPr>
          <p:cNvSpPr/>
          <p:nvPr/>
        </p:nvSpPr>
        <p:spPr>
          <a:xfrm>
            <a:off x="7694342" y="1828324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Na</a:t>
            </a:r>
            <a:r>
              <a:rPr lang="en-GB" sz="1050" b="1" baseline="30000" dirty="0">
                <a:solidFill>
                  <a:schemeClr val="bg1"/>
                </a:solidFill>
              </a:rPr>
              <a:t>+</a:t>
            </a:r>
            <a:r>
              <a:rPr lang="en-GB" sz="1050" b="1" dirty="0">
                <a:solidFill>
                  <a:schemeClr val="bg1"/>
                </a:solidFill>
              </a:rPr>
              <a:t>/H</a:t>
            </a:r>
            <a:r>
              <a:rPr lang="en-GB" sz="1050" b="1" baseline="30000" dirty="0">
                <a:solidFill>
                  <a:schemeClr val="bg1"/>
                </a:solidFill>
              </a:rPr>
              <a:t>+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exchanger</a:t>
            </a:r>
            <a:r>
              <a:rPr lang="en-GB" sz="1050" b="1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2E26842-5957-438E-A21E-9826683093CE}"/>
              </a:ext>
            </a:extLst>
          </p:cNvPr>
          <p:cNvSpPr/>
          <p:nvPr/>
        </p:nvSpPr>
        <p:spPr>
          <a:xfrm>
            <a:off x="5596054" y="1828324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Natriuresis</a:t>
            </a:r>
            <a:r>
              <a:rPr lang="en-GB" sz="105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D3EFD21A-A351-467D-BF1F-E0D020FD9A02}"/>
              </a:ext>
            </a:extLst>
          </p:cNvPr>
          <p:cNvSpPr/>
          <p:nvPr/>
        </p:nvSpPr>
        <p:spPr>
          <a:xfrm>
            <a:off x="1434791" y="1828324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Glycosuria</a:t>
            </a:r>
            <a:r>
              <a:rPr lang="en-GB" sz="105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D33016CF-AD27-4AD5-A4EB-F5A2A7282AB3}"/>
              </a:ext>
            </a:extLst>
          </p:cNvPr>
          <p:cNvSpPr/>
          <p:nvPr/>
        </p:nvSpPr>
        <p:spPr>
          <a:xfrm>
            <a:off x="4564567" y="107795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SGL2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inhibitors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E32F7C7-3F45-46FE-86BF-D34F8EAA6F87}"/>
              </a:ext>
            </a:extLst>
          </p:cNvPr>
          <p:cNvSpPr/>
          <p:nvPr/>
        </p:nvSpPr>
        <p:spPr>
          <a:xfrm>
            <a:off x="579864" y="3221866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spc="-40" dirty="0">
                <a:solidFill>
                  <a:schemeClr val="tx1"/>
                </a:solidFill>
              </a:rPr>
              <a:t>Reduced</a:t>
            </a:r>
            <a:br>
              <a:rPr lang="en-GB" sz="1050" b="1" spc="-40" dirty="0">
                <a:solidFill>
                  <a:schemeClr val="tx1"/>
                </a:solidFill>
              </a:rPr>
            </a:br>
            <a:r>
              <a:rPr lang="en-GB" sz="1050" b="1" spc="-40" dirty="0">
                <a:solidFill>
                  <a:schemeClr val="tx1"/>
                </a:solidFill>
              </a:rPr>
              <a:t>glucotoxicity</a:t>
            </a:r>
            <a:br>
              <a:rPr lang="en-GB" sz="1050" b="1" spc="-40" dirty="0">
                <a:solidFill>
                  <a:schemeClr val="tx1"/>
                </a:solidFill>
              </a:rPr>
            </a:br>
            <a:r>
              <a:rPr lang="en-GB" sz="1050" b="1" spc="-40" dirty="0">
                <a:solidFill>
                  <a:schemeClr val="tx1"/>
                </a:solidFill>
              </a:rPr>
              <a:t>&amp; inflammation</a:t>
            </a:r>
          </a:p>
        </p:txBody>
      </p: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4FDEA90F-B500-4160-8480-9E1B2A6F7680}"/>
              </a:ext>
            </a:extLst>
          </p:cNvPr>
          <p:cNvCxnSpPr/>
          <p:nvPr/>
        </p:nvCxnSpPr>
        <p:spPr>
          <a:xfrm rot="16200000" flipH="1">
            <a:off x="2304818" y="1882273"/>
            <a:ext cx="207692" cy="1077951"/>
          </a:xfrm>
          <a:prstGeom prst="bentConnector3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260FD465-8E14-418E-8D1E-83419B06EEB2}"/>
              </a:ext>
            </a:extLst>
          </p:cNvPr>
          <p:cNvCxnSpPr>
            <a:cxnSpLocks/>
          </p:cNvCxnSpPr>
          <p:nvPr/>
        </p:nvCxnSpPr>
        <p:spPr>
          <a:xfrm rot="5400000">
            <a:off x="1226868" y="1882274"/>
            <a:ext cx="207692" cy="107795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9D7C6E15-7F44-4789-9BEC-C442DE7AF601}"/>
              </a:ext>
            </a:extLst>
          </p:cNvPr>
          <p:cNvCxnSpPr>
            <a:stCxn id="82" idx="2"/>
            <a:endCxn id="53" idx="0"/>
          </p:cNvCxnSpPr>
          <p:nvPr/>
        </p:nvCxnSpPr>
        <p:spPr>
          <a:xfrm rot="16200000" flipH="1">
            <a:off x="6552503" y="1795851"/>
            <a:ext cx="207692" cy="1250795"/>
          </a:xfrm>
          <a:prstGeom prst="bentConnector3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6E5D5B14-A34B-4719-B939-69165392EE0E}"/>
              </a:ext>
            </a:extLst>
          </p:cNvPr>
          <p:cNvCxnSpPr>
            <a:stCxn id="82" idx="2"/>
            <a:endCxn id="54" idx="0"/>
          </p:cNvCxnSpPr>
          <p:nvPr/>
        </p:nvCxnSpPr>
        <p:spPr>
          <a:xfrm rot="16200000" flipH="1">
            <a:off x="6013528" y="2334827"/>
            <a:ext cx="207692" cy="172844"/>
          </a:xfrm>
          <a:prstGeom prst="bentConnector3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1780ADA0-7FE2-4923-8A8A-FEC9967F3D6E}"/>
              </a:ext>
            </a:extLst>
          </p:cNvPr>
          <p:cNvCxnSpPr>
            <a:stCxn id="82" idx="2"/>
            <a:endCxn id="80" idx="0"/>
          </p:cNvCxnSpPr>
          <p:nvPr/>
        </p:nvCxnSpPr>
        <p:spPr>
          <a:xfrm rot="5400000">
            <a:off x="5301709" y="1795852"/>
            <a:ext cx="207692" cy="1250794"/>
          </a:xfrm>
          <a:prstGeom prst="bentConnector3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0393568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9AEDF0B0-D1DF-4488-815B-BA7A206A1529}"/>
              </a:ext>
            </a:extLst>
          </p:cNvPr>
          <p:cNvSpPr/>
          <p:nvPr/>
        </p:nvSpPr>
        <p:spPr>
          <a:xfrm>
            <a:off x="3185532" y="1055648"/>
            <a:ext cx="2772936" cy="3844297"/>
          </a:xfrm>
          <a:prstGeom prst="rect">
            <a:avLst/>
          </a:prstGeom>
          <a:blipFill dpi="0" rotWithShape="1">
            <a:blip r:embed="rId3">
              <a:alphaModFix amt="15000"/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62FE3A-A7F9-4B07-AABF-F9BDF6374FCF}"/>
              </a:ext>
            </a:extLst>
          </p:cNvPr>
          <p:cNvSpPr/>
          <p:nvPr/>
        </p:nvSpPr>
        <p:spPr>
          <a:xfrm>
            <a:off x="4777433" y="2741998"/>
            <a:ext cx="0" cy="361785"/>
          </a:xfrm>
          <a:custGeom>
            <a:avLst/>
            <a:gdLst>
              <a:gd name="connsiteX0" fmla="*/ 0 w 0"/>
              <a:gd name="connsiteY0" fmla="*/ 401444 h 401444"/>
              <a:gd name="connsiteX1" fmla="*/ 0 w 0"/>
              <a:gd name="connsiteY1" fmla="*/ 0 h 40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01444">
                <a:moveTo>
                  <a:pt x="0" y="401444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86D6617-4DD2-4F09-BD2F-0A7F3A221FE4}"/>
              </a:ext>
            </a:extLst>
          </p:cNvPr>
          <p:cNvSpPr/>
          <p:nvPr/>
        </p:nvSpPr>
        <p:spPr>
          <a:xfrm>
            <a:off x="4242176" y="3111947"/>
            <a:ext cx="1077951" cy="200991"/>
          </a:xfrm>
          <a:custGeom>
            <a:avLst/>
            <a:gdLst>
              <a:gd name="connsiteX0" fmla="*/ 2490439 w 2490439"/>
              <a:gd name="connsiteY0" fmla="*/ 193288 h 223024"/>
              <a:gd name="connsiteX1" fmla="*/ 2490439 w 2490439"/>
              <a:gd name="connsiteY1" fmla="*/ 0 h 223024"/>
              <a:gd name="connsiteX2" fmla="*/ 0 w 2490439"/>
              <a:gd name="connsiteY2" fmla="*/ 0 h 223024"/>
              <a:gd name="connsiteX3" fmla="*/ 0 w 2490439"/>
              <a:gd name="connsiteY3" fmla="*/ 223024 h 22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0439" h="223024">
                <a:moveTo>
                  <a:pt x="2490439" y="193288"/>
                </a:moveTo>
                <a:lnTo>
                  <a:pt x="2490439" y="0"/>
                </a:lnTo>
                <a:lnTo>
                  <a:pt x="0" y="0"/>
                </a:lnTo>
                <a:lnTo>
                  <a:pt x="0" y="223024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3DBF824-14C7-42FC-93DB-480BA55B22BD}"/>
              </a:ext>
            </a:extLst>
          </p:cNvPr>
          <p:cNvSpPr/>
          <p:nvPr/>
        </p:nvSpPr>
        <p:spPr>
          <a:xfrm>
            <a:off x="4881514" y="3219143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Reduced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preload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81702D1-C0D1-41B9-8C5C-DADE394FAC55}"/>
              </a:ext>
            </a:extLst>
          </p:cNvPr>
          <p:cNvSpPr/>
          <p:nvPr/>
        </p:nvSpPr>
        <p:spPr>
          <a:xfrm>
            <a:off x="3803563" y="3219143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Increased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haematocrit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2E43A184-08A7-4E74-A2E1-9A7C1A530C97}"/>
              </a:ext>
            </a:extLst>
          </p:cNvPr>
          <p:cNvSpPr/>
          <p:nvPr/>
        </p:nvSpPr>
        <p:spPr>
          <a:xfrm>
            <a:off x="4342539" y="2522372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Reduced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plasma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volume</a:t>
            </a:r>
          </a:p>
        </p:txBody>
      </p: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CDD75D7A-B26F-40C5-9E5E-55FF113C0A31}"/>
              </a:ext>
            </a:extLst>
          </p:cNvPr>
          <p:cNvCxnSpPr>
            <a:endCxn id="43" idx="0"/>
          </p:cNvCxnSpPr>
          <p:nvPr/>
        </p:nvCxnSpPr>
        <p:spPr>
          <a:xfrm rot="5400000">
            <a:off x="5298988" y="1793129"/>
            <a:ext cx="207692" cy="1250794"/>
          </a:xfrm>
          <a:prstGeom prst="bentConnector3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E66DEB3-A569-4E87-B026-92D6A9DD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61" y="39085"/>
            <a:ext cx="8255479" cy="840230"/>
          </a:xfrm>
        </p:spPr>
        <p:txBody>
          <a:bodyPr/>
          <a:lstStyle/>
          <a:p>
            <a:r>
              <a:rPr lang="en-GB" sz="2700" dirty="0"/>
              <a:t>Multiple mechanisms may contribute to CV benefits with SGLT2 inhibitors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7A7B7E-61BC-4980-82A1-2B391ECE11CA}"/>
              </a:ext>
            </a:extLst>
          </p:cNvPr>
          <p:cNvSpPr txBox="1">
            <a:spLocks/>
          </p:cNvSpPr>
          <p:nvPr/>
        </p:nvSpPr>
        <p:spPr>
          <a:xfrm>
            <a:off x="0" y="4739271"/>
            <a:ext cx="5014247" cy="40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000" bIns="126000" anchor="b" anchorCtr="0">
            <a:spAutoFit/>
          </a:bodyPr>
          <a:lstStyle>
            <a:defPPr>
              <a:defRPr lang="en-US"/>
            </a:defPPr>
            <a:lvl1pPr>
              <a:spcBef>
                <a:spcPts val="200"/>
              </a:spcBef>
              <a:defRPr sz="750" b="0">
                <a:latin typeface="Arial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br>
              <a:rPr lang="en-GB" b="1" dirty="0"/>
            </a:br>
            <a:r>
              <a:rPr lang="en-GB" altLang="en-US" dirty="0"/>
              <a:t>1. Heerspink HJL, </a:t>
            </a:r>
            <a:r>
              <a:rPr lang="en-GB" altLang="en-US" i="1" dirty="0"/>
              <a:t>et al. Circulation </a:t>
            </a:r>
            <a:r>
              <a:rPr lang="en-GB" altLang="en-US" dirty="0"/>
              <a:t>2016;134:752–72; 2. Baartscheer A, </a:t>
            </a:r>
            <a:r>
              <a:rPr lang="en-GB" altLang="en-US" i="1" dirty="0"/>
              <a:t>et al. Diabetologia </a:t>
            </a:r>
            <a:r>
              <a:rPr lang="en-GB" altLang="en-US" dirty="0"/>
              <a:t>2017;60:568–73.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780C7B6-7C15-4B74-A451-61AF3BA09BF6}"/>
              </a:ext>
            </a:extLst>
          </p:cNvPr>
          <p:cNvSpPr/>
          <p:nvPr/>
        </p:nvSpPr>
        <p:spPr>
          <a:xfrm>
            <a:off x="4999464" y="1419640"/>
            <a:ext cx="0" cy="288087"/>
          </a:xfrm>
          <a:custGeom>
            <a:avLst/>
            <a:gdLst>
              <a:gd name="connsiteX0" fmla="*/ 0 w 0"/>
              <a:gd name="connsiteY0" fmla="*/ 0 h 319668"/>
              <a:gd name="connsiteX1" fmla="*/ 0 w 0"/>
              <a:gd name="connsiteY1" fmla="*/ 319668 h 31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19668">
                <a:moveTo>
                  <a:pt x="0" y="0"/>
                </a:moveTo>
                <a:lnTo>
                  <a:pt x="0" y="3196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A587E77-BD96-440A-B3A9-C0BC11A3A91F}"/>
              </a:ext>
            </a:extLst>
          </p:cNvPr>
          <p:cNvSpPr/>
          <p:nvPr/>
        </p:nvSpPr>
        <p:spPr>
          <a:xfrm>
            <a:off x="4780156" y="2752885"/>
            <a:ext cx="0" cy="361785"/>
          </a:xfrm>
          <a:custGeom>
            <a:avLst/>
            <a:gdLst>
              <a:gd name="connsiteX0" fmla="*/ 0 w 0"/>
              <a:gd name="connsiteY0" fmla="*/ 401444 h 401444"/>
              <a:gd name="connsiteX1" fmla="*/ 0 w 0"/>
              <a:gd name="connsiteY1" fmla="*/ 0 h 40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01444">
                <a:moveTo>
                  <a:pt x="0" y="401444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7976301-AF97-4F32-B54A-5F3D7C9C6269}"/>
              </a:ext>
            </a:extLst>
          </p:cNvPr>
          <p:cNvSpPr/>
          <p:nvPr/>
        </p:nvSpPr>
        <p:spPr>
          <a:xfrm>
            <a:off x="1873405" y="1707728"/>
            <a:ext cx="4163122" cy="241190"/>
          </a:xfrm>
          <a:custGeom>
            <a:avLst/>
            <a:gdLst>
              <a:gd name="connsiteX0" fmla="*/ 0 w 4163122"/>
              <a:gd name="connsiteY0" fmla="*/ 170986 h 267630"/>
              <a:gd name="connsiteX1" fmla="*/ 0 w 4163122"/>
              <a:gd name="connsiteY1" fmla="*/ 0 h 267630"/>
              <a:gd name="connsiteX2" fmla="*/ 4163122 w 4163122"/>
              <a:gd name="connsiteY2" fmla="*/ 0 h 267630"/>
              <a:gd name="connsiteX3" fmla="*/ 4163122 w 4163122"/>
              <a:gd name="connsiteY3" fmla="*/ 267630 h 26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3122" h="267630">
                <a:moveTo>
                  <a:pt x="0" y="170986"/>
                </a:moveTo>
                <a:lnTo>
                  <a:pt x="0" y="0"/>
                </a:lnTo>
                <a:lnTo>
                  <a:pt x="4163122" y="0"/>
                </a:lnTo>
                <a:lnTo>
                  <a:pt x="4163122" y="26763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BBDA3CA-6DB5-4A6C-97EB-4A028057DB49}"/>
              </a:ext>
            </a:extLst>
          </p:cNvPr>
          <p:cNvSpPr/>
          <p:nvPr/>
        </p:nvSpPr>
        <p:spPr>
          <a:xfrm>
            <a:off x="6073698" y="1701028"/>
            <a:ext cx="2059258" cy="267989"/>
          </a:xfrm>
          <a:custGeom>
            <a:avLst/>
            <a:gdLst>
              <a:gd name="connsiteX0" fmla="*/ 0 w 2059258"/>
              <a:gd name="connsiteY0" fmla="*/ 0 h 297366"/>
              <a:gd name="connsiteX1" fmla="*/ 2059258 w 2059258"/>
              <a:gd name="connsiteY1" fmla="*/ 0 h 297366"/>
              <a:gd name="connsiteX2" fmla="*/ 2059258 w 2059258"/>
              <a:gd name="connsiteY2" fmla="*/ 297366 h 29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9258" h="297366">
                <a:moveTo>
                  <a:pt x="0" y="0"/>
                </a:moveTo>
                <a:lnTo>
                  <a:pt x="2059258" y="0"/>
                </a:lnTo>
                <a:lnTo>
                  <a:pt x="2059258" y="297366"/>
                </a:lnTo>
              </a:path>
            </a:pathLst>
          </a:custGeom>
          <a:noFill/>
          <a:ln w="38100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4698C3B-6C0A-4BC5-A271-4848C02060CD}"/>
              </a:ext>
            </a:extLst>
          </p:cNvPr>
          <p:cNvSpPr/>
          <p:nvPr/>
        </p:nvSpPr>
        <p:spPr>
          <a:xfrm>
            <a:off x="1873405" y="2230306"/>
            <a:ext cx="0" cy="415383"/>
          </a:xfrm>
          <a:custGeom>
            <a:avLst/>
            <a:gdLst>
              <a:gd name="connsiteX0" fmla="*/ 0 w 0"/>
              <a:gd name="connsiteY0" fmla="*/ 0 h 460918"/>
              <a:gd name="connsiteX1" fmla="*/ 0 w 0"/>
              <a:gd name="connsiteY1" fmla="*/ 460918 h 4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60918">
                <a:moveTo>
                  <a:pt x="0" y="0"/>
                </a:moveTo>
                <a:lnTo>
                  <a:pt x="0" y="460918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46B016E-9E46-49DC-B4CD-ED03DD26404C}"/>
              </a:ext>
            </a:extLst>
          </p:cNvPr>
          <p:cNvSpPr/>
          <p:nvPr/>
        </p:nvSpPr>
        <p:spPr>
          <a:xfrm>
            <a:off x="7837170" y="2220257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C89BA4CE-0A61-4DB3-95D4-EE7A20D289C3}"/>
              </a:ext>
            </a:extLst>
          </p:cNvPr>
          <p:cNvSpPr/>
          <p:nvPr/>
        </p:nvSpPr>
        <p:spPr>
          <a:xfrm>
            <a:off x="698373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8B5A094-4443-4179-83DF-B319E6085089}"/>
              </a:ext>
            </a:extLst>
          </p:cNvPr>
          <p:cNvSpPr/>
          <p:nvPr/>
        </p:nvSpPr>
        <p:spPr>
          <a:xfrm>
            <a:off x="590931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4E165BB-7816-4CF1-87B6-AA197F8C5026}"/>
              </a:ext>
            </a:extLst>
          </p:cNvPr>
          <p:cNvSpPr/>
          <p:nvPr/>
        </p:nvSpPr>
        <p:spPr>
          <a:xfrm>
            <a:off x="265176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3B826463-1579-4E0D-BDCF-AF748B25CE72}"/>
              </a:ext>
            </a:extLst>
          </p:cNvPr>
          <p:cNvSpPr/>
          <p:nvPr/>
        </p:nvSpPr>
        <p:spPr>
          <a:xfrm>
            <a:off x="156972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B8E77C5A-2D4B-4683-8F9B-FE2A6DFA2B3D}"/>
              </a:ext>
            </a:extLst>
          </p:cNvPr>
          <p:cNvSpPr/>
          <p:nvPr/>
        </p:nvSpPr>
        <p:spPr>
          <a:xfrm>
            <a:off x="48768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23F9517-5DCB-46EB-90E3-E99B4243EAE1}"/>
              </a:ext>
            </a:extLst>
          </p:cNvPr>
          <p:cNvSpPr/>
          <p:nvPr/>
        </p:nvSpPr>
        <p:spPr>
          <a:xfrm>
            <a:off x="7924800" y="2525095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Increased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mitochondrial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calcium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3FBA8C9-CFC2-4690-96EA-C51EC65FEBA6}"/>
              </a:ext>
            </a:extLst>
          </p:cNvPr>
          <p:cNvSpPr/>
          <p:nvPr/>
        </p:nvSpPr>
        <p:spPr>
          <a:xfrm>
            <a:off x="6846849" y="2525095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Tubuloglo-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merular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feedback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96F5ED6-8370-4B9A-8C6E-6F20DDC651E5}"/>
              </a:ext>
            </a:extLst>
          </p:cNvPr>
          <p:cNvSpPr/>
          <p:nvPr/>
        </p:nvSpPr>
        <p:spPr>
          <a:xfrm>
            <a:off x="5768898" y="2525095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Reduced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blood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pressure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A1D6B58-080B-43E4-9826-3933ED6D0E62}"/>
              </a:ext>
            </a:extLst>
          </p:cNvPr>
          <p:cNvSpPr/>
          <p:nvPr/>
        </p:nvSpPr>
        <p:spPr>
          <a:xfrm>
            <a:off x="2512742" y="2525095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Increased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uricosuria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CD69D75B-A138-4AE0-9EE9-5715A09D1CE8}"/>
              </a:ext>
            </a:extLst>
          </p:cNvPr>
          <p:cNvSpPr/>
          <p:nvPr/>
        </p:nvSpPr>
        <p:spPr>
          <a:xfrm>
            <a:off x="1434791" y="2525095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Reduced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total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body fat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AB6E5E10-D885-4ED4-BFE7-0CD57FD7CCBE}"/>
              </a:ext>
            </a:extLst>
          </p:cNvPr>
          <p:cNvSpPr/>
          <p:nvPr/>
        </p:nvSpPr>
        <p:spPr>
          <a:xfrm>
            <a:off x="356840" y="252509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HbA</a:t>
            </a:r>
            <a:r>
              <a:rPr lang="en-GB" sz="105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84729ADA-B31A-458F-A0EE-35827B84A3A6}"/>
              </a:ext>
            </a:extLst>
          </p:cNvPr>
          <p:cNvSpPr/>
          <p:nvPr/>
        </p:nvSpPr>
        <p:spPr>
          <a:xfrm>
            <a:off x="7069873" y="3221866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Reduced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renal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damage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F851DA2-AE0E-4F86-92EE-432F272EF7CB}"/>
              </a:ext>
            </a:extLst>
          </p:cNvPr>
          <p:cNvSpPr/>
          <p:nvPr/>
        </p:nvSpPr>
        <p:spPr>
          <a:xfrm>
            <a:off x="5991922" y="3221866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Reduced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arterial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stiffness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7274CFC4-21C9-444F-8017-4149F3CC701D}"/>
              </a:ext>
            </a:extLst>
          </p:cNvPr>
          <p:cNvSpPr/>
          <p:nvPr/>
        </p:nvSpPr>
        <p:spPr>
          <a:xfrm>
            <a:off x="2735766" y="3221866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Reduce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oxidative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stress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BB854FFD-95AC-4297-9FAD-AF567B9C01EF}"/>
              </a:ext>
            </a:extLst>
          </p:cNvPr>
          <p:cNvSpPr/>
          <p:nvPr/>
        </p:nvSpPr>
        <p:spPr>
          <a:xfrm>
            <a:off x="1657815" y="3221866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Ketone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utilisation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6BC6C147-23DC-47A0-845F-251C7C0A5046}"/>
              </a:ext>
            </a:extLst>
          </p:cNvPr>
          <p:cNvSpPr/>
          <p:nvPr/>
        </p:nvSpPr>
        <p:spPr>
          <a:xfrm>
            <a:off x="7694342" y="1828324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Na</a:t>
            </a:r>
            <a:r>
              <a:rPr lang="en-GB" sz="1050" b="1" baseline="30000" dirty="0">
                <a:solidFill>
                  <a:schemeClr val="bg1"/>
                </a:solidFill>
              </a:rPr>
              <a:t>+</a:t>
            </a:r>
            <a:r>
              <a:rPr lang="en-GB" sz="1050" b="1" dirty="0">
                <a:solidFill>
                  <a:schemeClr val="bg1"/>
                </a:solidFill>
              </a:rPr>
              <a:t>/H</a:t>
            </a:r>
            <a:r>
              <a:rPr lang="en-GB" sz="1050" b="1" baseline="30000" dirty="0">
                <a:solidFill>
                  <a:schemeClr val="bg1"/>
                </a:solidFill>
              </a:rPr>
              <a:t>+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exchanger</a:t>
            </a:r>
            <a:r>
              <a:rPr lang="en-GB" sz="1050" b="1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A34FF27B-6CD9-4CB5-8D5C-0BD95A7CD5DB}"/>
              </a:ext>
            </a:extLst>
          </p:cNvPr>
          <p:cNvSpPr/>
          <p:nvPr/>
        </p:nvSpPr>
        <p:spPr>
          <a:xfrm>
            <a:off x="5596054" y="1828324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Natriuresis</a:t>
            </a:r>
            <a:r>
              <a:rPr lang="en-GB" sz="105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52AAAECB-159D-4558-834F-BC700D6E8B21}"/>
              </a:ext>
            </a:extLst>
          </p:cNvPr>
          <p:cNvSpPr/>
          <p:nvPr/>
        </p:nvSpPr>
        <p:spPr>
          <a:xfrm>
            <a:off x="1434791" y="1828324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Glycosuria</a:t>
            </a:r>
            <a:r>
              <a:rPr lang="en-GB" sz="105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17A3C23F-F9DA-42BF-BA8F-FE831A913AAC}"/>
              </a:ext>
            </a:extLst>
          </p:cNvPr>
          <p:cNvSpPr/>
          <p:nvPr/>
        </p:nvSpPr>
        <p:spPr>
          <a:xfrm>
            <a:off x="4564567" y="107795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SGL2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inhibitors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5173F6D6-AB2A-4FC9-A59F-200C71884298}"/>
              </a:ext>
            </a:extLst>
          </p:cNvPr>
          <p:cNvSpPr/>
          <p:nvPr/>
        </p:nvSpPr>
        <p:spPr>
          <a:xfrm>
            <a:off x="579864" y="3221866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spc="-40" dirty="0">
                <a:solidFill>
                  <a:schemeClr val="tx1"/>
                </a:solidFill>
              </a:rPr>
              <a:t>Reduced</a:t>
            </a:r>
            <a:br>
              <a:rPr lang="en-GB" sz="1050" b="1" spc="-40" dirty="0">
                <a:solidFill>
                  <a:schemeClr val="tx1"/>
                </a:solidFill>
              </a:rPr>
            </a:br>
            <a:r>
              <a:rPr lang="en-GB" sz="1050" b="1" spc="-40" dirty="0">
                <a:solidFill>
                  <a:schemeClr val="tx1"/>
                </a:solidFill>
              </a:rPr>
              <a:t>glucotoxicity</a:t>
            </a:r>
            <a:br>
              <a:rPr lang="en-GB" sz="1050" b="1" spc="-40" dirty="0">
                <a:solidFill>
                  <a:schemeClr val="tx1"/>
                </a:solidFill>
              </a:rPr>
            </a:br>
            <a:r>
              <a:rPr lang="en-GB" sz="1050" b="1" spc="-40" dirty="0">
                <a:solidFill>
                  <a:schemeClr val="tx1"/>
                </a:solidFill>
              </a:rPr>
              <a:t>&amp; inflammation</a:t>
            </a:r>
          </a:p>
        </p:txBody>
      </p: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36131674-A57F-4F9F-9FB2-EAFAF86CC382}"/>
              </a:ext>
            </a:extLst>
          </p:cNvPr>
          <p:cNvCxnSpPr/>
          <p:nvPr/>
        </p:nvCxnSpPr>
        <p:spPr>
          <a:xfrm rot="16200000" flipH="1">
            <a:off x="2304818" y="1882273"/>
            <a:ext cx="207692" cy="1077951"/>
          </a:xfrm>
          <a:prstGeom prst="bentConnector3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C3640F4E-C371-4932-BDA6-6977EEDDA8F4}"/>
              </a:ext>
            </a:extLst>
          </p:cNvPr>
          <p:cNvCxnSpPr>
            <a:cxnSpLocks/>
          </p:cNvCxnSpPr>
          <p:nvPr/>
        </p:nvCxnSpPr>
        <p:spPr>
          <a:xfrm rot="5400000">
            <a:off x="1226868" y="1882274"/>
            <a:ext cx="207692" cy="107795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11C9745B-61F0-4F07-8765-57F1EEE99DCA}"/>
              </a:ext>
            </a:extLst>
          </p:cNvPr>
          <p:cNvCxnSpPr>
            <a:stCxn id="88" idx="2"/>
            <a:endCxn id="68" idx="0"/>
          </p:cNvCxnSpPr>
          <p:nvPr/>
        </p:nvCxnSpPr>
        <p:spPr>
          <a:xfrm rot="16200000" flipH="1">
            <a:off x="6552503" y="1795851"/>
            <a:ext cx="207692" cy="1250795"/>
          </a:xfrm>
          <a:prstGeom prst="bentConnector3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D5C2FE06-A7CA-423B-BACF-B9F5AEB04CF7}"/>
              </a:ext>
            </a:extLst>
          </p:cNvPr>
          <p:cNvCxnSpPr>
            <a:stCxn id="88" idx="2"/>
            <a:endCxn id="76" idx="0"/>
          </p:cNvCxnSpPr>
          <p:nvPr/>
        </p:nvCxnSpPr>
        <p:spPr>
          <a:xfrm rot="16200000" flipH="1">
            <a:off x="6013528" y="2334827"/>
            <a:ext cx="207692" cy="172844"/>
          </a:xfrm>
          <a:prstGeom prst="bentConnector3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F945DFD-32DC-449F-9674-B4787ED84548}"/>
              </a:ext>
            </a:extLst>
          </p:cNvPr>
          <p:cNvSpPr/>
          <p:nvPr/>
        </p:nvSpPr>
        <p:spPr>
          <a:xfrm>
            <a:off x="4244897" y="3114670"/>
            <a:ext cx="1077951" cy="124571"/>
          </a:xfrm>
          <a:custGeom>
            <a:avLst/>
            <a:gdLst>
              <a:gd name="connsiteX0" fmla="*/ 2490439 w 2490439"/>
              <a:gd name="connsiteY0" fmla="*/ 193288 h 223024"/>
              <a:gd name="connsiteX1" fmla="*/ 2490439 w 2490439"/>
              <a:gd name="connsiteY1" fmla="*/ 0 h 223024"/>
              <a:gd name="connsiteX2" fmla="*/ 0 w 2490439"/>
              <a:gd name="connsiteY2" fmla="*/ 0 h 223024"/>
              <a:gd name="connsiteX3" fmla="*/ 0 w 2490439"/>
              <a:gd name="connsiteY3" fmla="*/ 223024 h 22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0439" h="223024">
                <a:moveTo>
                  <a:pt x="2490439" y="193288"/>
                </a:moveTo>
                <a:lnTo>
                  <a:pt x="2490439" y="0"/>
                </a:lnTo>
                <a:lnTo>
                  <a:pt x="0" y="0"/>
                </a:lnTo>
                <a:lnTo>
                  <a:pt x="0" y="223024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3CF810DC-7A35-4AA1-AEF6-E1715B1BD6CE}"/>
              </a:ext>
            </a:extLst>
          </p:cNvPr>
          <p:cNvSpPr/>
          <p:nvPr/>
        </p:nvSpPr>
        <p:spPr>
          <a:xfrm>
            <a:off x="4884235" y="3221866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preload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19CD9A2B-DA12-47C1-839A-D8DDF3DFC200}"/>
              </a:ext>
            </a:extLst>
          </p:cNvPr>
          <p:cNvSpPr/>
          <p:nvPr/>
        </p:nvSpPr>
        <p:spPr>
          <a:xfrm>
            <a:off x="3806284" y="3221866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haematocrit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66971A44-668E-4909-9A68-7105794B5E45}"/>
              </a:ext>
            </a:extLst>
          </p:cNvPr>
          <p:cNvSpPr/>
          <p:nvPr/>
        </p:nvSpPr>
        <p:spPr>
          <a:xfrm>
            <a:off x="4345260" y="252509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plasma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</a:t>
            </a:r>
          </a:p>
        </p:txBody>
      </p: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1D6E4352-C0FB-4C02-8687-38695DA5BC3B}"/>
              </a:ext>
            </a:extLst>
          </p:cNvPr>
          <p:cNvCxnSpPr>
            <a:stCxn id="88" idx="2"/>
            <a:endCxn id="86" idx="0"/>
          </p:cNvCxnSpPr>
          <p:nvPr/>
        </p:nvCxnSpPr>
        <p:spPr>
          <a:xfrm rot="5400000">
            <a:off x="5301709" y="1795852"/>
            <a:ext cx="207692" cy="1250794"/>
          </a:xfrm>
          <a:prstGeom prst="bentConnector3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859632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1" grpId="0" animBg="1"/>
      <p:bldP spid="84" grpId="0" animBg="1"/>
      <p:bldP spid="85" grpId="0" animBg="1"/>
      <p:bldP spid="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A2FE0-9FB8-4A96-93BE-1456A9E9C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65" y="833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dirty="0"/>
              <a:t>Natriuresis reduces plasma volume and may enhance oxygen delivery to the organs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E52E9E5-9CFC-460B-BF9F-9A8AE051F980}"/>
              </a:ext>
            </a:extLst>
          </p:cNvPr>
          <p:cNvSpPr txBox="1">
            <a:spLocks/>
          </p:cNvSpPr>
          <p:nvPr/>
        </p:nvSpPr>
        <p:spPr>
          <a:xfrm>
            <a:off x="0" y="4739271"/>
            <a:ext cx="8348493" cy="40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000" bIns="126000" anchor="b" anchorCtr="0">
            <a:spAutoFit/>
          </a:bodyPr>
          <a:lstStyle>
            <a:defPPr>
              <a:defRPr lang="en-US"/>
            </a:defPPr>
            <a:lvl1pPr>
              <a:spcBef>
                <a:spcPts val="200"/>
              </a:spcBef>
              <a:defRPr sz="750" b="0">
                <a:latin typeface="Arial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GB" altLang="en-US" dirty="0"/>
              <a:t>1. Van Beaumont W. </a:t>
            </a:r>
            <a:r>
              <a:rPr lang="en-GB" altLang="en-US" i="1" dirty="0"/>
              <a:t>J Appl Physiol </a:t>
            </a:r>
            <a:r>
              <a:rPr lang="en-GB" altLang="en-US" dirty="0"/>
              <a:t>1972;32:712; 2. Martini J, </a:t>
            </a:r>
            <a:r>
              <a:rPr lang="en-GB" altLang="en-US" i="1" dirty="0"/>
              <a:t>et al. Am J Physiol Heart Circ Physiol </a:t>
            </a:r>
            <a:r>
              <a:rPr lang="en-GB" altLang="en-US" dirty="0"/>
              <a:t>2006;291:H310; 3. Salazar Vázquez BY, </a:t>
            </a:r>
            <a:r>
              <a:rPr lang="en-GB" altLang="en-US" i="1" dirty="0"/>
              <a:t>et al. Am J Respir Cell Mol Biol </a:t>
            </a:r>
            <a:r>
              <a:rPr lang="en-GB" altLang="en-US" dirty="0"/>
              <a:t>2008;38:135;</a:t>
            </a:r>
            <a:br>
              <a:rPr lang="en-GB" altLang="en-US" dirty="0"/>
            </a:br>
            <a:r>
              <a:rPr lang="en-GB" altLang="en-US" dirty="0"/>
              <a:t>4. Testani JM, </a:t>
            </a:r>
            <a:r>
              <a:rPr lang="en-GB" altLang="en-US" i="1" dirty="0"/>
              <a:t>et al. Circulation </a:t>
            </a:r>
            <a:r>
              <a:rPr lang="en-GB" altLang="en-US" dirty="0"/>
              <a:t>2010;122:265; 5. Greene SJ, </a:t>
            </a:r>
            <a:r>
              <a:rPr lang="en-GB" altLang="en-US" i="1" dirty="0"/>
              <a:t>et al. Eur J Heart Fail </a:t>
            </a:r>
            <a:r>
              <a:rPr lang="en-GB" altLang="en-US" dirty="0"/>
              <a:t>2013;15:1401; 6. van der Meer P, </a:t>
            </a:r>
            <a:r>
              <a:rPr lang="en-GB" altLang="en-US" i="1" dirty="0"/>
              <a:t>et al. J Am Coll </a:t>
            </a:r>
            <a:r>
              <a:rPr lang="en-GB" altLang="en-US" i="1" dirty="0" err="1"/>
              <a:t>Cardiol</a:t>
            </a:r>
            <a:r>
              <a:rPr lang="en-GB" altLang="en-US" i="1" dirty="0"/>
              <a:t> </a:t>
            </a:r>
            <a:r>
              <a:rPr lang="en-GB" altLang="en-US" dirty="0"/>
              <a:t>2013;61:1973.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C825CAA-8BD0-4E49-853E-5AC931ED43C8}"/>
              </a:ext>
            </a:extLst>
          </p:cNvPr>
          <p:cNvGrpSpPr/>
          <p:nvPr/>
        </p:nvGrpSpPr>
        <p:grpSpPr>
          <a:xfrm>
            <a:off x="2148469" y="3196684"/>
            <a:ext cx="4847063" cy="1330714"/>
            <a:chOff x="2148469" y="3271024"/>
            <a:chExt cx="4847063" cy="133071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0C6121B-C883-43DF-823E-FF3A755AD641}"/>
                </a:ext>
              </a:extLst>
            </p:cNvPr>
            <p:cNvSpPr/>
            <p:nvPr/>
          </p:nvSpPr>
          <p:spPr>
            <a:xfrm>
              <a:off x="2148469" y="3271024"/>
              <a:ext cx="4847063" cy="1330714"/>
            </a:xfrm>
            <a:prstGeom prst="roundRect">
              <a:avLst>
                <a:gd name="adj" fmla="val 8295"/>
              </a:avLst>
            </a:prstGeom>
            <a:solidFill>
              <a:schemeClr val="bg1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A3A0939-0217-4F5E-961B-A208456CA794}"/>
                </a:ext>
              </a:extLst>
            </p:cNvPr>
            <p:cNvGrpSpPr/>
            <p:nvPr/>
          </p:nvGrpSpPr>
          <p:grpSpPr>
            <a:xfrm>
              <a:off x="2744458" y="3349083"/>
              <a:ext cx="3655085" cy="1174597"/>
              <a:chOff x="2596180" y="3376424"/>
              <a:chExt cx="3655085" cy="1174597"/>
            </a:xfrm>
          </p:grpSpPr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id="{DB819FFF-8FFF-4A0D-9E81-43E3B6C6D5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86231" y="3624210"/>
                <a:ext cx="2465034" cy="646331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>
                <a:lvl1pPr marL="206375" indent="-206375" algn="l" defTabSz="6858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Clr>
                    <a:schemeClr val="accent2"/>
                  </a:buClr>
                  <a:buSzPct val="80000"/>
                  <a:buFont typeface="Calibri" panose="020F0502020204030204" pitchFamily="34" charset="0"/>
                  <a:buChar char="●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0063" indent="-233363" algn="l" defTabSz="6858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buClr>
                    <a:schemeClr val="accent5"/>
                  </a:buClr>
                  <a:buSzPct val="80000"/>
                  <a:buFont typeface="Calibri" panose="020F050202020403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01688" indent="-206375" algn="l" defTabSz="6858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Clr>
                    <a:schemeClr val="accent4"/>
                  </a:buClr>
                  <a:buSzPct val="80000"/>
                  <a:buFont typeface="Calibri" panose="020F050202020403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600"/>
                  </a:spcBef>
                  <a:buNone/>
                </a:pPr>
                <a:r>
                  <a:rPr lang="en-GB" sz="2000" b="1" dirty="0">
                    <a:solidFill>
                      <a:schemeClr val="accent1"/>
                    </a:solidFill>
                  </a:rPr>
                  <a:t>Potentially improving</a:t>
                </a:r>
                <a:br>
                  <a:rPr lang="en-GB" sz="2000" b="1" dirty="0">
                    <a:solidFill>
                      <a:schemeClr val="accent1"/>
                    </a:solidFill>
                  </a:rPr>
                </a:br>
                <a:r>
                  <a:rPr lang="en-GB" sz="2000" b="1" dirty="0">
                    <a:solidFill>
                      <a:schemeClr val="accent1"/>
                    </a:solidFill>
                  </a:rPr>
                  <a:t>cardiac function</a:t>
                </a:r>
                <a:r>
                  <a:rPr lang="en-GB" sz="2000" b="1" baseline="30000" dirty="0">
                    <a:solidFill>
                      <a:schemeClr val="accent1"/>
                    </a:solidFill>
                  </a:rPr>
                  <a:t>2–6 </a:t>
                </a:r>
                <a:endParaRPr lang="en-GB" sz="1800" dirty="0"/>
              </a:p>
            </p:txBody>
          </p:sp>
          <p:pic>
            <p:nvPicPr>
              <p:cNvPr id="16" name="Picture 2" descr="Related image">
                <a:extLst>
                  <a:ext uri="{FF2B5EF4-FFF2-40B4-BE49-F238E27FC236}">
                    <a16:creationId xmlns:a16="http://schemas.microsoft.com/office/drawing/2014/main" id="{787FFD16-EC5B-44B4-8313-F6A4D1B469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69" t="3035" r="23658" b="4463"/>
              <a:stretch/>
            </p:blipFill>
            <p:spPr bwMode="auto">
              <a:xfrm>
                <a:off x="2596180" y="3376424"/>
                <a:ext cx="846078" cy="11745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D66CDEDF-E4E7-40CF-A8FC-32334FD86656}"/>
              </a:ext>
            </a:extLst>
          </p:cNvPr>
          <p:cNvSpPr/>
          <p:nvPr/>
        </p:nvSpPr>
        <p:spPr>
          <a:xfrm>
            <a:off x="1620646" y="1419926"/>
            <a:ext cx="371706" cy="37170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90218A1-0A60-4875-B250-A6C5AC735857}"/>
              </a:ext>
            </a:extLst>
          </p:cNvPr>
          <p:cNvSpPr/>
          <p:nvPr/>
        </p:nvSpPr>
        <p:spPr>
          <a:xfrm>
            <a:off x="1219201" y="2587085"/>
            <a:ext cx="319668" cy="31966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BA47C56-2668-4A90-AEBF-E0FEF47816F8}"/>
              </a:ext>
            </a:extLst>
          </p:cNvPr>
          <p:cNvSpPr/>
          <p:nvPr/>
        </p:nvSpPr>
        <p:spPr>
          <a:xfrm>
            <a:off x="2141035" y="2542481"/>
            <a:ext cx="319668" cy="31966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A9E93F-0083-47FB-BBB4-D6BB8E89C4ED}"/>
              </a:ext>
            </a:extLst>
          </p:cNvPr>
          <p:cNvSpPr/>
          <p:nvPr/>
        </p:nvSpPr>
        <p:spPr>
          <a:xfrm>
            <a:off x="810323" y="2520179"/>
            <a:ext cx="223023" cy="22302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4B43065-99C7-4A0F-9635-FAE6852D019D}"/>
              </a:ext>
            </a:extLst>
          </p:cNvPr>
          <p:cNvSpPr/>
          <p:nvPr/>
        </p:nvSpPr>
        <p:spPr>
          <a:xfrm>
            <a:off x="1754460" y="2579652"/>
            <a:ext cx="223023" cy="22302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182B747-2F5D-4D02-B440-57F22D787E0B}"/>
              </a:ext>
            </a:extLst>
          </p:cNvPr>
          <p:cNvSpPr/>
          <p:nvPr/>
        </p:nvSpPr>
        <p:spPr>
          <a:xfrm>
            <a:off x="2564782" y="2453272"/>
            <a:ext cx="223023" cy="22302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6C52479-686C-4FF3-9176-8BEFCB7CC0FD}"/>
              </a:ext>
            </a:extLst>
          </p:cNvPr>
          <p:cNvSpPr/>
          <p:nvPr/>
        </p:nvSpPr>
        <p:spPr>
          <a:xfrm>
            <a:off x="2252547" y="1412493"/>
            <a:ext cx="223023" cy="2230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C71C60-0110-4540-B6E8-01694C883979}"/>
              </a:ext>
            </a:extLst>
          </p:cNvPr>
          <p:cNvSpPr/>
          <p:nvPr/>
        </p:nvSpPr>
        <p:spPr>
          <a:xfrm>
            <a:off x="1278674" y="1457098"/>
            <a:ext cx="223023" cy="2230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4000436-7F44-4847-8550-6C622E2D4C2E}"/>
              </a:ext>
            </a:extLst>
          </p:cNvPr>
          <p:cNvSpPr/>
          <p:nvPr/>
        </p:nvSpPr>
        <p:spPr>
          <a:xfrm>
            <a:off x="630946" y="2242096"/>
            <a:ext cx="133818" cy="1338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C8101EC-FA30-49F5-B7DF-47104BE146D4}"/>
              </a:ext>
            </a:extLst>
          </p:cNvPr>
          <p:cNvSpPr/>
          <p:nvPr/>
        </p:nvSpPr>
        <p:spPr>
          <a:xfrm>
            <a:off x="906967" y="1605781"/>
            <a:ext cx="193286" cy="19328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DD41C03-AFA7-4236-9798-346B4F44245D}"/>
              </a:ext>
            </a:extLst>
          </p:cNvPr>
          <p:cNvSpPr/>
          <p:nvPr/>
        </p:nvSpPr>
        <p:spPr>
          <a:xfrm>
            <a:off x="1025913" y="1360455"/>
            <a:ext cx="193286" cy="19328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6B77187-DCAD-4383-A5E0-0A0AD5238079}"/>
              </a:ext>
            </a:extLst>
          </p:cNvPr>
          <p:cNvSpPr/>
          <p:nvPr/>
        </p:nvSpPr>
        <p:spPr>
          <a:xfrm>
            <a:off x="1709855" y="1129996"/>
            <a:ext cx="193286" cy="19328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94CC55D-9FFD-468E-BED5-59B6F1093FE5}"/>
              </a:ext>
            </a:extLst>
          </p:cNvPr>
          <p:cNvSpPr/>
          <p:nvPr/>
        </p:nvSpPr>
        <p:spPr>
          <a:xfrm>
            <a:off x="1492128" y="1251737"/>
            <a:ext cx="133818" cy="133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002B2C0-78E0-4B62-8367-B222943B11B9}"/>
              </a:ext>
            </a:extLst>
          </p:cNvPr>
          <p:cNvSpPr/>
          <p:nvPr/>
        </p:nvSpPr>
        <p:spPr>
          <a:xfrm>
            <a:off x="2050425" y="1309075"/>
            <a:ext cx="133818" cy="133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1022E09-FCD0-4346-BF8D-123F1370DB3A}"/>
              </a:ext>
            </a:extLst>
          </p:cNvPr>
          <p:cNvSpPr/>
          <p:nvPr/>
        </p:nvSpPr>
        <p:spPr>
          <a:xfrm>
            <a:off x="2563455" y="1616893"/>
            <a:ext cx="133818" cy="133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3F53703-2D13-44C2-A5D2-7BFA9AA0497F}"/>
              </a:ext>
            </a:extLst>
          </p:cNvPr>
          <p:cNvSpPr/>
          <p:nvPr/>
        </p:nvSpPr>
        <p:spPr>
          <a:xfrm>
            <a:off x="2696753" y="1858318"/>
            <a:ext cx="133818" cy="133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70DBE11-5964-4884-BDB1-DCF4784725D7}"/>
              </a:ext>
            </a:extLst>
          </p:cNvPr>
          <p:cNvSpPr/>
          <p:nvPr/>
        </p:nvSpPr>
        <p:spPr>
          <a:xfrm>
            <a:off x="1956873" y="2866784"/>
            <a:ext cx="133818" cy="1338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358498F-4EAD-42DF-BD9E-155E07A4DA56}"/>
              </a:ext>
            </a:extLst>
          </p:cNvPr>
          <p:cNvSpPr/>
          <p:nvPr/>
        </p:nvSpPr>
        <p:spPr>
          <a:xfrm>
            <a:off x="1673198" y="2836606"/>
            <a:ext cx="133818" cy="1338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9918EA67-A230-4BB6-A607-F1DE64A44829}"/>
              </a:ext>
            </a:extLst>
          </p:cNvPr>
          <p:cNvSpPr/>
          <p:nvPr/>
        </p:nvSpPr>
        <p:spPr>
          <a:xfrm>
            <a:off x="2884451" y="1524002"/>
            <a:ext cx="676507" cy="1248936"/>
          </a:xfrm>
          <a:prstGeom prst="chevron">
            <a:avLst>
              <a:gd name="adj" fmla="val 59890"/>
            </a:avLst>
          </a:prstGeom>
          <a:gradFill flip="none" rotWithShape="1">
            <a:gsLst>
              <a:gs pos="0">
                <a:schemeClr val="bg2"/>
              </a:gs>
              <a:gs pos="92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58C89FF0-F1B5-4ECC-8654-8B3E3919A05B}"/>
              </a:ext>
            </a:extLst>
          </p:cNvPr>
          <p:cNvSpPr/>
          <p:nvPr/>
        </p:nvSpPr>
        <p:spPr>
          <a:xfrm>
            <a:off x="5478963" y="1524002"/>
            <a:ext cx="676507" cy="1248936"/>
          </a:xfrm>
          <a:prstGeom prst="chevron">
            <a:avLst>
              <a:gd name="adj" fmla="val 59890"/>
            </a:avLst>
          </a:prstGeom>
          <a:gradFill flip="none" rotWithShape="1">
            <a:gsLst>
              <a:gs pos="0">
                <a:schemeClr val="bg2"/>
              </a:gs>
              <a:gs pos="92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F562C1-F1AF-4ACB-A97C-E101432CE62E}"/>
              </a:ext>
            </a:extLst>
          </p:cNvPr>
          <p:cNvSpPr txBox="1"/>
          <p:nvPr/>
        </p:nvSpPr>
        <p:spPr>
          <a:xfrm>
            <a:off x="775621" y="1808726"/>
            <a:ext cx="205460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↑ urine volume</a:t>
            </a:r>
          </a:p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↓ </a:t>
            </a:r>
            <a:r>
              <a:rPr lang="en-GB" sz="2000" dirty="0"/>
              <a:t>plasma volume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9EFDFE-BF49-4057-864D-3FF609703B7D}"/>
              </a:ext>
            </a:extLst>
          </p:cNvPr>
          <p:cNvSpPr txBox="1"/>
          <p:nvPr/>
        </p:nvSpPr>
        <p:spPr>
          <a:xfrm>
            <a:off x="3620033" y="1962614"/>
            <a:ext cx="183729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↑ haematocrit</a:t>
            </a:r>
            <a:r>
              <a:rPr lang="en-GB" sz="2000" baseline="30000" dirty="0"/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628532C-C446-43C9-8C76-594461D1E12C}"/>
              </a:ext>
            </a:extLst>
          </p:cNvPr>
          <p:cNvSpPr txBox="1"/>
          <p:nvPr/>
        </p:nvSpPr>
        <p:spPr>
          <a:xfrm>
            <a:off x="6301255" y="1808726"/>
            <a:ext cx="209506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↑ oxygen delivery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to organs</a:t>
            </a:r>
            <a:endParaRPr lang="en-GB" sz="2000" baseline="3000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0768371-D7EA-458C-A1C3-9458260CB55C}"/>
              </a:ext>
            </a:extLst>
          </p:cNvPr>
          <p:cNvSpPr/>
          <p:nvPr/>
        </p:nvSpPr>
        <p:spPr>
          <a:xfrm>
            <a:off x="1011559" y="2821737"/>
            <a:ext cx="133818" cy="1338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3115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32" grpId="0" animBg="1"/>
      <p:bldP spid="34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61" y="232984"/>
            <a:ext cx="8255479" cy="452432"/>
          </a:xfrm>
        </p:spPr>
        <p:txBody>
          <a:bodyPr>
            <a:normAutofit fontScale="90000"/>
          </a:bodyPr>
          <a:lstStyle/>
          <a:p>
            <a:r>
              <a:rPr lang="en-GB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1162184"/>
            <a:ext cx="8251166" cy="2000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Professor Cummings has received research, educational grants or honoraria in an advisory capacity: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Boehringer</a:t>
            </a:r>
            <a:r>
              <a:rPr lang="en-GB" dirty="0"/>
              <a:t> </a:t>
            </a:r>
            <a:r>
              <a:rPr lang="en-GB" dirty="0" err="1"/>
              <a:t>Ingelheim</a:t>
            </a:r>
            <a:r>
              <a:rPr lang="en-GB" dirty="0"/>
              <a:t>, Lilly, Mylan, Sanofi, Novo Nordisk, </a:t>
            </a:r>
            <a:r>
              <a:rPr lang="en-GB" dirty="0" err="1"/>
              <a:t>Napp</a:t>
            </a:r>
            <a:r>
              <a:rPr lang="en-GB" dirty="0"/>
              <a:t> and Takeda, MSD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47897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A2FE0-9FB8-4A96-93BE-1456A9E9C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69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dirty="0"/>
              <a:t>Natriuresis reduces plasma volume and reduces</a:t>
            </a:r>
            <a:br>
              <a:rPr lang="en-GB" dirty="0"/>
            </a:br>
            <a:r>
              <a:rPr lang="en-GB" dirty="0"/>
              <a:t>cardiac preload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4C42138-BA40-44A4-8E45-03757E5558BF}"/>
              </a:ext>
            </a:extLst>
          </p:cNvPr>
          <p:cNvSpPr txBox="1">
            <a:spLocks/>
          </p:cNvSpPr>
          <p:nvPr/>
        </p:nvSpPr>
        <p:spPr>
          <a:xfrm>
            <a:off x="0" y="4739271"/>
            <a:ext cx="7638362" cy="40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000" bIns="126000" anchor="b" anchorCtr="0">
            <a:spAutoFit/>
          </a:bodyPr>
          <a:lstStyle>
            <a:defPPr>
              <a:defRPr lang="en-US"/>
            </a:defPPr>
            <a:lvl1pPr>
              <a:spcBef>
                <a:spcPts val="200"/>
              </a:spcBef>
              <a:defRPr sz="750" b="0">
                <a:latin typeface="Arial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da-DK" dirty="0"/>
              <a:t>1. McCullogh PA, </a:t>
            </a:r>
            <a:r>
              <a:rPr lang="da-DK" i="1" dirty="0"/>
              <a:t>et al. Contrib Nephro </a:t>
            </a:r>
            <a:r>
              <a:rPr lang="da-DK" dirty="0"/>
              <a:t>2013;182:82; 2. Walters TE, </a:t>
            </a:r>
            <a:r>
              <a:rPr lang="da-DK" i="1" dirty="0"/>
              <a:t>et al. Circ Arrhythm Electrophysiol </a:t>
            </a:r>
            <a:r>
              <a:rPr lang="da-DK" dirty="0"/>
              <a:t>2014;97:1189; 3. Kaseda S, </a:t>
            </a:r>
            <a:r>
              <a:rPr lang="da-DK" i="1" dirty="0"/>
              <a:t>et al. J Am Coll Cardiol </a:t>
            </a:r>
            <a:r>
              <a:rPr lang="da-DK" dirty="0"/>
              <a:t>1988;11:1327;</a:t>
            </a:r>
            <a:br>
              <a:rPr lang="da-DK" dirty="0"/>
            </a:br>
            <a:r>
              <a:rPr lang="da-DK" dirty="0"/>
              <a:t>4. Lip GY, </a:t>
            </a:r>
            <a:r>
              <a:rPr lang="da-DK" i="1" dirty="0"/>
              <a:t>et al. Eur J Heart Fail </a:t>
            </a:r>
            <a:r>
              <a:rPr lang="da-DK" dirty="0"/>
              <a:t>2015;17:848; 5. Peyronnet R, </a:t>
            </a:r>
            <a:r>
              <a:rPr lang="da-DK" i="1" dirty="0"/>
              <a:t>et al. Circ Res </a:t>
            </a:r>
            <a:r>
              <a:rPr lang="da-DK" dirty="0"/>
              <a:t>2016;118:311</a:t>
            </a:r>
            <a:r>
              <a:rPr lang="en-GB" altLang="en-US" dirty="0"/>
              <a:t>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5556092-24CE-4347-A9C4-4D2D7C6071E4}"/>
              </a:ext>
            </a:extLst>
          </p:cNvPr>
          <p:cNvSpPr/>
          <p:nvPr/>
        </p:nvSpPr>
        <p:spPr>
          <a:xfrm>
            <a:off x="1785406" y="1419926"/>
            <a:ext cx="371706" cy="37170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2C0F0B6-CE35-41D2-9CD4-A93EE650A1CD}"/>
              </a:ext>
            </a:extLst>
          </p:cNvPr>
          <p:cNvSpPr/>
          <p:nvPr/>
        </p:nvSpPr>
        <p:spPr>
          <a:xfrm>
            <a:off x="1383961" y="2587085"/>
            <a:ext cx="319668" cy="31966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035576-4742-4762-A8F5-B8166CC4EE53}"/>
              </a:ext>
            </a:extLst>
          </p:cNvPr>
          <p:cNvSpPr/>
          <p:nvPr/>
        </p:nvSpPr>
        <p:spPr>
          <a:xfrm>
            <a:off x="2305795" y="2542481"/>
            <a:ext cx="319668" cy="31966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B0B781F-8EB3-401D-8888-308A25AE1AC8}"/>
              </a:ext>
            </a:extLst>
          </p:cNvPr>
          <p:cNvSpPr/>
          <p:nvPr/>
        </p:nvSpPr>
        <p:spPr>
          <a:xfrm>
            <a:off x="975083" y="2520179"/>
            <a:ext cx="223023" cy="22302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26B1F9F-6BB8-43AE-AA5C-E53B14865BAB}"/>
              </a:ext>
            </a:extLst>
          </p:cNvPr>
          <p:cNvSpPr/>
          <p:nvPr/>
        </p:nvSpPr>
        <p:spPr>
          <a:xfrm>
            <a:off x="1919220" y="2579652"/>
            <a:ext cx="223023" cy="22302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E8090C8-8351-4888-81D5-162E1FCBC4BF}"/>
              </a:ext>
            </a:extLst>
          </p:cNvPr>
          <p:cNvSpPr/>
          <p:nvPr/>
        </p:nvSpPr>
        <p:spPr>
          <a:xfrm>
            <a:off x="2729542" y="2453272"/>
            <a:ext cx="223023" cy="22302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30BB9E4-8A06-4044-AE0C-D9294E38709F}"/>
              </a:ext>
            </a:extLst>
          </p:cNvPr>
          <p:cNvSpPr/>
          <p:nvPr/>
        </p:nvSpPr>
        <p:spPr>
          <a:xfrm>
            <a:off x="2417307" y="1412493"/>
            <a:ext cx="223023" cy="2230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F3B091D-11D5-42AC-82F1-4B126CF7B204}"/>
              </a:ext>
            </a:extLst>
          </p:cNvPr>
          <p:cNvSpPr/>
          <p:nvPr/>
        </p:nvSpPr>
        <p:spPr>
          <a:xfrm>
            <a:off x="1443434" y="1457098"/>
            <a:ext cx="223023" cy="2230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8265CCC-B870-4A0E-96AC-631B1B17E91D}"/>
              </a:ext>
            </a:extLst>
          </p:cNvPr>
          <p:cNvSpPr/>
          <p:nvPr/>
        </p:nvSpPr>
        <p:spPr>
          <a:xfrm>
            <a:off x="795706" y="2242096"/>
            <a:ext cx="133818" cy="1338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A3738BA-B2E5-44F1-B754-83C81638E830}"/>
              </a:ext>
            </a:extLst>
          </p:cNvPr>
          <p:cNvSpPr/>
          <p:nvPr/>
        </p:nvSpPr>
        <p:spPr>
          <a:xfrm>
            <a:off x="1071727" y="1605781"/>
            <a:ext cx="193286" cy="19328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91CB398-5BFE-4DF1-B47E-47A2E079BF32}"/>
              </a:ext>
            </a:extLst>
          </p:cNvPr>
          <p:cNvSpPr/>
          <p:nvPr/>
        </p:nvSpPr>
        <p:spPr>
          <a:xfrm>
            <a:off x="1190673" y="1360455"/>
            <a:ext cx="193286" cy="19328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4566AF0-B5AC-430B-AA8D-3ABCCA8A6B3E}"/>
              </a:ext>
            </a:extLst>
          </p:cNvPr>
          <p:cNvSpPr/>
          <p:nvPr/>
        </p:nvSpPr>
        <p:spPr>
          <a:xfrm>
            <a:off x="1874615" y="1129996"/>
            <a:ext cx="193286" cy="19328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3105FF1-1464-4F4A-B574-2B7D5F1A7F87}"/>
              </a:ext>
            </a:extLst>
          </p:cNvPr>
          <p:cNvSpPr/>
          <p:nvPr/>
        </p:nvSpPr>
        <p:spPr>
          <a:xfrm>
            <a:off x="1656888" y="1251737"/>
            <a:ext cx="133818" cy="133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F3749BE-DC32-4017-BDF9-A2991EB444D0}"/>
              </a:ext>
            </a:extLst>
          </p:cNvPr>
          <p:cNvSpPr/>
          <p:nvPr/>
        </p:nvSpPr>
        <p:spPr>
          <a:xfrm>
            <a:off x="2215185" y="1309075"/>
            <a:ext cx="133818" cy="133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85841CE-E436-4F75-9706-AB82F08E3F79}"/>
              </a:ext>
            </a:extLst>
          </p:cNvPr>
          <p:cNvSpPr/>
          <p:nvPr/>
        </p:nvSpPr>
        <p:spPr>
          <a:xfrm>
            <a:off x="2728215" y="1616893"/>
            <a:ext cx="133818" cy="133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E49D002-4E6E-4721-8CF8-7069AF28CBC6}"/>
              </a:ext>
            </a:extLst>
          </p:cNvPr>
          <p:cNvSpPr/>
          <p:nvPr/>
        </p:nvSpPr>
        <p:spPr>
          <a:xfrm>
            <a:off x="2861513" y="1858318"/>
            <a:ext cx="133818" cy="133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E725094-BC18-49F6-8BB6-B7DC98A0F1E8}"/>
              </a:ext>
            </a:extLst>
          </p:cNvPr>
          <p:cNvSpPr/>
          <p:nvPr/>
        </p:nvSpPr>
        <p:spPr>
          <a:xfrm>
            <a:off x="2121633" y="2866784"/>
            <a:ext cx="133818" cy="1338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3509C4C-383B-4C32-9157-FB1B02D39544}"/>
              </a:ext>
            </a:extLst>
          </p:cNvPr>
          <p:cNvSpPr/>
          <p:nvPr/>
        </p:nvSpPr>
        <p:spPr>
          <a:xfrm>
            <a:off x="1837958" y="2836606"/>
            <a:ext cx="133818" cy="1338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E50AF4A7-1082-48A9-96F1-4F45981F9F5F}"/>
              </a:ext>
            </a:extLst>
          </p:cNvPr>
          <p:cNvSpPr/>
          <p:nvPr/>
        </p:nvSpPr>
        <p:spPr>
          <a:xfrm>
            <a:off x="3049211" y="1524002"/>
            <a:ext cx="676507" cy="1248936"/>
          </a:xfrm>
          <a:prstGeom prst="chevron">
            <a:avLst>
              <a:gd name="adj" fmla="val 59890"/>
            </a:avLst>
          </a:prstGeom>
          <a:gradFill flip="none" rotWithShape="1">
            <a:gsLst>
              <a:gs pos="0">
                <a:schemeClr val="bg2"/>
              </a:gs>
              <a:gs pos="92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939F288A-942B-40F0-ACB9-15B4218FE616}"/>
              </a:ext>
            </a:extLst>
          </p:cNvPr>
          <p:cNvSpPr/>
          <p:nvPr/>
        </p:nvSpPr>
        <p:spPr>
          <a:xfrm>
            <a:off x="5890858" y="1524002"/>
            <a:ext cx="676507" cy="1248936"/>
          </a:xfrm>
          <a:prstGeom prst="chevron">
            <a:avLst>
              <a:gd name="adj" fmla="val 59890"/>
            </a:avLst>
          </a:prstGeom>
          <a:gradFill flip="none" rotWithShape="1">
            <a:gsLst>
              <a:gs pos="0">
                <a:schemeClr val="bg2"/>
              </a:gs>
              <a:gs pos="92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F557E1-D2BF-4CCC-B06A-2FD54DBA7D4D}"/>
              </a:ext>
            </a:extLst>
          </p:cNvPr>
          <p:cNvSpPr txBox="1"/>
          <p:nvPr/>
        </p:nvSpPr>
        <p:spPr>
          <a:xfrm>
            <a:off x="940381" y="1808726"/>
            <a:ext cx="205460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↑ urine volume</a:t>
            </a:r>
          </a:p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↓ </a:t>
            </a:r>
            <a:r>
              <a:rPr lang="en-GB" sz="2000" dirty="0"/>
              <a:t>plasma volume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74A5A2-F081-442D-8352-10BFC5B53623}"/>
              </a:ext>
            </a:extLst>
          </p:cNvPr>
          <p:cNvSpPr txBox="1"/>
          <p:nvPr/>
        </p:nvSpPr>
        <p:spPr>
          <a:xfrm>
            <a:off x="3796857" y="1654838"/>
            <a:ext cx="2076786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↓ venous return</a:t>
            </a:r>
          </a:p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↓ cardiac preload</a:t>
            </a:r>
          </a:p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↓atrial pressure</a:t>
            </a:r>
            <a:endParaRPr lang="en-GB" sz="2000" baseline="30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1A2DA2-434F-4D0A-A446-4BD9E80FBEF0}"/>
              </a:ext>
            </a:extLst>
          </p:cNvPr>
          <p:cNvSpPr txBox="1"/>
          <p:nvPr/>
        </p:nvSpPr>
        <p:spPr>
          <a:xfrm>
            <a:off x="6705762" y="1808726"/>
            <a:ext cx="161557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↓ myocardial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wall stretch</a:t>
            </a:r>
            <a:endParaRPr lang="en-GB" sz="2000" baseline="3000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5CD0264-8C03-4808-8ABA-6F8749375C63}"/>
              </a:ext>
            </a:extLst>
          </p:cNvPr>
          <p:cNvSpPr/>
          <p:nvPr/>
        </p:nvSpPr>
        <p:spPr>
          <a:xfrm>
            <a:off x="1176319" y="2821737"/>
            <a:ext cx="133818" cy="1338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6D10C5C-0F9E-4070-A369-52089F27F60F}"/>
              </a:ext>
            </a:extLst>
          </p:cNvPr>
          <p:cNvGrpSpPr/>
          <p:nvPr/>
        </p:nvGrpSpPr>
        <p:grpSpPr>
          <a:xfrm>
            <a:off x="1585784" y="3196684"/>
            <a:ext cx="5972432" cy="1330714"/>
            <a:chOff x="1375719" y="3196684"/>
            <a:chExt cx="5972432" cy="133071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076539F-DB0E-49FB-87CF-FE319230577F}"/>
                </a:ext>
              </a:extLst>
            </p:cNvPr>
            <p:cNvSpPr/>
            <p:nvPr/>
          </p:nvSpPr>
          <p:spPr>
            <a:xfrm>
              <a:off x="1375719" y="3196684"/>
              <a:ext cx="5972432" cy="1330714"/>
            </a:xfrm>
            <a:prstGeom prst="roundRect">
              <a:avLst>
                <a:gd name="adj" fmla="val 8295"/>
              </a:avLst>
            </a:prstGeom>
            <a:solidFill>
              <a:schemeClr val="bg1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3B9BE6F-4EA1-405E-A774-82E364CE4998}"/>
                </a:ext>
              </a:extLst>
            </p:cNvPr>
            <p:cNvGrpSpPr/>
            <p:nvPr/>
          </p:nvGrpSpPr>
          <p:grpSpPr>
            <a:xfrm>
              <a:off x="1744932" y="3274743"/>
              <a:ext cx="5234006" cy="1174597"/>
              <a:chOff x="1665390" y="3274743"/>
              <a:chExt cx="5234006" cy="1174597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259B280-ADEA-401A-9684-7152FA99353F}"/>
                  </a:ext>
                </a:extLst>
              </p:cNvPr>
              <p:cNvSpPr/>
              <p:nvPr/>
            </p:nvSpPr>
            <p:spPr>
              <a:xfrm>
                <a:off x="1665390" y="3549819"/>
                <a:ext cx="1164730" cy="594533"/>
              </a:xfrm>
              <a:custGeom>
                <a:avLst/>
                <a:gdLst>
                  <a:gd name="connsiteX0" fmla="*/ 0 w 1164730"/>
                  <a:gd name="connsiteY0" fmla="*/ 285098 h 594533"/>
                  <a:gd name="connsiteX1" fmla="*/ 246853 w 1164730"/>
                  <a:gd name="connsiteY1" fmla="*/ 285098 h 594533"/>
                  <a:gd name="connsiteX2" fmla="*/ 344204 w 1164730"/>
                  <a:gd name="connsiteY2" fmla="*/ 0 h 594533"/>
                  <a:gd name="connsiteX3" fmla="*/ 465892 w 1164730"/>
                  <a:gd name="connsiteY3" fmla="*/ 594533 h 594533"/>
                  <a:gd name="connsiteX4" fmla="*/ 650162 w 1164730"/>
                  <a:gd name="connsiteY4" fmla="*/ 135595 h 594533"/>
                  <a:gd name="connsiteX5" fmla="*/ 750990 w 1164730"/>
                  <a:gd name="connsiteY5" fmla="*/ 431124 h 594533"/>
                  <a:gd name="connsiteX6" fmla="*/ 900493 w 1164730"/>
                  <a:gd name="connsiteY6" fmla="*/ 292051 h 594533"/>
                  <a:gd name="connsiteX7" fmla="*/ 1164730 w 1164730"/>
                  <a:gd name="connsiteY7" fmla="*/ 292051 h 594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4730" h="594533">
                    <a:moveTo>
                      <a:pt x="0" y="285098"/>
                    </a:moveTo>
                    <a:lnTo>
                      <a:pt x="246853" y="285098"/>
                    </a:lnTo>
                    <a:lnTo>
                      <a:pt x="344204" y="0"/>
                    </a:lnTo>
                    <a:lnTo>
                      <a:pt x="465892" y="594533"/>
                    </a:lnTo>
                    <a:lnTo>
                      <a:pt x="650162" y="135595"/>
                    </a:lnTo>
                    <a:lnTo>
                      <a:pt x="750990" y="431124"/>
                    </a:lnTo>
                    <a:lnTo>
                      <a:pt x="900493" y="292051"/>
                    </a:lnTo>
                    <a:lnTo>
                      <a:pt x="1164730" y="292051"/>
                    </a:lnTo>
                  </a:path>
                </a:pathLst>
              </a:custGeom>
              <a:noFill/>
              <a:ln w="57150" cap="rnd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53000">
                      <a:srgbClr val="FF0000"/>
                    </a:gs>
                    <a:gs pos="85000">
                      <a:srgbClr val="C00000"/>
                    </a:gs>
                  </a:gsLst>
                  <a:lin ang="0" scaled="1"/>
                  <a:tileRect/>
                </a:gra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17" name="Picture 2" descr="Related image">
                <a:extLst>
                  <a:ext uri="{FF2B5EF4-FFF2-40B4-BE49-F238E27FC236}">
                    <a16:creationId xmlns:a16="http://schemas.microsoft.com/office/drawing/2014/main" id="{68BBE7E7-3242-467B-B668-CFE69C9781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69" t="3035" r="23658" b="4463"/>
              <a:stretch/>
            </p:blipFill>
            <p:spPr bwMode="auto">
              <a:xfrm>
                <a:off x="2744458" y="3274743"/>
                <a:ext cx="846078" cy="11745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Content Placeholder 4">
                <a:extLst>
                  <a:ext uri="{FF2B5EF4-FFF2-40B4-BE49-F238E27FC236}">
                    <a16:creationId xmlns:a16="http://schemas.microsoft.com/office/drawing/2014/main" id="{ED4ACD0B-1353-4EA5-BE27-6940A0C5F6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26274" y="3371245"/>
                <a:ext cx="2973122" cy="944874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>
                <a:lvl1pPr marL="206375" indent="-206375" algn="l" defTabSz="6858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Clr>
                    <a:schemeClr val="accent2"/>
                  </a:buClr>
                  <a:buSzPct val="80000"/>
                  <a:buFont typeface="Calibri" panose="020F0502020204030204" pitchFamily="34" charset="0"/>
                  <a:buChar char="●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0063" indent="-233363" algn="l" defTabSz="6858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buClr>
                    <a:schemeClr val="accent5"/>
                  </a:buClr>
                  <a:buSzPct val="80000"/>
                  <a:buFont typeface="Calibri" panose="020F050202020403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01688" indent="-206375" algn="l" defTabSz="6858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Clr>
                    <a:schemeClr val="accent4"/>
                  </a:buClr>
                  <a:buSzPct val="80000"/>
                  <a:buFont typeface="Calibri" panose="020F0502020204030204" pitchFamily="34" charset="0"/>
                  <a:buChar char="●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600"/>
                  </a:spcBef>
                  <a:buNone/>
                </a:pPr>
                <a:r>
                  <a:rPr lang="en-GB" sz="2000" b="1" dirty="0">
                    <a:solidFill>
                      <a:schemeClr val="accent1"/>
                    </a:solidFill>
                  </a:rPr>
                  <a:t>Potentially:</a:t>
                </a:r>
                <a:endParaRPr lang="en-GB" sz="1800" dirty="0"/>
              </a:p>
              <a:p>
                <a:pPr>
                  <a:spcBef>
                    <a:spcPts val="300"/>
                  </a:spcBef>
                </a:pPr>
                <a:r>
                  <a:rPr lang="en-GB" sz="1800" dirty="0"/>
                  <a:t>Improving cardiac function</a:t>
                </a:r>
              </a:p>
              <a:p>
                <a:pPr>
                  <a:spcBef>
                    <a:spcPts val="300"/>
                  </a:spcBef>
                </a:pPr>
                <a:r>
                  <a:rPr lang="en-GB" sz="1800" dirty="0"/>
                  <a:t>Reducing risk of arrhythmia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99447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7" grpId="0" animBg="1"/>
      <p:bldP spid="29" grpId="0" animBg="1"/>
      <p:bldP spid="33" grpId="0" animBg="1"/>
      <p:bldP spid="35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D0A40-9009-4297-A710-DEC465F94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61" y="52935"/>
            <a:ext cx="8255479" cy="812530"/>
          </a:xfrm>
        </p:spPr>
        <p:txBody>
          <a:bodyPr>
            <a:normAutofit/>
          </a:bodyPr>
          <a:lstStyle/>
          <a:p>
            <a:r>
              <a:rPr lang="en-GB" dirty="0"/>
              <a:t>Plasma volume: mediation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E78A7-5AAE-4EC7-ACC5-957509B6D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53" y="1531834"/>
            <a:ext cx="4123426" cy="3993401"/>
          </a:xfrm>
        </p:spPr>
        <p:txBody>
          <a:bodyPr/>
          <a:lstStyle/>
          <a:p>
            <a:r>
              <a:rPr lang="en-GB" sz="1600" dirty="0"/>
              <a:t>Exploratory analysis of EMPA-REG OUTCOME trials showed that changes in markers of plasma volume were most important mediators of the reduction in risk of CV death</a:t>
            </a:r>
          </a:p>
          <a:p>
            <a:pPr marL="0" indent="0">
              <a:buNone/>
            </a:pPr>
            <a:r>
              <a:rPr lang="en-GB" sz="1600" dirty="0"/>
              <a:t> </a:t>
            </a:r>
          </a:p>
          <a:p>
            <a:r>
              <a:rPr lang="en-GB" sz="1600" b="1" dirty="0"/>
              <a:t>Changes in </a:t>
            </a:r>
            <a:r>
              <a:rPr lang="en-GB" sz="1600" b="1" dirty="0" err="1"/>
              <a:t>hematocrit</a:t>
            </a:r>
            <a:r>
              <a:rPr lang="en-GB" sz="1600" b="1" dirty="0"/>
              <a:t> and haemoglobin mediated 51.8% and 48.9%, respectively, of the effect of empagliflozin v placebo on the risk of CV death on the basis of changes from baseline, with similar results in analyses on the basis of updated means (see table right) [</a:t>
            </a:r>
            <a:r>
              <a:rPr lang="en-GB" sz="1600" b="1" dirty="0" err="1"/>
              <a:t>Inzucchi</a:t>
            </a:r>
            <a:r>
              <a:rPr lang="en-GB" sz="1600" b="1" dirty="0"/>
              <a:t> 2018]</a:t>
            </a:r>
          </a:p>
          <a:p>
            <a:endParaRPr lang="en-GB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307798-7B8D-4423-BE14-AED19FD04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770" y="1098664"/>
            <a:ext cx="3988340" cy="385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2438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A1CCD200-7404-48B1-8709-88C857CC5216}"/>
              </a:ext>
            </a:extLst>
          </p:cNvPr>
          <p:cNvSpPr/>
          <p:nvPr/>
        </p:nvSpPr>
        <p:spPr>
          <a:xfrm>
            <a:off x="4244897" y="3114670"/>
            <a:ext cx="1077951" cy="200991"/>
          </a:xfrm>
          <a:custGeom>
            <a:avLst/>
            <a:gdLst>
              <a:gd name="connsiteX0" fmla="*/ 2490439 w 2490439"/>
              <a:gd name="connsiteY0" fmla="*/ 193288 h 223024"/>
              <a:gd name="connsiteX1" fmla="*/ 2490439 w 2490439"/>
              <a:gd name="connsiteY1" fmla="*/ 0 h 223024"/>
              <a:gd name="connsiteX2" fmla="*/ 0 w 2490439"/>
              <a:gd name="connsiteY2" fmla="*/ 0 h 223024"/>
              <a:gd name="connsiteX3" fmla="*/ 0 w 2490439"/>
              <a:gd name="connsiteY3" fmla="*/ 223024 h 22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0439" h="223024">
                <a:moveTo>
                  <a:pt x="2490439" y="193288"/>
                </a:moveTo>
                <a:lnTo>
                  <a:pt x="2490439" y="0"/>
                </a:lnTo>
                <a:lnTo>
                  <a:pt x="0" y="0"/>
                </a:lnTo>
                <a:lnTo>
                  <a:pt x="0" y="223024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AEDF0B0-D1DF-4488-815B-BA7A206A1529}"/>
              </a:ext>
            </a:extLst>
          </p:cNvPr>
          <p:cNvSpPr/>
          <p:nvPr/>
        </p:nvSpPr>
        <p:spPr>
          <a:xfrm>
            <a:off x="3185532" y="1055648"/>
            <a:ext cx="2772936" cy="3844297"/>
          </a:xfrm>
          <a:prstGeom prst="rect">
            <a:avLst/>
          </a:prstGeom>
          <a:blipFill dpi="0" rotWithShape="1">
            <a:blip r:embed="rId3">
              <a:alphaModFix amt="15000"/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E8715E9-AAA5-4F41-8998-04F14FD833D8}"/>
              </a:ext>
            </a:extLst>
          </p:cNvPr>
          <p:cNvSpPr/>
          <p:nvPr/>
        </p:nvSpPr>
        <p:spPr>
          <a:xfrm>
            <a:off x="4873142" y="3225571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preload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392442F-922A-4D6D-86EA-D970F337EF4C}"/>
              </a:ext>
            </a:extLst>
          </p:cNvPr>
          <p:cNvSpPr/>
          <p:nvPr/>
        </p:nvSpPr>
        <p:spPr>
          <a:xfrm>
            <a:off x="3795191" y="3225571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haematocrit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6DEB3-A569-4E87-B026-92D6A9DD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61" y="39085"/>
            <a:ext cx="8255479" cy="840230"/>
          </a:xfrm>
        </p:spPr>
        <p:txBody>
          <a:bodyPr/>
          <a:lstStyle/>
          <a:p>
            <a:r>
              <a:rPr lang="en-GB" sz="2700" dirty="0"/>
              <a:t>Multiple mechanisms may contribute to CV benefits with SGLT2 inhibitors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7A7B7E-61BC-4980-82A1-2B391ECE11CA}"/>
              </a:ext>
            </a:extLst>
          </p:cNvPr>
          <p:cNvSpPr txBox="1">
            <a:spLocks/>
          </p:cNvSpPr>
          <p:nvPr/>
        </p:nvSpPr>
        <p:spPr>
          <a:xfrm>
            <a:off x="0" y="4854687"/>
            <a:ext cx="5014247" cy="28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000" bIns="126000" anchor="b" anchorCtr="0">
            <a:spAutoFit/>
          </a:bodyPr>
          <a:lstStyle>
            <a:defPPr>
              <a:defRPr lang="en-US"/>
            </a:defPPr>
            <a:lvl1pPr>
              <a:spcBef>
                <a:spcPts val="200"/>
              </a:spcBef>
              <a:defRPr sz="750" b="0">
                <a:latin typeface="Arial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GB" altLang="en-US" dirty="0"/>
              <a:t>1. Heerspink HJL, </a:t>
            </a:r>
            <a:r>
              <a:rPr lang="en-GB" altLang="en-US" i="1" dirty="0"/>
              <a:t>et al. Circulation </a:t>
            </a:r>
            <a:r>
              <a:rPr lang="en-GB" altLang="en-US" dirty="0"/>
              <a:t>2016;134:752–72; 2. Baartscheer A, </a:t>
            </a:r>
            <a:r>
              <a:rPr lang="en-GB" altLang="en-US" i="1" dirty="0"/>
              <a:t>et al. Diabetologia </a:t>
            </a:r>
            <a:r>
              <a:rPr lang="en-GB" altLang="en-US" dirty="0"/>
              <a:t>2017;60:568–73.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058104DA-A26C-4995-B1EE-41F31ED9FC7E}"/>
              </a:ext>
            </a:extLst>
          </p:cNvPr>
          <p:cNvSpPr/>
          <p:nvPr/>
        </p:nvSpPr>
        <p:spPr>
          <a:xfrm>
            <a:off x="364274" y="4557131"/>
            <a:ext cx="8430321" cy="29736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rgbClr val="6482C3"/>
              </a:gs>
              <a:gs pos="100000">
                <a:srgbClr val="019999"/>
              </a:gs>
            </a:gsLst>
            <a:lin ang="0" scaled="1"/>
            <a:tileRect/>
          </a:gra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5000"/>
              </a:lnSpc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CV benefits</a:t>
            </a:r>
            <a:endParaRPr lang="en-GB" sz="1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3C1BDA6-DE2C-4A1E-9C6A-A1305D2E63C4}"/>
              </a:ext>
            </a:extLst>
          </p:cNvPr>
          <p:cNvCxnSpPr/>
          <p:nvPr/>
        </p:nvCxnSpPr>
        <p:spPr>
          <a:xfrm>
            <a:off x="1014761" y="3546088"/>
            <a:ext cx="0" cy="9813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CE41E14-E0D8-44A7-A927-58865E762FB4}"/>
              </a:ext>
            </a:extLst>
          </p:cNvPr>
          <p:cNvCxnSpPr>
            <a:cxnSpLocks/>
          </p:cNvCxnSpPr>
          <p:nvPr/>
        </p:nvCxnSpPr>
        <p:spPr>
          <a:xfrm>
            <a:off x="4441903" y="4111083"/>
            <a:ext cx="0" cy="41631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8B501A4-4599-4302-BF32-2D30A2F8C965}"/>
              </a:ext>
            </a:extLst>
          </p:cNvPr>
          <p:cNvCxnSpPr>
            <a:cxnSpLocks/>
          </p:cNvCxnSpPr>
          <p:nvPr/>
        </p:nvCxnSpPr>
        <p:spPr>
          <a:xfrm>
            <a:off x="5519854" y="4111083"/>
            <a:ext cx="0" cy="41631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923FCDEB-A4D7-49FD-8564-CF5610AB34EA}"/>
              </a:ext>
            </a:extLst>
          </p:cNvPr>
          <p:cNvSpPr/>
          <p:nvPr/>
        </p:nvSpPr>
        <p:spPr>
          <a:xfrm>
            <a:off x="3919584" y="3559981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BE8108D-BAB3-46EE-953C-D7051DBDD1BC}"/>
              </a:ext>
            </a:extLst>
          </p:cNvPr>
          <p:cNvSpPr/>
          <p:nvPr/>
        </p:nvSpPr>
        <p:spPr>
          <a:xfrm>
            <a:off x="4998741" y="3559981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0B5DABC9-D889-4EB8-86FD-085D9C884CDE}"/>
              </a:ext>
            </a:extLst>
          </p:cNvPr>
          <p:cNvSpPr/>
          <p:nvPr/>
        </p:nvSpPr>
        <p:spPr>
          <a:xfrm>
            <a:off x="4999464" y="1419640"/>
            <a:ext cx="0" cy="288087"/>
          </a:xfrm>
          <a:custGeom>
            <a:avLst/>
            <a:gdLst>
              <a:gd name="connsiteX0" fmla="*/ 0 w 0"/>
              <a:gd name="connsiteY0" fmla="*/ 0 h 319668"/>
              <a:gd name="connsiteX1" fmla="*/ 0 w 0"/>
              <a:gd name="connsiteY1" fmla="*/ 319668 h 31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19668">
                <a:moveTo>
                  <a:pt x="0" y="0"/>
                </a:moveTo>
                <a:lnTo>
                  <a:pt x="0" y="3196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63F5BDA6-0A18-41AA-87EC-85611240DD7F}"/>
              </a:ext>
            </a:extLst>
          </p:cNvPr>
          <p:cNvSpPr/>
          <p:nvPr/>
        </p:nvSpPr>
        <p:spPr>
          <a:xfrm>
            <a:off x="4780156" y="2752885"/>
            <a:ext cx="0" cy="361785"/>
          </a:xfrm>
          <a:custGeom>
            <a:avLst/>
            <a:gdLst>
              <a:gd name="connsiteX0" fmla="*/ 0 w 0"/>
              <a:gd name="connsiteY0" fmla="*/ 401444 h 401444"/>
              <a:gd name="connsiteX1" fmla="*/ 0 w 0"/>
              <a:gd name="connsiteY1" fmla="*/ 0 h 40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01444">
                <a:moveTo>
                  <a:pt x="0" y="401444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6AE29042-5BFF-4A4C-AD1F-5DA4A7A3C3A6}"/>
              </a:ext>
            </a:extLst>
          </p:cNvPr>
          <p:cNvSpPr/>
          <p:nvPr/>
        </p:nvSpPr>
        <p:spPr>
          <a:xfrm>
            <a:off x="1873405" y="1707728"/>
            <a:ext cx="4163122" cy="241190"/>
          </a:xfrm>
          <a:custGeom>
            <a:avLst/>
            <a:gdLst>
              <a:gd name="connsiteX0" fmla="*/ 0 w 4163122"/>
              <a:gd name="connsiteY0" fmla="*/ 170986 h 267630"/>
              <a:gd name="connsiteX1" fmla="*/ 0 w 4163122"/>
              <a:gd name="connsiteY1" fmla="*/ 0 h 267630"/>
              <a:gd name="connsiteX2" fmla="*/ 4163122 w 4163122"/>
              <a:gd name="connsiteY2" fmla="*/ 0 h 267630"/>
              <a:gd name="connsiteX3" fmla="*/ 4163122 w 4163122"/>
              <a:gd name="connsiteY3" fmla="*/ 267630 h 26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3122" h="267630">
                <a:moveTo>
                  <a:pt x="0" y="170986"/>
                </a:moveTo>
                <a:lnTo>
                  <a:pt x="0" y="0"/>
                </a:lnTo>
                <a:lnTo>
                  <a:pt x="4163122" y="0"/>
                </a:lnTo>
                <a:lnTo>
                  <a:pt x="4163122" y="26763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3A5AE2CC-9042-43B4-8F79-2E0173708EE5}"/>
              </a:ext>
            </a:extLst>
          </p:cNvPr>
          <p:cNvSpPr/>
          <p:nvPr/>
        </p:nvSpPr>
        <p:spPr>
          <a:xfrm>
            <a:off x="6073698" y="1701028"/>
            <a:ext cx="2059258" cy="267989"/>
          </a:xfrm>
          <a:custGeom>
            <a:avLst/>
            <a:gdLst>
              <a:gd name="connsiteX0" fmla="*/ 0 w 2059258"/>
              <a:gd name="connsiteY0" fmla="*/ 0 h 297366"/>
              <a:gd name="connsiteX1" fmla="*/ 2059258 w 2059258"/>
              <a:gd name="connsiteY1" fmla="*/ 0 h 297366"/>
              <a:gd name="connsiteX2" fmla="*/ 2059258 w 2059258"/>
              <a:gd name="connsiteY2" fmla="*/ 297366 h 29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9258" h="297366">
                <a:moveTo>
                  <a:pt x="0" y="0"/>
                </a:moveTo>
                <a:lnTo>
                  <a:pt x="2059258" y="0"/>
                </a:lnTo>
                <a:lnTo>
                  <a:pt x="2059258" y="297366"/>
                </a:lnTo>
              </a:path>
            </a:pathLst>
          </a:custGeom>
          <a:noFill/>
          <a:ln w="38100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1056CFE3-4F50-4DC9-A043-39FA3C9AE553}"/>
              </a:ext>
            </a:extLst>
          </p:cNvPr>
          <p:cNvSpPr/>
          <p:nvPr/>
        </p:nvSpPr>
        <p:spPr>
          <a:xfrm>
            <a:off x="1873405" y="2230306"/>
            <a:ext cx="0" cy="415383"/>
          </a:xfrm>
          <a:custGeom>
            <a:avLst/>
            <a:gdLst>
              <a:gd name="connsiteX0" fmla="*/ 0 w 0"/>
              <a:gd name="connsiteY0" fmla="*/ 0 h 460918"/>
              <a:gd name="connsiteX1" fmla="*/ 0 w 0"/>
              <a:gd name="connsiteY1" fmla="*/ 460918 h 4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60918">
                <a:moveTo>
                  <a:pt x="0" y="0"/>
                </a:moveTo>
                <a:lnTo>
                  <a:pt x="0" y="460918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F6469B77-C458-496B-BBFB-85DC4CC99B15}"/>
              </a:ext>
            </a:extLst>
          </p:cNvPr>
          <p:cNvSpPr/>
          <p:nvPr/>
        </p:nvSpPr>
        <p:spPr>
          <a:xfrm>
            <a:off x="7837170" y="2220257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2CF473DB-9D94-46E6-91BF-E69D165916BC}"/>
              </a:ext>
            </a:extLst>
          </p:cNvPr>
          <p:cNvSpPr/>
          <p:nvPr/>
        </p:nvSpPr>
        <p:spPr>
          <a:xfrm>
            <a:off x="5914754" y="2912801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971E16B-B068-49B7-A1D9-47075E594C8B}"/>
              </a:ext>
            </a:extLst>
          </p:cNvPr>
          <p:cNvSpPr/>
          <p:nvPr/>
        </p:nvSpPr>
        <p:spPr>
          <a:xfrm>
            <a:off x="5774342" y="2522374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Reduced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blood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pressure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D3136C08-1CF6-4EF6-AF92-8EFA505E0660}"/>
              </a:ext>
            </a:extLst>
          </p:cNvPr>
          <p:cNvSpPr/>
          <p:nvPr/>
        </p:nvSpPr>
        <p:spPr>
          <a:xfrm>
            <a:off x="5997366" y="3219145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Reduced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arterial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stiffness</a:t>
            </a: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B423EB35-4CCB-4C01-9F6A-25C6B292AB1F}"/>
              </a:ext>
            </a:extLst>
          </p:cNvPr>
          <p:cNvSpPr/>
          <p:nvPr/>
        </p:nvSpPr>
        <p:spPr>
          <a:xfrm>
            <a:off x="698373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80B5E9CE-BC40-487F-9F25-89335343D939}"/>
              </a:ext>
            </a:extLst>
          </p:cNvPr>
          <p:cNvSpPr/>
          <p:nvPr/>
        </p:nvSpPr>
        <p:spPr>
          <a:xfrm>
            <a:off x="590931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C67735FD-520F-4D3D-835D-E525FD9D082E}"/>
              </a:ext>
            </a:extLst>
          </p:cNvPr>
          <p:cNvSpPr/>
          <p:nvPr/>
        </p:nvSpPr>
        <p:spPr>
          <a:xfrm>
            <a:off x="265176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931F0AFD-5AE0-4990-BFA3-8A992DEF4823}"/>
              </a:ext>
            </a:extLst>
          </p:cNvPr>
          <p:cNvSpPr/>
          <p:nvPr/>
        </p:nvSpPr>
        <p:spPr>
          <a:xfrm>
            <a:off x="156972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F473811-72BE-43B9-B100-51EA178400BD}"/>
              </a:ext>
            </a:extLst>
          </p:cNvPr>
          <p:cNvSpPr/>
          <p:nvPr/>
        </p:nvSpPr>
        <p:spPr>
          <a:xfrm>
            <a:off x="48768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5901795C-91E7-426F-963A-6AF36FDB3F37}"/>
              </a:ext>
            </a:extLst>
          </p:cNvPr>
          <p:cNvSpPr/>
          <p:nvPr/>
        </p:nvSpPr>
        <p:spPr>
          <a:xfrm>
            <a:off x="7924800" y="2525095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Increased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mitochondrial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calcium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5F544975-2896-42EC-913B-81B5CF99B0A7}"/>
              </a:ext>
            </a:extLst>
          </p:cNvPr>
          <p:cNvSpPr/>
          <p:nvPr/>
        </p:nvSpPr>
        <p:spPr>
          <a:xfrm>
            <a:off x="6846849" y="2525095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Tubuloglo-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merular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feedback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1B51BEB-98D6-4C74-81D1-81745843F686}"/>
              </a:ext>
            </a:extLst>
          </p:cNvPr>
          <p:cNvSpPr/>
          <p:nvPr/>
        </p:nvSpPr>
        <p:spPr>
          <a:xfrm>
            <a:off x="5768898" y="252509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CC84BC95-A9DF-42AB-B4DF-C7B37CE05407}"/>
              </a:ext>
            </a:extLst>
          </p:cNvPr>
          <p:cNvSpPr/>
          <p:nvPr/>
        </p:nvSpPr>
        <p:spPr>
          <a:xfrm>
            <a:off x="2512742" y="2525095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Increased</a:t>
            </a:r>
          </a:p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uricosuria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9175A317-264C-4435-AE45-989F27A51792}"/>
              </a:ext>
            </a:extLst>
          </p:cNvPr>
          <p:cNvSpPr/>
          <p:nvPr/>
        </p:nvSpPr>
        <p:spPr>
          <a:xfrm>
            <a:off x="1434791" y="2525095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Reduced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total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body fat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ECA0DEDC-6183-425A-BC7F-4655827595DC}"/>
              </a:ext>
            </a:extLst>
          </p:cNvPr>
          <p:cNvSpPr/>
          <p:nvPr/>
        </p:nvSpPr>
        <p:spPr>
          <a:xfrm>
            <a:off x="356840" y="252509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HbA</a:t>
            </a:r>
            <a:r>
              <a:rPr lang="en-GB" sz="105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B387897E-54FA-4C41-A5EC-CE1EC2732AA8}"/>
              </a:ext>
            </a:extLst>
          </p:cNvPr>
          <p:cNvSpPr/>
          <p:nvPr/>
        </p:nvSpPr>
        <p:spPr>
          <a:xfrm>
            <a:off x="7069873" y="3221866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Reduced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renal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damage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8D2AA03E-0FBC-409B-A107-17B4066BBDCB}"/>
              </a:ext>
            </a:extLst>
          </p:cNvPr>
          <p:cNvSpPr/>
          <p:nvPr/>
        </p:nvSpPr>
        <p:spPr>
          <a:xfrm>
            <a:off x="5991922" y="3221866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arterial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stiffness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DB8DDC56-6A58-4B2C-AACC-B727FC9ABC30}"/>
              </a:ext>
            </a:extLst>
          </p:cNvPr>
          <p:cNvSpPr/>
          <p:nvPr/>
        </p:nvSpPr>
        <p:spPr>
          <a:xfrm>
            <a:off x="2735766" y="3221866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Reduce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oxidative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stress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7D0D0603-C331-46D3-95F5-A57820EE6395}"/>
              </a:ext>
            </a:extLst>
          </p:cNvPr>
          <p:cNvSpPr/>
          <p:nvPr/>
        </p:nvSpPr>
        <p:spPr>
          <a:xfrm>
            <a:off x="1657815" y="3221866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Ketone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utilisation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FDAEC3D1-825E-4503-B5C3-BE4948D679B4}"/>
              </a:ext>
            </a:extLst>
          </p:cNvPr>
          <p:cNvSpPr/>
          <p:nvPr/>
        </p:nvSpPr>
        <p:spPr>
          <a:xfrm>
            <a:off x="4876071" y="3221866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Reduced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preload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C8C33FA9-BB27-4DCB-B8DF-145AF06ABF73}"/>
              </a:ext>
            </a:extLst>
          </p:cNvPr>
          <p:cNvSpPr/>
          <p:nvPr/>
        </p:nvSpPr>
        <p:spPr>
          <a:xfrm>
            <a:off x="3798120" y="3221866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Increased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haematocrit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CFFC3EDD-ACCE-495B-BEE0-0ECA52952112}"/>
              </a:ext>
            </a:extLst>
          </p:cNvPr>
          <p:cNvSpPr/>
          <p:nvPr/>
        </p:nvSpPr>
        <p:spPr>
          <a:xfrm>
            <a:off x="4345260" y="252509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plasma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A7B2A797-3CC6-432F-8ECD-01DE30B290E7}"/>
              </a:ext>
            </a:extLst>
          </p:cNvPr>
          <p:cNvSpPr/>
          <p:nvPr/>
        </p:nvSpPr>
        <p:spPr>
          <a:xfrm>
            <a:off x="7694342" y="1828324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Na</a:t>
            </a:r>
            <a:r>
              <a:rPr lang="en-GB" sz="1050" b="1" baseline="30000" dirty="0">
                <a:solidFill>
                  <a:schemeClr val="bg1"/>
                </a:solidFill>
              </a:rPr>
              <a:t>+</a:t>
            </a:r>
            <a:r>
              <a:rPr lang="en-GB" sz="1050" b="1" dirty="0">
                <a:solidFill>
                  <a:schemeClr val="bg1"/>
                </a:solidFill>
              </a:rPr>
              <a:t>/H</a:t>
            </a:r>
            <a:r>
              <a:rPr lang="en-GB" sz="1050" b="1" baseline="30000" dirty="0">
                <a:solidFill>
                  <a:schemeClr val="bg1"/>
                </a:solidFill>
              </a:rPr>
              <a:t>+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exchanger</a:t>
            </a:r>
            <a:r>
              <a:rPr lang="en-GB" sz="1050" b="1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60A81056-CBB1-4106-92AE-8F061BE365B7}"/>
              </a:ext>
            </a:extLst>
          </p:cNvPr>
          <p:cNvSpPr/>
          <p:nvPr/>
        </p:nvSpPr>
        <p:spPr>
          <a:xfrm>
            <a:off x="5596054" y="1828324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Natriuresis</a:t>
            </a:r>
            <a:r>
              <a:rPr lang="en-GB" sz="105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3D07580C-5FEA-40EC-B1B3-121D76AA8B6C}"/>
              </a:ext>
            </a:extLst>
          </p:cNvPr>
          <p:cNvSpPr/>
          <p:nvPr/>
        </p:nvSpPr>
        <p:spPr>
          <a:xfrm>
            <a:off x="1434791" y="1828324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Glycosuria</a:t>
            </a:r>
            <a:r>
              <a:rPr lang="en-GB" sz="105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04744C1C-023E-4253-9AAE-2203E3EFF9D1}"/>
              </a:ext>
            </a:extLst>
          </p:cNvPr>
          <p:cNvSpPr/>
          <p:nvPr/>
        </p:nvSpPr>
        <p:spPr>
          <a:xfrm>
            <a:off x="4564567" y="107795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SGL2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inhibitors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2060F068-A9DC-4738-997F-6959A868FAA4}"/>
              </a:ext>
            </a:extLst>
          </p:cNvPr>
          <p:cNvSpPr/>
          <p:nvPr/>
        </p:nvSpPr>
        <p:spPr>
          <a:xfrm>
            <a:off x="579864" y="3221866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spc="-40" dirty="0">
                <a:solidFill>
                  <a:schemeClr val="tx1"/>
                </a:solidFill>
              </a:rPr>
              <a:t>Reduced</a:t>
            </a:r>
            <a:br>
              <a:rPr lang="en-GB" sz="1050" b="1" spc="-40" dirty="0">
                <a:solidFill>
                  <a:schemeClr val="tx1"/>
                </a:solidFill>
              </a:rPr>
            </a:br>
            <a:r>
              <a:rPr lang="en-GB" sz="1050" b="1" spc="-40" dirty="0">
                <a:solidFill>
                  <a:schemeClr val="tx1"/>
                </a:solidFill>
              </a:rPr>
              <a:t>glucotoxicity</a:t>
            </a:r>
            <a:br>
              <a:rPr lang="en-GB" sz="1050" b="1" spc="-40" dirty="0">
                <a:solidFill>
                  <a:schemeClr val="tx1"/>
                </a:solidFill>
              </a:rPr>
            </a:br>
            <a:r>
              <a:rPr lang="en-GB" sz="1050" b="1" spc="-40" dirty="0">
                <a:solidFill>
                  <a:schemeClr val="tx1"/>
                </a:solidFill>
              </a:rPr>
              <a:t>&amp; inflammation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471DF6D9-FCF5-4E2E-B5E5-67EAA355AC24}"/>
              </a:ext>
            </a:extLst>
          </p:cNvPr>
          <p:cNvSpPr/>
          <p:nvPr/>
        </p:nvSpPr>
        <p:spPr>
          <a:xfrm>
            <a:off x="4007006" y="3867331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Increased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oxygen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delivery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B71BC3EB-492A-4E30-B894-A8E30A67A6B9}"/>
              </a:ext>
            </a:extLst>
          </p:cNvPr>
          <p:cNvSpPr/>
          <p:nvPr/>
        </p:nvSpPr>
        <p:spPr>
          <a:xfrm>
            <a:off x="5084957" y="3867331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Reduced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myocardial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wall stretch</a:t>
            </a:r>
          </a:p>
        </p:txBody>
      </p:sp>
      <p:cxnSp>
        <p:nvCxnSpPr>
          <p:cNvPr id="118" name="Connector: Elbow 117">
            <a:extLst>
              <a:ext uri="{FF2B5EF4-FFF2-40B4-BE49-F238E27FC236}">
                <a16:creationId xmlns:a16="http://schemas.microsoft.com/office/drawing/2014/main" id="{C9267E0A-C952-42F3-8628-A9E47C8BA2B7}"/>
              </a:ext>
            </a:extLst>
          </p:cNvPr>
          <p:cNvCxnSpPr/>
          <p:nvPr/>
        </p:nvCxnSpPr>
        <p:spPr>
          <a:xfrm rot="16200000" flipH="1">
            <a:off x="2304818" y="1882273"/>
            <a:ext cx="207692" cy="1077951"/>
          </a:xfrm>
          <a:prstGeom prst="bentConnector3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9" name="Connector: Elbow 118">
            <a:extLst>
              <a:ext uri="{FF2B5EF4-FFF2-40B4-BE49-F238E27FC236}">
                <a16:creationId xmlns:a16="http://schemas.microsoft.com/office/drawing/2014/main" id="{96A6A4AA-0534-4CC2-BA5C-03C7D6258128}"/>
              </a:ext>
            </a:extLst>
          </p:cNvPr>
          <p:cNvCxnSpPr>
            <a:cxnSpLocks/>
          </p:cNvCxnSpPr>
          <p:nvPr/>
        </p:nvCxnSpPr>
        <p:spPr>
          <a:xfrm rot="5400000">
            <a:off x="1226868" y="1882274"/>
            <a:ext cx="207692" cy="107795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028BD53B-E5BF-4DE0-85B5-2B4A4E33DBBC}"/>
              </a:ext>
            </a:extLst>
          </p:cNvPr>
          <p:cNvCxnSpPr>
            <a:stCxn id="112" idx="2"/>
            <a:endCxn id="99" idx="0"/>
          </p:cNvCxnSpPr>
          <p:nvPr/>
        </p:nvCxnSpPr>
        <p:spPr>
          <a:xfrm rot="16200000" flipH="1">
            <a:off x="6552503" y="1795851"/>
            <a:ext cx="207692" cy="1250795"/>
          </a:xfrm>
          <a:prstGeom prst="bentConnector3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3AEF24C3-0D99-4B47-8B46-58296DB96EAB}"/>
              </a:ext>
            </a:extLst>
          </p:cNvPr>
          <p:cNvCxnSpPr>
            <a:endCxn id="51" idx="0"/>
          </p:cNvCxnSpPr>
          <p:nvPr/>
        </p:nvCxnSpPr>
        <p:spPr>
          <a:xfrm rot="16200000" flipH="1">
            <a:off x="6018972" y="2332106"/>
            <a:ext cx="207692" cy="172844"/>
          </a:xfrm>
          <a:prstGeom prst="bentConnector3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2C39249C-3B98-4BB5-B450-85DAE7632B4B}"/>
              </a:ext>
            </a:extLst>
          </p:cNvPr>
          <p:cNvCxnSpPr>
            <a:stCxn id="112" idx="2"/>
            <a:endCxn id="100" idx="0"/>
          </p:cNvCxnSpPr>
          <p:nvPr/>
        </p:nvCxnSpPr>
        <p:spPr>
          <a:xfrm rot="16200000" flipH="1">
            <a:off x="6013528" y="2334827"/>
            <a:ext cx="207692" cy="172844"/>
          </a:xfrm>
          <a:prstGeom prst="bentConnector3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DF96107B-BE52-4BDA-88DA-0C6EFE96157F}"/>
              </a:ext>
            </a:extLst>
          </p:cNvPr>
          <p:cNvCxnSpPr>
            <a:stCxn id="112" idx="2"/>
            <a:endCxn id="110" idx="0"/>
          </p:cNvCxnSpPr>
          <p:nvPr/>
        </p:nvCxnSpPr>
        <p:spPr>
          <a:xfrm rot="5400000">
            <a:off x="5301709" y="1795852"/>
            <a:ext cx="207692" cy="1250794"/>
          </a:xfrm>
          <a:prstGeom prst="bentConnector3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001178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56" grpId="0" animBg="1"/>
      <p:bldP spid="57" grpId="0" animBg="1"/>
      <p:bldP spid="94" grpId="0" animBg="1"/>
      <p:bldP spid="100" grpId="0" animBg="1"/>
      <p:bldP spid="105" grpId="0" animBg="1"/>
      <p:bldP spid="108" grpId="0" animBg="1"/>
      <p:bldP spid="109" grpId="0" animBg="1"/>
      <p:bldP spid="116" grpId="0" animBg="1"/>
      <p:bldP spid="1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A2FE0-9FB8-4A96-93BE-1456A9E9C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62" y="39085"/>
            <a:ext cx="8255479" cy="840230"/>
          </a:xfrm>
        </p:spPr>
        <p:txBody>
          <a:bodyPr/>
          <a:lstStyle/>
          <a:p>
            <a:r>
              <a:rPr lang="en-GB" sz="2700" dirty="0"/>
              <a:t>Lower plasma volume is expected to reduce blood pressure and decrease afterload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1DA30F4-CF6E-4A76-9EFB-2068A66E6346}"/>
              </a:ext>
            </a:extLst>
          </p:cNvPr>
          <p:cNvSpPr txBox="1">
            <a:spLocks/>
          </p:cNvSpPr>
          <p:nvPr/>
        </p:nvSpPr>
        <p:spPr>
          <a:xfrm>
            <a:off x="0" y="4739271"/>
            <a:ext cx="5334847" cy="40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000" bIns="126000" anchor="b" anchorCtr="0">
            <a:spAutoFit/>
          </a:bodyPr>
          <a:lstStyle>
            <a:defPPr>
              <a:defRPr lang="en-US"/>
            </a:defPPr>
            <a:lvl1pPr>
              <a:spcBef>
                <a:spcPts val="200"/>
              </a:spcBef>
              <a:defRPr sz="750" b="0">
                <a:latin typeface="Arial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da-DK" dirty="0"/>
              <a:t>1. Chilton R, </a:t>
            </a:r>
            <a:r>
              <a:rPr lang="da-DK" i="1" dirty="0"/>
              <a:t>et al. </a:t>
            </a:r>
            <a:r>
              <a:rPr lang="fr-FR" i="1" dirty="0"/>
              <a:t>Diabetes Obes Metab </a:t>
            </a:r>
            <a:r>
              <a:rPr lang="fr-FR" dirty="0"/>
              <a:t>2015;17:1180; 2. Cameron JD, </a:t>
            </a:r>
            <a:r>
              <a:rPr lang="fr-FR" i="1" dirty="0"/>
              <a:t>et al. Vasc Health Risk Manag </a:t>
            </a:r>
            <a:r>
              <a:rPr lang="fr-FR" dirty="0"/>
              <a:t>2013;9:255;</a:t>
            </a:r>
            <a:br>
              <a:rPr lang="fr-FR" dirty="0"/>
            </a:br>
            <a:r>
              <a:rPr lang="fr-FR" dirty="0"/>
              <a:t>3. Cahill PA, Redmond EM. </a:t>
            </a:r>
            <a:r>
              <a:rPr lang="fr-FR" i="1" dirty="0"/>
              <a:t>Atherosclerosis</a:t>
            </a:r>
            <a:r>
              <a:rPr lang="fr-FR" dirty="0"/>
              <a:t> 2016;248:97; 4. Inoue R, </a:t>
            </a:r>
            <a:r>
              <a:rPr lang="fr-FR" i="1" dirty="0"/>
              <a:t>et al. Am J Hypertens </a:t>
            </a:r>
            <a:r>
              <a:rPr lang="fr-FR" dirty="0"/>
              <a:t>2012;25:568.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5E80AF-C4F2-4628-BA7F-412837646CDB}"/>
              </a:ext>
            </a:extLst>
          </p:cNvPr>
          <p:cNvSpPr/>
          <p:nvPr/>
        </p:nvSpPr>
        <p:spPr>
          <a:xfrm>
            <a:off x="1744216" y="1419926"/>
            <a:ext cx="371706" cy="37170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9F59A2-438E-41B0-8F89-942B3E632376}"/>
              </a:ext>
            </a:extLst>
          </p:cNvPr>
          <p:cNvSpPr/>
          <p:nvPr/>
        </p:nvSpPr>
        <p:spPr>
          <a:xfrm>
            <a:off x="1342771" y="2587085"/>
            <a:ext cx="319668" cy="31966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639E37C-B2BE-47CF-B750-1D813FC0A8FE}"/>
              </a:ext>
            </a:extLst>
          </p:cNvPr>
          <p:cNvSpPr/>
          <p:nvPr/>
        </p:nvSpPr>
        <p:spPr>
          <a:xfrm>
            <a:off x="2264605" y="2542481"/>
            <a:ext cx="319668" cy="31966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55A2A7D-F78C-4B81-8C39-D6C7900E82D6}"/>
              </a:ext>
            </a:extLst>
          </p:cNvPr>
          <p:cNvSpPr/>
          <p:nvPr/>
        </p:nvSpPr>
        <p:spPr>
          <a:xfrm>
            <a:off x="933893" y="2520179"/>
            <a:ext cx="223023" cy="22302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E0B76C1-A95A-4F0D-85B5-0210F1C42D05}"/>
              </a:ext>
            </a:extLst>
          </p:cNvPr>
          <p:cNvSpPr/>
          <p:nvPr/>
        </p:nvSpPr>
        <p:spPr>
          <a:xfrm>
            <a:off x="1878030" y="2579652"/>
            <a:ext cx="223023" cy="22302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3DCD476-F7A7-4C1C-9119-4A8F5B9ADB67}"/>
              </a:ext>
            </a:extLst>
          </p:cNvPr>
          <p:cNvSpPr/>
          <p:nvPr/>
        </p:nvSpPr>
        <p:spPr>
          <a:xfrm>
            <a:off x="2688352" y="2453272"/>
            <a:ext cx="223023" cy="22302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6EDD67-E99A-49C0-992A-CA6ED143B2E3}"/>
              </a:ext>
            </a:extLst>
          </p:cNvPr>
          <p:cNvSpPr/>
          <p:nvPr/>
        </p:nvSpPr>
        <p:spPr>
          <a:xfrm>
            <a:off x="2376117" y="1412493"/>
            <a:ext cx="223023" cy="2230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A50669B-70F9-4A0A-964B-DD61712013E0}"/>
              </a:ext>
            </a:extLst>
          </p:cNvPr>
          <p:cNvSpPr/>
          <p:nvPr/>
        </p:nvSpPr>
        <p:spPr>
          <a:xfrm>
            <a:off x="1402244" y="1457098"/>
            <a:ext cx="223023" cy="2230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9955372-974C-4034-8BFB-E8DB63875FA6}"/>
              </a:ext>
            </a:extLst>
          </p:cNvPr>
          <p:cNvSpPr/>
          <p:nvPr/>
        </p:nvSpPr>
        <p:spPr>
          <a:xfrm>
            <a:off x="754516" y="2242096"/>
            <a:ext cx="133818" cy="1338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F01B24-A52A-4952-A48E-D90A7D0A01D3}"/>
              </a:ext>
            </a:extLst>
          </p:cNvPr>
          <p:cNvSpPr/>
          <p:nvPr/>
        </p:nvSpPr>
        <p:spPr>
          <a:xfrm>
            <a:off x="1030537" y="1605781"/>
            <a:ext cx="193286" cy="19328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3C2B869-65B7-4126-ADCC-7144ADDA78B8}"/>
              </a:ext>
            </a:extLst>
          </p:cNvPr>
          <p:cNvSpPr/>
          <p:nvPr/>
        </p:nvSpPr>
        <p:spPr>
          <a:xfrm>
            <a:off x="1149483" y="1360455"/>
            <a:ext cx="193286" cy="19328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11184CD-AD6A-441E-8072-11395B205245}"/>
              </a:ext>
            </a:extLst>
          </p:cNvPr>
          <p:cNvSpPr/>
          <p:nvPr/>
        </p:nvSpPr>
        <p:spPr>
          <a:xfrm>
            <a:off x="1833425" y="1129996"/>
            <a:ext cx="193286" cy="19328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78939DB-7C2C-4907-8E48-A1E3FCCD5073}"/>
              </a:ext>
            </a:extLst>
          </p:cNvPr>
          <p:cNvSpPr/>
          <p:nvPr/>
        </p:nvSpPr>
        <p:spPr>
          <a:xfrm>
            <a:off x="1615698" y="1251737"/>
            <a:ext cx="133818" cy="133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2A1766A-DE93-42BF-91F9-4857897CADC1}"/>
              </a:ext>
            </a:extLst>
          </p:cNvPr>
          <p:cNvSpPr/>
          <p:nvPr/>
        </p:nvSpPr>
        <p:spPr>
          <a:xfrm>
            <a:off x="2173995" y="1309075"/>
            <a:ext cx="133818" cy="133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D1BAE12-2BB3-49B0-BF78-3565CA231971}"/>
              </a:ext>
            </a:extLst>
          </p:cNvPr>
          <p:cNvSpPr/>
          <p:nvPr/>
        </p:nvSpPr>
        <p:spPr>
          <a:xfrm>
            <a:off x="2687025" y="1616893"/>
            <a:ext cx="133818" cy="133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3E5CE4E-E7A8-44B0-91DF-33B3BE856331}"/>
              </a:ext>
            </a:extLst>
          </p:cNvPr>
          <p:cNvSpPr/>
          <p:nvPr/>
        </p:nvSpPr>
        <p:spPr>
          <a:xfrm>
            <a:off x="2820323" y="1858318"/>
            <a:ext cx="133818" cy="133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BA847A4-A26B-4E23-9B6F-C3ACEF8427F4}"/>
              </a:ext>
            </a:extLst>
          </p:cNvPr>
          <p:cNvSpPr/>
          <p:nvPr/>
        </p:nvSpPr>
        <p:spPr>
          <a:xfrm>
            <a:off x="2080443" y="2866784"/>
            <a:ext cx="133818" cy="1338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E554EE5-D0A4-4EC0-A7F8-A836819DD2AC}"/>
              </a:ext>
            </a:extLst>
          </p:cNvPr>
          <p:cNvSpPr/>
          <p:nvPr/>
        </p:nvSpPr>
        <p:spPr>
          <a:xfrm>
            <a:off x="1796768" y="2836606"/>
            <a:ext cx="133818" cy="1338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03918524-C422-4747-B2B6-C030DD4F1658}"/>
              </a:ext>
            </a:extLst>
          </p:cNvPr>
          <p:cNvSpPr/>
          <p:nvPr/>
        </p:nvSpPr>
        <p:spPr>
          <a:xfrm>
            <a:off x="3008021" y="1524002"/>
            <a:ext cx="676507" cy="1248936"/>
          </a:xfrm>
          <a:prstGeom prst="chevron">
            <a:avLst>
              <a:gd name="adj" fmla="val 59890"/>
            </a:avLst>
          </a:prstGeom>
          <a:gradFill flip="none" rotWithShape="1">
            <a:gsLst>
              <a:gs pos="0">
                <a:schemeClr val="bg2"/>
              </a:gs>
              <a:gs pos="92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Arrow: Chevron 28">
            <a:extLst>
              <a:ext uri="{FF2B5EF4-FFF2-40B4-BE49-F238E27FC236}">
                <a16:creationId xmlns:a16="http://schemas.microsoft.com/office/drawing/2014/main" id="{D6A6EE52-0F37-4357-912C-558998F73F5F}"/>
              </a:ext>
            </a:extLst>
          </p:cNvPr>
          <p:cNvSpPr/>
          <p:nvPr/>
        </p:nvSpPr>
        <p:spPr>
          <a:xfrm>
            <a:off x="5660197" y="1524002"/>
            <a:ext cx="676507" cy="1248936"/>
          </a:xfrm>
          <a:prstGeom prst="chevron">
            <a:avLst>
              <a:gd name="adj" fmla="val 59890"/>
            </a:avLst>
          </a:prstGeom>
          <a:gradFill flip="none" rotWithShape="1">
            <a:gsLst>
              <a:gs pos="0">
                <a:schemeClr val="bg2"/>
              </a:gs>
              <a:gs pos="92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B2F3AA-1420-4B12-8D1A-2622B4ABFCE8}"/>
              </a:ext>
            </a:extLst>
          </p:cNvPr>
          <p:cNvSpPr txBox="1"/>
          <p:nvPr/>
        </p:nvSpPr>
        <p:spPr>
          <a:xfrm>
            <a:off x="899191" y="1808726"/>
            <a:ext cx="205460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↑ urine volume</a:t>
            </a:r>
          </a:p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↓ </a:t>
            </a:r>
            <a:r>
              <a:rPr lang="en-GB" sz="2000" dirty="0"/>
              <a:t>plasma volume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AE9FE0-D006-4111-AE26-D00236B12729}"/>
              </a:ext>
            </a:extLst>
          </p:cNvPr>
          <p:cNvSpPr txBox="1"/>
          <p:nvPr/>
        </p:nvSpPr>
        <p:spPr>
          <a:xfrm>
            <a:off x="3778591" y="1962614"/>
            <a:ext cx="203094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↓ blood pressure</a:t>
            </a:r>
            <a:endParaRPr lang="en-GB" sz="2000" baseline="30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FF6737-90CB-437D-864F-2D0BB64F30A4}"/>
              </a:ext>
            </a:extLst>
          </p:cNvPr>
          <p:cNvSpPr txBox="1"/>
          <p:nvPr/>
        </p:nvSpPr>
        <p:spPr>
          <a:xfrm>
            <a:off x="6353467" y="1654838"/>
            <a:ext cx="2237792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↓ arterial stiffness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endothelial injury</a:t>
            </a:r>
            <a:r>
              <a:rPr lang="en-GB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  <a:endParaRPr lang="en-GB" sz="2000" baseline="300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91ED8D1-77AE-480A-9411-50183D2EFBA1}"/>
              </a:ext>
            </a:extLst>
          </p:cNvPr>
          <p:cNvSpPr/>
          <p:nvPr/>
        </p:nvSpPr>
        <p:spPr>
          <a:xfrm>
            <a:off x="1135129" y="2821737"/>
            <a:ext cx="133818" cy="1338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29CFDC-0AB5-418D-B005-265048FC3139}"/>
              </a:ext>
            </a:extLst>
          </p:cNvPr>
          <p:cNvGrpSpPr/>
          <p:nvPr/>
        </p:nvGrpSpPr>
        <p:grpSpPr>
          <a:xfrm>
            <a:off x="1435444" y="3196684"/>
            <a:ext cx="6273113" cy="1330714"/>
            <a:chOff x="1585783" y="3196684"/>
            <a:chExt cx="6273113" cy="1330714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B138A5F4-3CCE-4A3C-94FC-8EFFC1197D54}"/>
                </a:ext>
              </a:extLst>
            </p:cNvPr>
            <p:cNvSpPr/>
            <p:nvPr/>
          </p:nvSpPr>
          <p:spPr>
            <a:xfrm>
              <a:off x="1585783" y="3196684"/>
              <a:ext cx="6273113" cy="1330714"/>
            </a:xfrm>
            <a:prstGeom prst="roundRect">
              <a:avLst>
                <a:gd name="adj" fmla="val 8295"/>
              </a:avLst>
            </a:prstGeom>
            <a:solidFill>
              <a:schemeClr val="bg1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8" name="Picture 2" descr="Related image">
              <a:extLst>
                <a:ext uri="{FF2B5EF4-FFF2-40B4-BE49-F238E27FC236}">
                  <a16:creationId xmlns:a16="http://schemas.microsoft.com/office/drawing/2014/main" id="{269E1B8F-95A3-4CC4-ADEA-B318535F86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69" t="3035" r="23658" b="4463"/>
            <a:stretch/>
          </p:blipFill>
          <p:spPr bwMode="auto">
            <a:xfrm>
              <a:off x="1987860" y="3274743"/>
              <a:ext cx="846078" cy="1174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Content Placeholder 4">
              <a:extLst>
                <a:ext uri="{FF2B5EF4-FFF2-40B4-BE49-F238E27FC236}">
                  <a16:creationId xmlns:a16="http://schemas.microsoft.com/office/drawing/2014/main" id="{DCC4EB56-2148-4F5A-9E68-D2EF63255A12}"/>
                </a:ext>
              </a:extLst>
            </p:cNvPr>
            <p:cNvSpPr txBox="1">
              <a:spLocks/>
            </p:cNvSpPr>
            <p:nvPr/>
          </p:nvSpPr>
          <p:spPr>
            <a:xfrm>
              <a:off x="3169676" y="3255913"/>
              <a:ext cx="4465903" cy="1232645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06375" indent="-206375" algn="l" defTabSz="685800" rtl="0" eaLnBrk="1" latinLnBrk="0" hangingPunct="1">
                <a:lnSpc>
                  <a:spcPct val="90000"/>
                </a:lnSpc>
                <a:spcBef>
                  <a:spcPts val="1500"/>
                </a:spcBef>
                <a:buClr>
                  <a:schemeClr val="accent2"/>
                </a:buClr>
                <a:buSzPct val="80000"/>
                <a:buFont typeface="Calibri" panose="020F0502020204030204" pitchFamily="34" charset="0"/>
                <a:buChar char="●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0063" indent="-233363" algn="l" defTabSz="685800" rtl="0" eaLnBrk="1" latinLnBrk="0" hangingPunct="1">
                <a:lnSpc>
                  <a:spcPct val="90000"/>
                </a:lnSpc>
                <a:spcBef>
                  <a:spcPts val="300"/>
                </a:spcBef>
                <a:buClr>
                  <a:schemeClr val="accent5"/>
                </a:buClr>
                <a:buSzPct val="80000"/>
                <a:buFont typeface="Calibri" panose="020F0502020204030204" pitchFamily="34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1688" indent="-206375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accent4"/>
                </a:buClr>
                <a:buSzPct val="80000"/>
                <a:buFont typeface="Calibri" panose="020F0502020204030204" pitchFamily="34" charset="0"/>
                <a:buChar char="●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en-GB" sz="2000" b="1" dirty="0">
                  <a:solidFill>
                    <a:schemeClr val="accent1"/>
                  </a:solidFill>
                </a:rPr>
                <a:t>Potentially improving:</a:t>
              </a:r>
              <a:endParaRPr lang="en-GB" sz="1800" dirty="0"/>
            </a:p>
            <a:p>
              <a:pPr>
                <a:spcBef>
                  <a:spcPts val="300"/>
                </a:spcBef>
              </a:pPr>
              <a:r>
                <a:rPr lang="en-GB" sz="1800" dirty="0"/>
                <a:t>Endothelial function</a:t>
              </a:r>
              <a:r>
                <a:rPr lang="en-GB" sz="1800" baseline="30000" dirty="0"/>
                <a:t>1,2</a:t>
              </a:r>
            </a:p>
            <a:p>
              <a:pPr>
                <a:spcBef>
                  <a:spcPts val="300"/>
                </a:spcBef>
              </a:pPr>
              <a:r>
                <a:rPr lang="en-GB" sz="1800" dirty="0"/>
                <a:t>Arterial wall structure / function</a:t>
              </a:r>
              <a:r>
                <a:rPr lang="en-GB" sz="1800" baseline="30000" dirty="0"/>
                <a:t>2,3</a:t>
              </a:r>
            </a:p>
            <a:p>
              <a:pPr>
                <a:spcBef>
                  <a:spcPts val="300"/>
                </a:spcBef>
              </a:pPr>
              <a:r>
                <a:rPr lang="en-GB" sz="1800" dirty="0"/>
                <a:t>Cardiac function via decreased afterload</a:t>
              </a:r>
              <a:r>
                <a:rPr lang="en-GB" sz="1800" baseline="30000" dirty="0"/>
                <a:t>2,4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32892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5" grpId="0" animBg="1"/>
      <p:bldP spid="27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A2FE0-9FB8-4A96-93BE-1456A9E9C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00" y="27594"/>
            <a:ext cx="7886700" cy="994172"/>
          </a:xfrm>
        </p:spPr>
        <p:txBody>
          <a:bodyPr>
            <a:noAutofit/>
          </a:bodyPr>
          <a:lstStyle/>
          <a:p>
            <a:r>
              <a:rPr lang="en-GB" sz="2400" dirty="0"/>
              <a:t>Reducing plasma volume may result in neurohormonal activation and influence risk of arrhythmia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9FCB01A-59FC-41D2-BD82-C9884C94D8BB}"/>
              </a:ext>
            </a:extLst>
          </p:cNvPr>
          <p:cNvSpPr txBox="1">
            <a:spLocks/>
          </p:cNvSpPr>
          <p:nvPr/>
        </p:nvSpPr>
        <p:spPr>
          <a:xfrm>
            <a:off x="0" y="4598206"/>
            <a:ext cx="6785564" cy="5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000" bIns="126000" anchor="b" anchorCtr="0">
            <a:spAutoFit/>
          </a:bodyPr>
          <a:lstStyle>
            <a:defPPr>
              <a:defRPr lang="en-US"/>
            </a:defPPr>
            <a:lvl1pPr>
              <a:spcBef>
                <a:spcPts val="200"/>
              </a:spcBef>
              <a:defRPr sz="750" b="0">
                <a:latin typeface="Arial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GB" b="1" dirty="0"/>
              <a:t>RAS, renin-angiotensin system; SNS, sympathetic nervous system.</a:t>
            </a:r>
          </a:p>
          <a:p>
            <a:r>
              <a:rPr lang="en-GB" altLang="en-US" dirty="0"/>
              <a:t>1. Cherney DZ, </a:t>
            </a:r>
            <a:r>
              <a:rPr lang="en-GB" altLang="en-US" i="1" dirty="0"/>
              <a:t>et al. Circulation </a:t>
            </a:r>
            <a:r>
              <a:rPr lang="en-GB" altLang="en-US" dirty="0"/>
              <a:t>2014;129:587; 2. Atlas SA, </a:t>
            </a:r>
            <a:r>
              <a:rPr lang="en-GB" altLang="en-US" i="1" dirty="0"/>
              <a:t>J Manag Care Pharm </a:t>
            </a:r>
            <a:r>
              <a:rPr lang="en-GB" altLang="en-US" dirty="0"/>
              <a:t>2007;13(8 Suppl B):9; 3. Floras JS. </a:t>
            </a:r>
            <a:r>
              <a:rPr lang="en-GB" altLang="en-US" i="1" dirty="0"/>
              <a:t>J Am Coll Cardiol </a:t>
            </a:r>
            <a:r>
              <a:rPr lang="en-GB" altLang="en-US" dirty="0"/>
              <a:t>2009;54:375;</a:t>
            </a:r>
            <a:br>
              <a:rPr lang="en-GB" altLang="en-US" dirty="0"/>
            </a:br>
            <a:r>
              <a:rPr lang="en-GB" altLang="en-US" dirty="0"/>
              <a:t>4. Malpas SC. </a:t>
            </a:r>
            <a:r>
              <a:rPr lang="en-GB" altLang="en-US" i="1" dirty="0"/>
              <a:t>Physiol Rev </a:t>
            </a:r>
            <a:r>
              <a:rPr lang="en-GB" altLang="en-US" dirty="0"/>
              <a:t>2010;90:513; 5. Muskiet MH, </a:t>
            </a:r>
            <a:r>
              <a:rPr lang="en-GB" altLang="en-US" i="1" dirty="0"/>
              <a:t>et al. Lancet Diabetes Endocrinol </a:t>
            </a:r>
            <a:r>
              <a:rPr lang="en-GB" altLang="en-US" dirty="0"/>
              <a:t>2015;3:928; 6. Fink GD. </a:t>
            </a:r>
            <a:r>
              <a:rPr lang="en-GB" altLang="en-US" i="1" dirty="0"/>
              <a:t>Hypertension</a:t>
            </a:r>
            <a:r>
              <a:rPr lang="en-GB" altLang="en-US" dirty="0"/>
              <a:t> 2009;53:307.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6E5CD3F-DF42-47D2-A4EC-C9BBA5381041}"/>
              </a:ext>
            </a:extLst>
          </p:cNvPr>
          <p:cNvSpPr/>
          <p:nvPr/>
        </p:nvSpPr>
        <p:spPr>
          <a:xfrm>
            <a:off x="1744216" y="1419926"/>
            <a:ext cx="371706" cy="37170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E6E9BB-AAE4-49C7-A41C-B2062C96E2A8}"/>
              </a:ext>
            </a:extLst>
          </p:cNvPr>
          <p:cNvSpPr/>
          <p:nvPr/>
        </p:nvSpPr>
        <p:spPr>
          <a:xfrm>
            <a:off x="1342771" y="2587085"/>
            <a:ext cx="319668" cy="31966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3E8ECD-5449-431D-9618-DB2AB6E5BDD1}"/>
              </a:ext>
            </a:extLst>
          </p:cNvPr>
          <p:cNvSpPr/>
          <p:nvPr/>
        </p:nvSpPr>
        <p:spPr>
          <a:xfrm>
            <a:off x="2264605" y="2542481"/>
            <a:ext cx="319668" cy="31966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079F26-5E37-48C6-BA71-FB0A00DC46E4}"/>
              </a:ext>
            </a:extLst>
          </p:cNvPr>
          <p:cNvSpPr/>
          <p:nvPr/>
        </p:nvSpPr>
        <p:spPr>
          <a:xfrm>
            <a:off x="933893" y="2520179"/>
            <a:ext cx="223023" cy="22302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FC4317F-789C-4421-B8B9-842AA4534963}"/>
              </a:ext>
            </a:extLst>
          </p:cNvPr>
          <p:cNvSpPr/>
          <p:nvPr/>
        </p:nvSpPr>
        <p:spPr>
          <a:xfrm>
            <a:off x="1878030" y="2579652"/>
            <a:ext cx="223023" cy="22302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B297D9F-7CB6-4D59-9E6A-67C437DC8102}"/>
              </a:ext>
            </a:extLst>
          </p:cNvPr>
          <p:cNvSpPr/>
          <p:nvPr/>
        </p:nvSpPr>
        <p:spPr>
          <a:xfrm>
            <a:off x="2688352" y="2453272"/>
            <a:ext cx="223023" cy="22302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2A7F07B-A0E8-4DA0-91F9-CEB1D003B78F}"/>
              </a:ext>
            </a:extLst>
          </p:cNvPr>
          <p:cNvSpPr/>
          <p:nvPr/>
        </p:nvSpPr>
        <p:spPr>
          <a:xfrm>
            <a:off x="2376117" y="1412493"/>
            <a:ext cx="223023" cy="2230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32D4EF2-C8AE-411A-B91C-491488E12E7C}"/>
              </a:ext>
            </a:extLst>
          </p:cNvPr>
          <p:cNvSpPr/>
          <p:nvPr/>
        </p:nvSpPr>
        <p:spPr>
          <a:xfrm>
            <a:off x="1402244" y="1457098"/>
            <a:ext cx="223023" cy="2230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6FFCA7E-E788-4D12-865D-6A21E6C8CFEF}"/>
              </a:ext>
            </a:extLst>
          </p:cNvPr>
          <p:cNvSpPr/>
          <p:nvPr/>
        </p:nvSpPr>
        <p:spPr>
          <a:xfrm>
            <a:off x="754516" y="2242096"/>
            <a:ext cx="133818" cy="1338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F98BF52-FC40-4921-8416-64AB9A2903CA}"/>
              </a:ext>
            </a:extLst>
          </p:cNvPr>
          <p:cNvSpPr/>
          <p:nvPr/>
        </p:nvSpPr>
        <p:spPr>
          <a:xfrm>
            <a:off x="1030537" y="1605781"/>
            <a:ext cx="193286" cy="19328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69D98A-0809-4509-BB5B-D9264C5188B1}"/>
              </a:ext>
            </a:extLst>
          </p:cNvPr>
          <p:cNvSpPr/>
          <p:nvPr/>
        </p:nvSpPr>
        <p:spPr>
          <a:xfrm>
            <a:off x="1149483" y="1360455"/>
            <a:ext cx="193286" cy="19328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BF652F5-90B0-4145-AC00-567E3125B76B}"/>
              </a:ext>
            </a:extLst>
          </p:cNvPr>
          <p:cNvSpPr/>
          <p:nvPr/>
        </p:nvSpPr>
        <p:spPr>
          <a:xfrm>
            <a:off x="1833425" y="1129996"/>
            <a:ext cx="193286" cy="19328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9ED8D7-D28B-4AAD-844B-53B5D7200AD9}"/>
              </a:ext>
            </a:extLst>
          </p:cNvPr>
          <p:cNvSpPr/>
          <p:nvPr/>
        </p:nvSpPr>
        <p:spPr>
          <a:xfrm>
            <a:off x="1615698" y="1251737"/>
            <a:ext cx="133818" cy="133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5D31C96-7241-4336-BD7C-A0C413A32A73}"/>
              </a:ext>
            </a:extLst>
          </p:cNvPr>
          <p:cNvSpPr/>
          <p:nvPr/>
        </p:nvSpPr>
        <p:spPr>
          <a:xfrm>
            <a:off x="2173995" y="1309075"/>
            <a:ext cx="133818" cy="133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E86CBB1-BCFB-4137-85D9-85B7466158AD}"/>
              </a:ext>
            </a:extLst>
          </p:cNvPr>
          <p:cNvSpPr/>
          <p:nvPr/>
        </p:nvSpPr>
        <p:spPr>
          <a:xfrm>
            <a:off x="2687025" y="1616893"/>
            <a:ext cx="133818" cy="133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BE73399-7C67-4C6A-8DAF-7A9F67D29310}"/>
              </a:ext>
            </a:extLst>
          </p:cNvPr>
          <p:cNvSpPr/>
          <p:nvPr/>
        </p:nvSpPr>
        <p:spPr>
          <a:xfrm>
            <a:off x="2820323" y="1858318"/>
            <a:ext cx="133818" cy="133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244A4AA-610A-40B6-981A-40ABB2E62755}"/>
              </a:ext>
            </a:extLst>
          </p:cNvPr>
          <p:cNvSpPr/>
          <p:nvPr/>
        </p:nvSpPr>
        <p:spPr>
          <a:xfrm>
            <a:off x="2080443" y="2866784"/>
            <a:ext cx="133818" cy="1338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8D0592D-0626-46BE-BC1E-1F1AF8091BCF}"/>
              </a:ext>
            </a:extLst>
          </p:cNvPr>
          <p:cNvSpPr/>
          <p:nvPr/>
        </p:nvSpPr>
        <p:spPr>
          <a:xfrm>
            <a:off x="1796768" y="2836606"/>
            <a:ext cx="133818" cy="1338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279EAA74-8063-41A9-B903-57491800A0ED}"/>
              </a:ext>
            </a:extLst>
          </p:cNvPr>
          <p:cNvSpPr/>
          <p:nvPr/>
        </p:nvSpPr>
        <p:spPr>
          <a:xfrm>
            <a:off x="3008021" y="1524002"/>
            <a:ext cx="676507" cy="1248936"/>
          </a:xfrm>
          <a:prstGeom prst="chevron">
            <a:avLst>
              <a:gd name="adj" fmla="val 59890"/>
            </a:avLst>
          </a:prstGeom>
          <a:gradFill flip="none" rotWithShape="1">
            <a:gsLst>
              <a:gs pos="0">
                <a:schemeClr val="bg2"/>
              </a:gs>
              <a:gs pos="92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9837276A-1C77-44AC-920B-69D4C0A56DC8}"/>
              </a:ext>
            </a:extLst>
          </p:cNvPr>
          <p:cNvSpPr/>
          <p:nvPr/>
        </p:nvSpPr>
        <p:spPr>
          <a:xfrm>
            <a:off x="5660197" y="1524002"/>
            <a:ext cx="676507" cy="1248936"/>
          </a:xfrm>
          <a:prstGeom prst="chevron">
            <a:avLst>
              <a:gd name="adj" fmla="val 59890"/>
            </a:avLst>
          </a:prstGeom>
          <a:gradFill flip="none" rotWithShape="1">
            <a:gsLst>
              <a:gs pos="0">
                <a:schemeClr val="bg2"/>
              </a:gs>
              <a:gs pos="92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D41A0A-531B-4A80-A86F-474869494835}"/>
              </a:ext>
            </a:extLst>
          </p:cNvPr>
          <p:cNvSpPr txBox="1"/>
          <p:nvPr/>
        </p:nvSpPr>
        <p:spPr>
          <a:xfrm>
            <a:off x="899191" y="1808726"/>
            <a:ext cx="205460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↑ urine volume</a:t>
            </a:r>
          </a:p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↓ </a:t>
            </a:r>
            <a:r>
              <a:rPr lang="en-GB" sz="2000" dirty="0"/>
              <a:t>plasma volume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194016-0FBB-469B-B986-DC875BEECEE1}"/>
              </a:ext>
            </a:extLst>
          </p:cNvPr>
          <p:cNvSpPr txBox="1"/>
          <p:nvPr/>
        </p:nvSpPr>
        <p:spPr>
          <a:xfrm>
            <a:off x="3869418" y="1808726"/>
            <a:ext cx="184928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Neurohormonal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activation</a:t>
            </a:r>
            <a:endParaRPr lang="en-GB" sz="2000" baseline="30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933DC3-3CA2-4E3D-BD31-3A5AB658D78D}"/>
              </a:ext>
            </a:extLst>
          </p:cNvPr>
          <p:cNvSpPr txBox="1"/>
          <p:nvPr/>
        </p:nvSpPr>
        <p:spPr>
          <a:xfrm>
            <a:off x="6545509" y="1654838"/>
            <a:ext cx="1853713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Activate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RAS pathways</a:t>
            </a:r>
            <a:r>
              <a:rPr lang="en-GB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and SNS</a:t>
            </a:r>
            <a:r>
              <a:rPr lang="en-GB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3,4</a:t>
            </a:r>
            <a:endParaRPr lang="en-GB" sz="2000" baseline="300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2704305-1A7D-45C3-91B8-88E58E7B289E}"/>
              </a:ext>
            </a:extLst>
          </p:cNvPr>
          <p:cNvSpPr/>
          <p:nvPr/>
        </p:nvSpPr>
        <p:spPr>
          <a:xfrm>
            <a:off x="1135129" y="2821737"/>
            <a:ext cx="133818" cy="1338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D99D2B5-90B2-44D0-8E14-E259D537D844}"/>
              </a:ext>
            </a:extLst>
          </p:cNvPr>
          <p:cNvGrpSpPr/>
          <p:nvPr/>
        </p:nvGrpSpPr>
        <p:grpSpPr>
          <a:xfrm>
            <a:off x="892982" y="3196684"/>
            <a:ext cx="7358036" cy="1330714"/>
            <a:chOff x="1435444" y="3196684"/>
            <a:chExt cx="7358036" cy="1330714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B50C4CD8-2075-46FF-9F16-314BB3AD4087}"/>
                </a:ext>
              </a:extLst>
            </p:cNvPr>
            <p:cNvSpPr/>
            <p:nvPr/>
          </p:nvSpPr>
          <p:spPr>
            <a:xfrm>
              <a:off x="1435444" y="3196684"/>
              <a:ext cx="7358036" cy="1330714"/>
            </a:xfrm>
            <a:prstGeom prst="roundRect">
              <a:avLst>
                <a:gd name="adj" fmla="val 8295"/>
              </a:avLst>
            </a:prstGeom>
            <a:solidFill>
              <a:schemeClr val="bg1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Content Placeholder 4">
              <a:extLst>
                <a:ext uri="{FF2B5EF4-FFF2-40B4-BE49-F238E27FC236}">
                  <a16:creationId xmlns:a16="http://schemas.microsoft.com/office/drawing/2014/main" id="{0E2DEBFB-7733-498A-8DC6-6B953ED04B04}"/>
                </a:ext>
              </a:extLst>
            </p:cNvPr>
            <p:cNvSpPr txBox="1">
              <a:spLocks/>
            </p:cNvSpPr>
            <p:nvPr/>
          </p:nvSpPr>
          <p:spPr>
            <a:xfrm>
              <a:off x="1577020" y="3370213"/>
              <a:ext cx="6355394" cy="994118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06375" indent="-206375" algn="l" defTabSz="685800" rtl="0" eaLnBrk="1" latinLnBrk="0" hangingPunct="1">
                <a:lnSpc>
                  <a:spcPct val="90000"/>
                </a:lnSpc>
                <a:spcBef>
                  <a:spcPts val="1500"/>
                </a:spcBef>
                <a:buClr>
                  <a:schemeClr val="accent2"/>
                </a:buClr>
                <a:buSzPct val="80000"/>
                <a:buFont typeface="Calibri" panose="020F0502020204030204" pitchFamily="34" charset="0"/>
                <a:buChar char="●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0063" indent="-233363" algn="l" defTabSz="685800" rtl="0" eaLnBrk="1" latinLnBrk="0" hangingPunct="1">
                <a:lnSpc>
                  <a:spcPct val="90000"/>
                </a:lnSpc>
                <a:spcBef>
                  <a:spcPts val="300"/>
                </a:spcBef>
                <a:buClr>
                  <a:schemeClr val="accent5"/>
                </a:buClr>
                <a:buSzPct val="80000"/>
                <a:buFont typeface="Calibri" panose="020F0502020204030204" pitchFamily="34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1688" indent="-206375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accent4"/>
                </a:buClr>
                <a:buSzPct val="80000"/>
                <a:buFont typeface="Calibri" panose="020F0502020204030204" pitchFamily="34" charset="0"/>
                <a:buChar char="●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</a:pPr>
              <a:r>
                <a:rPr lang="en-GB" sz="1800" dirty="0"/>
                <a:t>RAS modulates vasoconstriction / vasodilation</a:t>
              </a:r>
              <a:r>
                <a:rPr lang="en-GB" sz="1800" baseline="30000" dirty="0"/>
                <a:t>2,5</a:t>
              </a:r>
            </a:p>
            <a:p>
              <a:pPr>
                <a:spcBef>
                  <a:spcPts val="1200"/>
                </a:spcBef>
              </a:pPr>
              <a:r>
                <a:rPr lang="en-GB" sz="1800" dirty="0"/>
                <a:t>RAS and SNS may influence risk of arrhythmia, and cardiac </a:t>
              </a:r>
              <a:br>
                <a:rPr lang="en-GB" sz="1800" dirty="0"/>
              </a:br>
              <a:r>
                <a:rPr lang="en-GB" sz="1800" dirty="0"/>
                <a:t>and renal function either directly or via changes in blood flow</a:t>
              </a:r>
              <a:r>
                <a:rPr lang="en-GB" sz="1800" baseline="30000" dirty="0"/>
                <a:t>4,6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8913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3" grpId="0" animBg="1"/>
      <p:bldP spid="25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9AEDF0B0-D1DF-4488-815B-BA7A206A1529}"/>
              </a:ext>
            </a:extLst>
          </p:cNvPr>
          <p:cNvSpPr/>
          <p:nvPr/>
        </p:nvSpPr>
        <p:spPr>
          <a:xfrm>
            <a:off x="3185532" y="1055648"/>
            <a:ext cx="2772936" cy="3844297"/>
          </a:xfrm>
          <a:prstGeom prst="rect">
            <a:avLst/>
          </a:prstGeom>
          <a:blipFill dpi="0" rotWithShape="1">
            <a:blip r:embed="rId3">
              <a:alphaModFix amt="15000"/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77F98512-C786-4241-A6A0-09D40E4988EC}"/>
              </a:ext>
            </a:extLst>
          </p:cNvPr>
          <p:cNvSpPr/>
          <p:nvPr/>
        </p:nvSpPr>
        <p:spPr>
          <a:xfrm>
            <a:off x="698373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B0144C1-1730-4651-A8EA-47D693E99F85}"/>
              </a:ext>
            </a:extLst>
          </p:cNvPr>
          <p:cNvSpPr/>
          <p:nvPr/>
        </p:nvSpPr>
        <p:spPr>
          <a:xfrm>
            <a:off x="7069873" y="3217408"/>
            <a:ext cx="866357" cy="493538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Reduced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renal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damage</a:t>
            </a:r>
          </a:p>
        </p:txBody>
      </p: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E50A8E66-0FCF-4742-BF69-0154A888FA89}"/>
              </a:ext>
            </a:extLst>
          </p:cNvPr>
          <p:cNvCxnSpPr>
            <a:cxnSpLocks/>
          </p:cNvCxnSpPr>
          <p:nvPr/>
        </p:nvCxnSpPr>
        <p:spPr>
          <a:xfrm rot="16200000" flipH="1">
            <a:off x="6552503" y="1804015"/>
            <a:ext cx="207692" cy="1250795"/>
          </a:xfrm>
          <a:prstGeom prst="bentConnector3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4E35265-D5CC-49AE-827D-AF088B4A7D36}"/>
              </a:ext>
            </a:extLst>
          </p:cNvPr>
          <p:cNvSpPr/>
          <p:nvPr/>
        </p:nvSpPr>
        <p:spPr>
          <a:xfrm>
            <a:off x="5989203" y="3227308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arterial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stiffness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6DEB3-A569-4E87-B026-92D6A9DD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61" y="39085"/>
            <a:ext cx="8255479" cy="840230"/>
          </a:xfrm>
        </p:spPr>
        <p:txBody>
          <a:bodyPr/>
          <a:lstStyle/>
          <a:p>
            <a:r>
              <a:rPr lang="en-GB" sz="2700" dirty="0"/>
              <a:t>Multiple mechanisms may contribute to CV benefits with SGLT2 inhibitors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7A7B7E-61BC-4980-82A1-2B391ECE11CA}"/>
              </a:ext>
            </a:extLst>
          </p:cNvPr>
          <p:cNvSpPr txBox="1">
            <a:spLocks/>
          </p:cNvSpPr>
          <p:nvPr/>
        </p:nvSpPr>
        <p:spPr>
          <a:xfrm>
            <a:off x="0" y="4854687"/>
            <a:ext cx="5014247" cy="28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000" bIns="126000" anchor="b" anchorCtr="0">
            <a:spAutoFit/>
          </a:bodyPr>
          <a:lstStyle>
            <a:defPPr>
              <a:defRPr lang="en-US"/>
            </a:defPPr>
            <a:lvl1pPr>
              <a:spcBef>
                <a:spcPts val="200"/>
              </a:spcBef>
              <a:defRPr sz="750" b="0">
                <a:latin typeface="Arial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GB" altLang="en-US" dirty="0"/>
              <a:t>1. Heerspink HJL, </a:t>
            </a:r>
            <a:r>
              <a:rPr lang="en-GB" altLang="en-US" i="1" dirty="0"/>
              <a:t>et al. Circulation </a:t>
            </a:r>
            <a:r>
              <a:rPr lang="en-GB" altLang="en-US" dirty="0"/>
              <a:t>2016;134:752–72; 2. Baartscheer A, </a:t>
            </a:r>
            <a:r>
              <a:rPr lang="en-GB" altLang="en-US" i="1" dirty="0"/>
              <a:t>et al. Diabetologia </a:t>
            </a:r>
            <a:r>
              <a:rPr lang="en-GB" altLang="en-US" dirty="0"/>
              <a:t>2017;60:568–73.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058104DA-A26C-4995-B1EE-41F31ED9FC7E}"/>
              </a:ext>
            </a:extLst>
          </p:cNvPr>
          <p:cNvSpPr/>
          <p:nvPr/>
        </p:nvSpPr>
        <p:spPr>
          <a:xfrm>
            <a:off x="364274" y="4557131"/>
            <a:ext cx="8430321" cy="29736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rgbClr val="6482C3"/>
              </a:gs>
              <a:gs pos="100000">
                <a:srgbClr val="019999"/>
              </a:gs>
            </a:gsLst>
            <a:lin ang="0" scaled="1"/>
            <a:tileRect/>
          </a:gra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5000"/>
              </a:lnSpc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CV benefits</a:t>
            </a:r>
            <a:endParaRPr lang="en-GB" sz="1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DB35CAC-BF24-4726-96DE-DEA30028391B}"/>
              </a:ext>
            </a:extLst>
          </p:cNvPr>
          <p:cNvCxnSpPr/>
          <p:nvPr/>
        </p:nvCxnSpPr>
        <p:spPr>
          <a:xfrm>
            <a:off x="6426819" y="3546088"/>
            <a:ext cx="0" cy="9813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BB6BECD-1E65-4F47-AD89-22BE12AE23B4}"/>
              </a:ext>
            </a:extLst>
          </p:cNvPr>
          <p:cNvCxnSpPr/>
          <p:nvPr/>
        </p:nvCxnSpPr>
        <p:spPr>
          <a:xfrm>
            <a:off x="1014761" y="3546088"/>
            <a:ext cx="0" cy="9813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5CE4025-2D76-4194-8D65-A801AB129D87}"/>
              </a:ext>
            </a:extLst>
          </p:cNvPr>
          <p:cNvCxnSpPr>
            <a:cxnSpLocks/>
          </p:cNvCxnSpPr>
          <p:nvPr/>
        </p:nvCxnSpPr>
        <p:spPr>
          <a:xfrm>
            <a:off x="4441903" y="4111083"/>
            <a:ext cx="0" cy="41631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8A24F20-FC87-4FB2-93C0-5CBDB264C887}"/>
              </a:ext>
            </a:extLst>
          </p:cNvPr>
          <p:cNvCxnSpPr>
            <a:cxnSpLocks/>
          </p:cNvCxnSpPr>
          <p:nvPr/>
        </p:nvCxnSpPr>
        <p:spPr>
          <a:xfrm>
            <a:off x="5519854" y="4111083"/>
            <a:ext cx="0" cy="41631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5519B9F-E45B-4E29-8021-C62BC0320DA9}"/>
              </a:ext>
            </a:extLst>
          </p:cNvPr>
          <p:cNvSpPr/>
          <p:nvPr/>
        </p:nvSpPr>
        <p:spPr>
          <a:xfrm>
            <a:off x="3919584" y="3559981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6C15F65E-05D5-47E0-AC4E-170DF93294F8}"/>
              </a:ext>
            </a:extLst>
          </p:cNvPr>
          <p:cNvSpPr/>
          <p:nvPr/>
        </p:nvSpPr>
        <p:spPr>
          <a:xfrm>
            <a:off x="4998741" y="3559981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7CB8E506-2864-42D5-A4D7-78D69C675B40}"/>
              </a:ext>
            </a:extLst>
          </p:cNvPr>
          <p:cNvSpPr/>
          <p:nvPr/>
        </p:nvSpPr>
        <p:spPr>
          <a:xfrm>
            <a:off x="4999464" y="1419640"/>
            <a:ext cx="0" cy="288087"/>
          </a:xfrm>
          <a:custGeom>
            <a:avLst/>
            <a:gdLst>
              <a:gd name="connsiteX0" fmla="*/ 0 w 0"/>
              <a:gd name="connsiteY0" fmla="*/ 0 h 319668"/>
              <a:gd name="connsiteX1" fmla="*/ 0 w 0"/>
              <a:gd name="connsiteY1" fmla="*/ 319668 h 31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19668">
                <a:moveTo>
                  <a:pt x="0" y="0"/>
                </a:moveTo>
                <a:lnTo>
                  <a:pt x="0" y="3196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BBB2946-3364-44A0-8FCD-B508D01DB148}"/>
              </a:ext>
            </a:extLst>
          </p:cNvPr>
          <p:cNvSpPr/>
          <p:nvPr/>
        </p:nvSpPr>
        <p:spPr>
          <a:xfrm>
            <a:off x="4780156" y="2752885"/>
            <a:ext cx="0" cy="361785"/>
          </a:xfrm>
          <a:custGeom>
            <a:avLst/>
            <a:gdLst>
              <a:gd name="connsiteX0" fmla="*/ 0 w 0"/>
              <a:gd name="connsiteY0" fmla="*/ 401444 h 401444"/>
              <a:gd name="connsiteX1" fmla="*/ 0 w 0"/>
              <a:gd name="connsiteY1" fmla="*/ 0 h 40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01444">
                <a:moveTo>
                  <a:pt x="0" y="401444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61C5ACF3-F463-4B13-9600-11FFF04D8395}"/>
              </a:ext>
            </a:extLst>
          </p:cNvPr>
          <p:cNvSpPr/>
          <p:nvPr/>
        </p:nvSpPr>
        <p:spPr>
          <a:xfrm>
            <a:off x="1873405" y="1707728"/>
            <a:ext cx="4163122" cy="241190"/>
          </a:xfrm>
          <a:custGeom>
            <a:avLst/>
            <a:gdLst>
              <a:gd name="connsiteX0" fmla="*/ 0 w 4163122"/>
              <a:gd name="connsiteY0" fmla="*/ 170986 h 267630"/>
              <a:gd name="connsiteX1" fmla="*/ 0 w 4163122"/>
              <a:gd name="connsiteY1" fmla="*/ 0 h 267630"/>
              <a:gd name="connsiteX2" fmla="*/ 4163122 w 4163122"/>
              <a:gd name="connsiteY2" fmla="*/ 0 h 267630"/>
              <a:gd name="connsiteX3" fmla="*/ 4163122 w 4163122"/>
              <a:gd name="connsiteY3" fmla="*/ 267630 h 26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3122" h="267630">
                <a:moveTo>
                  <a:pt x="0" y="170986"/>
                </a:moveTo>
                <a:lnTo>
                  <a:pt x="0" y="0"/>
                </a:lnTo>
                <a:lnTo>
                  <a:pt x="4163122" y="0"/>
                </a:lnTo>
                <a:lnTo>
                  <a:pt x="4163122" y="26763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713BD8A-BF7F-4C11-83B6-608C04C622C0}"/>
              </a:ext>
            </a:extLst>
          </p:cNvPr>
          <p:cNvSpPr/>
          <p:nvPr/>
        </p:nvSpPr>
        <p:spPr>
          <a:xfrm>
            <a:off x="6073698" y="1701028"/>
            <a:ext cx="2059258" cy="267989"/>
          </a:xfrm>
          <a:custGeom>
            <a:avLst/>
            <a:gdLst>
              <a:gd name="connsiteX0" fmla="*/ 0 w 2059258"/>
              <a:gd name="connsiteY0" fmla="*/ 0 h 297366"/>
              <a:gd name="connsiteX1" fmla="*/ 2059258 w 2059258"/>
              <a:gd name="connsiteY1" fmla="*/ 0 h 297366"/>
              <a:gd name="connsiteX2" fmla="*/ 2059258 w 2059258"/>
              <a:gd name="connsiteY2" fmla="*/ 297366 h 29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9258" h="297366">
                <a:moveTo>
                  <a:pt x="0" y="0"/>
                </a:moveTo>
                <a:lnTo>
                  <a:pt x="2059258" y="0"/>
                </a:lnTo>
                <a:lnTo>
                  <a:pt x="2059258" y="297366"/>
                </a:lnTo>
              </a:path>
            </a:pathLst>
          </a:custGeom>
          <a:noFill/>
          <a:ln w="38100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531279C6-8CB9-4CE9-A785-C4C19ED6B2FB}"/>
              </a:ext>
            </a:extLst>
          </p:cNvPr>
          <p:cNvSpPr/>
          <p:nvPr/>
        </p:nvSpPr>
        <p:spPr>
          <a:xfrm>
            <a:off x="4787590" y="2431298"/>
            <a:ext cx="2490439" cy="200991"/>
          </a:xfrm>
          <a:custGeom>
            <a:avLst/>
            <a:gdLst>
              <a:gd name="connsiteX0" fmla="*/ 2490439 w 2490439"/>
              <a:gd name="connsiteY0" fmla="*/ 193288 h 223024"/>
              <a:gd name="connsiteX1" fmla="*/ 2490439 w 2490439"/>
              <a:gd name="connsiteY1" fmla="*/ 0 h 223024"/>
              <a:gd name="connsiteX2" fmla="*/ 0 w 2490439"/>
              <a:gd name="connsiteY2" fmla="*/ 0 h 223024"/>
              <a:gd name="connsiteX3" fmla="*/ 0 w 2490439"/>
              <a:gd name="connsiteY3" fmla="*/ 223024 h 22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0439" h="223024">
                <a:moveTo>
                  <a:pt x="2490439" y="193288"/>
                </a:moveTo>
                <a:lnTo>
                  <a:pt x="2490439" y="0"/>
                </a:lnTo>
                <a:lnTo>
                  <a:pt x="0" y="0"/>
                </a:lnTo>
                <a:lnTo>
                  <a:pt x="0" y="223024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0CFFF543-A3B7-4181-8773-967F4769C92C}"/>
              </a:ext>
            </a:extLst>
          </p:cNvPr>
          <p:cNvSpPr/>
          <p:nvPr/>
        </p:nvSpPr>
        <p:spPr>
          <a:xfrm>
            <a:off x="6207512" y="2431298"/>
            <a:ext cx="0" cy="288087"/>
          </a:xfrm>
          <a:custGeom>
            <a:avLst/>
            <a:gdLst>
              <a:gd name="connsiteX0" fmla="*/ 0 w 0"/>
              <a:gd name="connsiteY0" fmla="*/ 0 h 319668"/>
              <a:gd name="connsiteX1" fmla="*/ 0 w 0"/>
              <a:gd name="connsiteY1" fmla="*/ 319668 h 31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19668">
                <a:moveTo>
                  <a:pt x="0" y="0"/>
                </a:moveTo>
                <a:lnTo>
                  <a:pt x="0" y="3196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4C3D6F0F-1B4D-4781-95DF-98A7EE1842EA}"/>
              </a:ext>
            </a:extLst>
          </p:cNvPr>
          <p:cNvSpPr/>
          <p:nvPr/>
        </p:nvSpPr>
        <p:spPr>
          <a:xfrm>
            <a:off x="1873405" y="2230306"/>
            <a:ext cx="0" cy="415383"/>
          </a:xfrm>
          <a:custGeom>
            <a:avLst/>
            <a:gdLst>
              <a:gd name="connsiteX0" fmla="*/ 0 w 0"/>
              <a:gd name="connsiteY0" fmla="*/ 0 h 460918"/>
              <a:gd name="connsiteX1" fmla="*/ 0 w 0"/>
              <a:gd name="connsiteY1" fmla="*/ 460918 h 4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60918">
                <a:moveTo>
                  <a:pt x="0" y="0"/>
                </a:moveTo>
                <a:lnTo>
                  <a:pt x="0" y="460918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F869C2B8-DC0A-4714-B8EB-56503CBA7B88}"/>
              </a:ext>
            </a:extLst>
          </p:cNvPr>
          <p:cNvSpPr/>
          <p:nvPr/>
        </p:nvSpPr>
        <p:spPr>
          <a:xfrm>
            <a:off x="4244897" y="3114670"/>
            <a:ext cx="1077951" cy="200991"/>
          </a:xfrm>
          <a:custGeom>
            <a:avLst/>
            <a:gdLst>
              <a:gd name="connsiteX0" fmla="*/ 2490439 w 2490439"/>
              <a:gd name="connsiteY0" fmla="*/ 193288 h 223024"/>
              <a:gd name="connsiteX1" fmla="*/ 2490439 w 2490439"/>
              <a:gd name="connsiteY1" fmla="*/ 0 h 223024"/>
              <a:gd name="connsiteX2" fmla="*/ 0 w 2490439"/>
              <a:gd name="connsiteY2" fmla="*/ 0 h 223024"/>
              <a:gd name="connsiteX3" fmla="*/ 0 w 2490439"/>
              <a:gd name="connsiteY3" fmla="*/ 223024 h 22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0439" h="223024">
                <a:moveTo>
                  <a:pt x="2490439" y="193288"/>
                </a:moveTo>
                <a:lnTo>
                  <a:pt x="2490439" y="0"/>
                </a:lnTo>
                <a:lnTo>
                  <a:pt x="0" y="0"/>
                </a:lnTo>
                <a:lnTo>
                  <a:pt x="0" y="223024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FE5448F0-7489-4519-B12E-355FBFCB3E39}"/>
              </a:ext>
            </a:extLst>
          </p:cNvPr>
          <p:cNvSpPr/>
          <p:nvPr/>
        </p:nvSpPr>
        <p:spPr>
          <a:xfrm>
            <a:off x="7837170" y="2220257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FBE53B6C-5BA6-4242-B319-28D146671DF5}"/>
              </a:ext>
            </a:extLst>
          </p:cNvPr>
          <p:cNvSpPr/>
          <p:nvPr/>
        </p:nvSpPr>
        <p:spPr>
          <a:xfrm>
            <a:off x="590931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FC0E041E-C257-455B-AB8C-9D01B4CDC291}"/>
              </a:ext>
            </a:extLst>
          </p:cNvPr>
          <p:cNvSpPr/>
          <p:nvPr/>
        </p:nvSpPr>
        <p:spPr>
          <a:xfrm>
            <a:off x="265176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8EC97A85-FDDD-4DB9-81FB-48740FCD632F}"/>
              </a:ext>
            </a:extLst>
          </p:cNvPr>
          <p:cNvSpPr/>
          <p:nvPr/>
        </p:nvSpPr>
        <p:spPr>
          <a:xfrm>
            <a:off x="156972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93C75916-2567-4165-A25B-4C09A9DF4ABE}"/>
              </a:ext>
            </a:extLst>
          </p:cNvPr>
          <p:cNvSpPr/>
          <p:nvPr/>
        </p:nvSpPr>
        <p:spPr>
          <a:xfrm>
            <a:off x="48768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D5DFE4AB-2E58-44F6-8E94-F80D33188EC8}"/>
              </a:ext>
            </a:extLst>
          </p:cNvPr>
          <p:cNvSpPr/>
          <p:nvPr/>
        </p:nvSpPr>
        <p:spPr>
          <a:xfrm>
            <a:off x="7924800" y="2525095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Increased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mitochondrial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calcium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F3720204-99A3-470B-9F1F-B2B2D0F29EF2}"/>
              </a:ext>
            </a:extLst>
          </p:cNvPr>
          <p:cNvSpPr/>
          <p:nvPr/>
        </p:nvSpPr>
        <p:spPr>
          <a:xfrm>
            <a:off x="5768898" y="252509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E64F413-14A1-431D-9CF9-611F231E8F22}"/>
              </a:ext>
            </a:extLst>
          </p:cNvPr>
          <p:cNvSpPr/>
          <p:nvPr/>
        </p:nvSpPr>
        <p:spPr>
          <a:xfrm>
            <a:off x="2512742" y="2525095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Increased</a:t>
            </a:r>
          </a:p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uricosuria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C3930E25-1D44-44F8-ABEE-5A4831C51483}"/>
              </a:ext>
            </a:extLst>
          </p:cNvPr>
          <p:cNvSpPr/>
          <p:nvPr/>
        </p:nvSpPr>
        <p:spPr>
          <a:xfrm>
            <a:off x="1433862" y="2529053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Reduced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total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body fat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50E9D8A7-23E7-4E45-A5C1-537F3745000D}"/>
              </a:ext>
            </a:extLst>
          </p:cNvPr>
          <p:cNvSpPr/>
          <p:nvPr/>
        </p:nvSpPr>
        <p:spPr>
          <a:xfrm>
            <a:off x="356840" y="252509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HbA</a:t>
            </a:r>
            <a:r>
              <a:rPr lang="en-GB" sz="105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5581B65F-16D3-47CC-BA27-563A6F9E2CE0}"/>
              </a:ext>
            </a:extLst>
          </p:cNvPr>
          <p:cNvSpPr/>
          <p:nvPr/>
        </p:nvSpPr>
        <p:spPr>
          <a:xfrm>
            <a:off x="5991922" y="3221866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Reduced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arterial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stiffness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E7B25DEC-8BFA-481C-A4E3-CE24D952E801}"/>
              </a:ext>
            </a:extLst>
          </p:cNvPr>
          <p:cNvSpPr/>
          <p:nvPr/>
        </p:nvSpPr>
        <p:spPr>
          <a:xfrm>
            <a:off x="2735766" y="3221866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Reduce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oxidative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stress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11371416-0460-4748-8918-9F0D1CFE3A54}"/>
              </a:ext>
            </a:extLst>
          </p:cNvPr>
          <p:cNvSpPr/>
          <p:nvPr/>
        </p:nvSpPr>
        <p:spPr>
          <a:xfrm>
            <a:off x="1657815" y="3221866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Ketone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utilisation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7BF6ED92-CF74-4A33-9F79-BE5596D4B945}"/>
              </a:ext>
            </a:extLst>
          </p:cNvPr>
          <p:cNvSpPr/>
          <p:nvPr/>
        </p:nvSpPr>
        <p:spPr>
          <a:xfrm>
            <a:off x="4884235" y="3221866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Reduced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preload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8BE2354B-2F6A-4CEE-9A52-453ED415C635}"/>
              </a:ext>
            </a:extLst>
          </p:cNvPr>
          <p:cNvSpPr/>
          <p:nvPr/>
        </p:nvSpPr>
        <p:spPr>
          <a:xfrm>
            <a:off x="3806284" y="3221866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Increased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haematocrit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B0E8F0A2-6447-4DC7-A6BC-C8FD9D2C3FEC}"/>
              </a:ext>
            </a:extLst>
          </p:cNvPr>
          <p:cNvSpPr/>
          <p:nvPr/>
        </p:nvSpPr>
        <p:spPr>
          <a:xfrm>
            <a:off x="4345260" y="252509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plasma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731C08A7-B88E-4C1E-883A-0BC88E0BAA1D}"/>
              </a:ext>
            </a:extLst>
          </p:cNvPr>
          <p:cNvSpPr/>
          <p:nvPr/>
        </p:nvSpPr>
        <p:spPr>
          <a:xfrm>
            <a:off x="7694342" y="1828324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Na</a:t>
            </a:r>
            <a:r>
              <a:rPr lang="en-GB" sz="1050" b="1" baseline="30000" dirty="0">
                <a:solidFill>
                  <a:schemeClr val="bg1"/>
                </a:solidFill>
              </a:rPr>
              <a:t>+</a:t>
            </a:r>
            <a:r>
              <a:rPr lang="en-GB" sz="1050" b="1" dirty="0">
                <a:solidFill>
                  <a:schemeClr val="bg1"/>
                </a:solidFill>
              </a:rPr>
              <a:t>/H</a:t>
            </a:r>
            <a:r>
              <a:rPr lang="en-GB" sz="1050" b="1" baseline="30000" dirty="0">
                <a:solidFill>
                  <a:schemeClr val="bg1"/>
                </a:solidFill>
              </a:rPr>
              <a:t>+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exchanger</a:t>
            </a:r>
            <a:r>
              <a:rPr lang="en-GB" sz="1050" b="1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3A3BA748-E07E-4C5F-94CB-C8FC78DC2B9C}"/>
              </a:ext>
            </a:extLst>
          </p:cNvPr>
          <p:cNvSpPr/>
          <p:nvPr/>
        </p:nvSpPr>
        <p:spPr>
          <a:xfrm>
            <a:off x="1434791" y="1828324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Glycosuria</a:t>
            </a:r>
            <a:r>
              <a:rPr lang="en-GB" sz="105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2BB9242A-0CD1-44F3-B663-AAADDD47BF11}"/>
              </a:ext>
            </a:extLst>
          </p:cNvPr>
          <p:cNvSpPr/>
          <p:nvPr/>
        </p:nvSpPr>
        <p:spPr>
          <a:xfrm>
            <a:off x="4564567" y="107795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SGL2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inhibitors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BF5F69AC-EA22-46DD-91AE-D889207B9BF4}"/>
              </a:ext>
            </a:extLst>
          </p:cNvPr>
          <p:cNvSpPr/>
          <p:nvPr/>
        </p:nvSpPr>
        <p:spPr>
          <a:xfrm>
            <a:off x="579864" y="3221866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spc="-40" dirty="0">
                <a:solidFill>
                  <a:schemeClr val="tx1"/>
                </a:solidFill>
              </a:rPr>
              <a:t>Reduced</a:t>
            </a:r>
            <a:br>
              <a:rPr lang="en-GB" sz="1050" b="1" spc="-40" dirty="0">
                <a:solidFill>
                  <a:schemeClr val="tx1"/>
                </a:solidFill>
              </a:rPr>
            </a:br>
            <a:r>
              <a:rPr lang="en-GB" sz="1050" b="1" spc="-40" dirty="0">
                <a:solidFill>
                  <a:schemeClr val="tx1"/>
                </a:solidFill>
              </a:rPr>
              <a:t>glucotoxicity</a:t>
            </a:r>
            <a:br>
              <a:rPr lang="en-GB" sz="1050" b="1" spc="-40" dirty="0">
                <a:solidFill>
                  <a:schemeClr val="tx1"/>
                </a:solidFill>
              </a:rPr>
            </a:br>
            <a:r>
              <a:rPr lang="en-GB" sz="1050" b="1" spc="-40" dirty="0">
                <a:solidFill>
                  <a:schemeClr val="tx1"/>
                </a:solidFill>
              </a:rPr>
              <a:t>&amp; inflammation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83B4E341-AC35-4978-98ED-D3AA9DA1B60E}"/>
              </a:ext>
            </a:extLst>
          </p:cNvPr>
          <p:cNvSpPr/>
          <p:nvPr/>
        </p:nvSpPr>
        <p:spPr>
          <a:xfrm>
            <a:off x="4007006" y="3867331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Increased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oxygen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delivery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1CA97C0D-D24B-4A83-9297-FFAA66478048}"/>
              </a:ext>
            </a:extLst>
          </p:cNvPr>
          <p:cNvSpPr/>
          <p:nvPr/>
        </p:nvSpPr>
        <p:spPr>
          <a:xfrm>
            <a:off x="5084957" y="3867331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Reduced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myocardial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wall stretch</a:t>
            </a:r>
          </a:p>
        </p:txBody>
      </p:sp>
      <p:cxnSp>
        <p:nvCxnSpPr>
          <p:cNvPr id="120" name="Connector: Elbow 119">
            <a:extLst>
              <a:ext uri="{FF2B5EF4-FFF2-40B4-BE49-F238E27FC236}">
                <a16:creationId xmlns:a16="http://schemas.microsoft.com/office/drawing/2014/main" id="{3AD01E18-A197-4236-85D3-2291E5C8F23B}"/>
              </a:ext>
            </a:extLst>
          </p:cNvPr>
          <p:cNvCxnSpPr/>
          <p:nvPr/>
        </p:nvCxnSpPr>
        <p:spPr>
          <a:xfrm rot="16200000" flipH="1">
            <a:off x="2304818" y="1882273"/>
            <a:ext cx="207692" cy="1077951"/>
          </a:xfrm>
          <a:prstGeom prst="bentConnector3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1" name="Connector: Elbow 120">
            <a:extLst>
              <a:ext uri="{FF2B5EF4-FFF2-40B4-BE49-F238E27FC236}">
                <a16:creationId xmlns:a16="http://schemas.microsoft.com/office/drawing/2014/main" id="{DE438DF6-5AEB-4B35-8162-BAD6AD250A2C}"/>
              </a:ext>
            </a:extLst>
          </p:cNvPr>
          <p:cNvCxnSpPr>
            <a:cxnSpLocks/>
          </p:cNvCxnSpPr>
          <p:nvPr/>
        </p:nvCxnSpPr>
        <p:spPr>
          <a:xfrm rot="5400000">
            <a:off x="1226868" y="1882275"/>
            <a:ext cx="207692" cy="107795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301970E1-E290-4206-9E5A-D9AC4D117BC1}"/>
              </a:ext>
            </a:extLst>
          </p:cNvPr>
          <p:cNvSpPr/>
          <p:nvPr/>
        </p:nvSpPr>
        <p:spPr>
          <a:xfrm>
            <a:off x="6029093" y="2170009"/>
            <a:ext cx="0" cy="261289"/>
          </a:xfrm>
          <a:custGeom>
            <a:avLst/>
            <a:gdLst>
              <a:gd name="connsiteX0" fmla="*/ 0 w 0"/>
              <a:gd name="connsiteY0" fmla="*/ 289932 h 289932"/>
              <a:gd name="connsiteX1" fmla="*/ 0 w 0"/>
              <a:gd name="connsiteY1" fmla="*/ 0 h 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89932">
                <a:moveTo>
                  <a:pt x="0" y="289932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192CBC36-66A3-4811-B6B3-3B797A75F36B}"/>
              </a:ext>
            </a:extLst>
          </p:cNvPr>
          <p:cNvSpPr/>
          <p:nvPr/>
        </p:nvSpPr>
        <p:spPr>
          <a:xfrm>
            <a:off x="5596054" y="1828324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Natriuresis</a:t>
            </a:r>
            <a:r>
              <a:rPr lang="en-GB" sz="105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3DC20AE4-B91F-42BC-8BB3-A1C14351E0D9}"/>
              </a:ext>
            </a:extLst>
          </p:cNvPr>
          <p:cNvCxnSpPr>
            <a:cxnSpLocks/>
          </p:cNvCxnSpPr>
          <p:nvPr/>
        </p:nvCxnSpPr>
        <p:spPr>
          <a:xfrm>
            <a:off x="6223902" y="2432309"/>
            <a:ext cx="1055056" cy="93721"/>
          </a:xfrm>
          <a:prstGeom prst="bentConnector2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17BD0D61-1747-45E7-BEC4-7F9018112BD8}"/>
              </a:ext>
            </a:extLst>
          </p:cNvPr>
          <p:cNvSpPr/>
          <p:nvPr/>
        </p:nvSpPr>
        <p:spPr>
          <a:xfrm>
            <a:off x="698373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DDBB7B50-254A-447F-97B6-B435722E1FD2}"/>
              </a:ext>
            </a:extLst>
          </p:cNvPr>
          <p:cNvSpPr/>
          <p:nvPr/>
        </p:nvSpPr>
        <p:spPr>
          <a:xfrm>
            <a:off x="7069873" y="3221866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51A5412-0290-43C5-BA40-08CAC25BAED3}"/>
              </a:ext>
            </a:extLst>
          </p:cNvPr>
          <p:cNvSpPr/>
          <p:nvPr/>
        </p:nvSpPr>
        <p:spPr>
          <a:xfrm>
            <a:off x="6846849" y="2525095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Tubuloglo-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merular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feedback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70EBB6B6-5FDA-4CBB-A69F-9F2BBE1D393D}"/>
              </a:ext>
            </a:extLst>
          </p:cNvPr>
          <p:cNvSpPr/>
          <p:nvPr/>
        </p:nvSpPr>
        <p:spPr>
          <a:xfrm>
            <a:off x="6846849" y="2519346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Tubuloglo-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merular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</a:t>
            </a:r>
          </a:p>
        </p:txBody>
      </p: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65821CC0-7A59-4451-A6BB-274EDB4A8547}"/>
              </a:ext>
            </a:extLst>
          </p:cNvPr>
          <p:cNvCxnSpPr>
            <a:cxnSpLocks/>
          </p:cNvCxnSpPr>
          <p:nvPr/>
        </p:nvCxnSpPr>
        <p:spPr>
          <a:xfrm>
            <a:off x="6223706" y="2432309"/>
            <a:ext cx="1055056" cy="93721"/>
          </a:xfrm>
          <a:prstGeom prst="bentConnector2">
            <a:avLst/>
          </a:prstGeom>
          <a:noFill/>
          <a:ln w="38100">
            <a:solidFill>
              <a:srgbClr val="E5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5158219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95" grpId="0" animBg="1"/>
      <p:bldP spid="106" grpId="0" animBg="1"/>
      <p:bldP spid="10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57" y="1675296"/>
            <a:ext cx="4350525" cy="2532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7304">
            <a:off x="2013797" y="1732658"/>
            <a:ext cx="287420" cy="3017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919" y="1510978"/>
            <a:ext cx="1036629" cy="10366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506" y="1397279"/>
            <a:ext cx="1209461" cy="12512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136" y="1637903"/>
            <a:ext cx="1048682" cy="13506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291" y="1654179"/>
            <a:ext cx="712778" cy="712778"/>
          </a:xfrm>
          <a:prstGeom prst="rect">
            <a:avLst/>
          </a:prstGeom>
        </p:spPr>
      </p:pic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131364" y="1205905"/>
            <a:ext cx="21119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9pPr>
          </a:lstStyle>
          <a:p>
            <a:pPr defTabSz="685800" eaLnBrk="1" hangingPunct="1">
              <a:spcBef>
                <a:spcPct val="50000"/>
              </a:spcBef>
            </a:pPr>
            <a:r>
              <a:rPr lang="en-US" sz="1200" dirty="0">
                <a:solidFill>
                  <a:prstClr val="black"/>
                </a:solidFill>
                <a:latin typeface="+mn-lt"/>
                <a:cs typeface="Arial" charset="0"/>
              </a:rPr>
              <a:t>Afferent arteriole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103564" y="2860414"/>
            <a:ext cx="1085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9pPr>
          </a:lstStyle>
          <a:p>
            <a:pPr defTabSz="685800" eaLnBrk="1" hangingPunct="1">
              <a:spcBef>
                <a:spcPct val="50000"/>
              </a:spcBef>
            </a:pPr>
            <a:r>
              <a:rPr lang="en-US" sz="1200" dirty="0">
                <a:solidFill>
                  <a:prstClr val="black"/>
                </a:solidFill>
                <a:latin typeface="+mn-lt"/>
                <a:cs typeface="Arial" charset="0"/>
              </a:rPr>
              <a:t>Efferent arteriole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59608" y="2956351"/>
            <a:ext cx="1396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 b="1" dirty="0">
                <a:solidFill>
                  <a:prstClr val="black"/>
                </a:solidFill>
              </a:rPr>
              <a:t>PT: </a:t>
            </a:r>
            <a:r>
              <a:rPr lang="en-US" sz="1200" dirty="0">
                <a:solidFill>
                  <a:prstClr val="black"/>
                </a:solidFill>
              </a:rPr>
              <a:t>Proximal tubule</a:t>
            </a:r>
          </a:p>
          <a:p>
            <a:pPr defTabSz="685800"/>
            <a:r>
              <a:rPr lang="en-US" sz="1200" b="1" dirty="0">
                <a:solidFill>
                  <a:prstClr val="black"/>
                </a:solidFill>
              </a:rPr>
              <a:t>GL: </a:t>
            </a:r>
            <a:r>
              <a:rPr lang="en-US" sz="1200" dirty="0">
                <a:solidFill>
                  <a:prstClr val="black"/>
                </a:solidFill>
              </a:rPr>
              <a:t>Glomerulus</a:t>
            </a:r>
          </a:p>
          <a:p>
            <a:pPr defTabSz="685800"/>
            <a:r>
              <a:rPr lang="en-US" sz="1200" b="1" dirty="0">
                <a:solidFill>
                  <a:prstClr val="black"/>
                </a:solidFill>
              </a:rPr>
              <a:t>MD: </a:t>
            </a:r>
            <a:r>
              <a:rPr lang="en-US" sz="1200" dirty="0">
                <a:solidFill>
                  <a:prstClr val="black"/>
                </a:solidFill>
              </a:rPr>
              <a:t>Macula densa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0834" y="4245525"/>
            <a:ext cx="1056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1200" dirty="0">
                <a:solidFill>
                  <a:prstClr val="black"/>
                </a:solidFill>
              </a:rPr>
              <a:t>Loop of Henle</a:t>
            </a:r>
          </a:p>
        </p:txBody>
      </p:sp>
      <p:sp>
        <p:nvSpPr>
          <p:cNvPr id="53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4866228"/>
            <a:ext cx="2821339" cy="2772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000" bIns="126000" anchor="b" anchorCtr="0">
            <a:spAutoFit/>
          </a:bodyPr>
          <a:lstStyle/>
          <a:p>
            <a:pPr defTabSz="457200">
              <a:spcBef>
                <a:spcPts val="200"/>
              </a:spcBef>
            </a:pPr>
            <a:r>
              <a:rPr lang="en-GB" sz="750" dirty="0">
                <a:latin typeface="Arial" charset="0"/>
                <a:ea typeface="ＭＳ Ｐゴシック" charset="0"/>
                <a:cs typeface="Arial" panose="020B0604020202020204" pitchFamily="34" charset="0"/>
              </a:rPr>
              <a:t>Adapted from Cherney D, </a:t>
            </a:r>
            <a:r>
              <a:rPr lang="en-GB" sz="750" i="1" dirty="0">
                <a:latin typeface="Arial" charset="0"/>
                <a:ea typeface="ＭＳ Ｐゴシック" charset="0"/>
                <a:cs typeface="Arial" panose="020B0604020202020204" pitchFamily="34" charset="0"/>
              </a:rPr>
              <a:t>et al. Circulation </a:t>
            </a:r>
            <a:r>
              <a:rPr lang="en-GB" sz="750" dirty="0">
                <a:latin typeface="Arial" charset="0"/>
                <a:ea typeface="ＭＳ Ｐゴシック" charset="0"/>
                <a:cs typeface="Arial" panose="020B0604020202020204" pitchFamily="34" charset="0"/>
              </a:rPr>
              <a:t>2014;129:587</a:t>
            </a:r>
          </a:p>
        </p:txBody>
      </p:sp>
      <p:sp>
        <p:nvSpPr>
          <p:cNvPr id="30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Diabetes causes glomerular hypertension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38" y="3909439"/>
            <a:ext cx="199033" cy="19903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174" y="2449278"/>
            <a:ext cx="199033" cy="1990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439" y="2903756"/>
            <a:ext cx="199033" cy="1990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439" y="3359241"/>
            <a:ext cx="199033" cy="19903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735" y="3909439"/>
            <a:ext cx="199033" cy="19903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02" y="3761807"/>
            <a:ext cx="199033" cy="19903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19" y="3226380"/>
            <a:ext cx="199033" cy="19903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19" y="2928131"/>
            <a:ext cx="199033" cy="19903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19" y="2594295"/>
            <a:ext cx="199033" cy="1990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459" y="1274938"/>
            <a:ext cx="959159" cy="8165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459" y="1274938"/>
            <a:ext cx="980222" cy="8295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457" y="1274939"/>
            <a:ext cx="1006145" cy="840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457" y="1274939"/>
            <a:ext cx="1006145" cy="840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459" y="1274938"/>
            <a:ext cx="1032068" cy="850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36" y="1863933"/>
            <a:ext cx="336698" cy="336698"/>
          </a:xfrm>
          <a:prstGeom prst="rect">
            <a:avLst/>
          </a:prstGeom>
        </p:spPr>
      </p:pic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1439652" y="2733768"/>
            <a:ext cx="36048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9pPr>
          </a:lstStyle>
          <a:p>
            <a:pPr defTabSz="685800" eaLnBrk="1" hangingPunct="1"/>
            <a:r>
              <a:rPr lang="en-US" sz="1350" b="1" dirty="0">
                <a:solidFill>
                  <a:prstClr val="black"/>
                </a:solidFill>
                <a:latin typeface="+mn-lt"/>
                <a:cs typeface="Arial" charset="0"/>
              </a:rPr>
              <a:t>PT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6221740" y="1517047"/>
            <a:ext cx="1435433" cy="326786"/>
            <a:chOff x="6551560" y="2158002"/>
            <a:chExt cx="1913910" cy="435714"/>
          </a:xfrm>
        </p:grpSpPr>
        <p:sp>
          <p:nvSpPr>
            <p:cNvPr id="52" name="AutoShape 21"/>
            <p:cNvSpPr>
              <a:spLocks noChangeArrowheads="1"/>
            </p:cNvSpPr>
            <p:nvPr/>
          </p:nvSpPr>
          <p:spPr bwMode="auto">
            <a:xfrm>
              <a:off x="6551560" y="2158002"/>
              <a:ext cx="776116" cy="435714"/>
            </a:xfrm>
            <a:prstGeom prst="rightArrow">
              <a:avLst>
                <a:gd name="adj1" fmla="val 50000"/>
                <a:gd name="adj2" fmla="val 59375"/>
              </a:avLst>
            </a:prstGeom>
            <a:gradFill flip="none" rotWithShape="1">
              <a:gsLst>
                <a:gs pos="0">
                  <a:schemeClr val="bg1"/>
                </a:gs>
                <a:gs pos="85000">
                  <a:schemeClr val="accent4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685800"/>
              <a:endParaRPr lang="en-CA" sz="1350" dirty="0">
                <a:solidFill>
                  <a:srgbClr val="4D4D4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490239" y="2159209"/>
              <a:ext cx="975231" cy="4333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defTabSz="685800"/>
              <a:r>
                <a:rPr lang="en-GB" sz="1350" b="1" dirty="0">
                  <a:solidFill>
                    <a:prstClr val="black"/>
                  </a:solidFill>
                </a:rPr>
                <a:t>GFR</a:t>
              </a: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V="1">
              <a:off x="7483647" y="2180817"/>
              <a:ext cx="0" cy="390084"/>
            </a:xfrm>
            <a:prstGeom prst="straightConnector1">
              <a:avLst/>
            </a:prstGeom>
            <a:ln w="635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48774" y="994508"/>
            <a:ext cx="2346134" cy="333876"/>
            <a:chOff x="566665" y="1260017"/>
            <a:chExt cx="3128179" cy="445168"/>
          </a:xfrm>
        </p:grpSpPr>
        <p:sp>
          <p:nvSpPr>
            <p:cNvPr id="59" name="Rectangle 58"/>
            <p:cNvSpPr/>
            <p:nvPr/>
          </p:nvSpPr>
          <p:spPr>
            <a:xfrm>
              <a:off x="580344" y="1260017"/>
              <a:ext cx="3114500" cy="4451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defTabSz="685800"/>
              <a:r>
                <a:rPr lang="en-US" sz="1350" b="1" dirty="0">
                  <a:solidFill>
                    <a:prstClr val="black"/>
                  </a:solidFill>
                  <a:cs typeface="Arial" charset="0"/>
                </a:rPr>
                <a:t>Na+/glucose co-transport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V="1">
              <a:off x="566665" y="1287560"/>
              <a:ext cx="0" cy="390084"/>
            </a:xfrm>
            <a:prstGeom prst="straightConnector1">
              <a:avLst/>
            </a:prstGeom>
            <a:ln w="635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68" y="2173947"/>
            <a:ext cx="195051" cy="19505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86" y="2669865"/>
            <a:ext cx="195051" cy="19505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420" y="3126652"/>
            <a:ext cx="195051" cy="19505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52" y="2745811"/>
            <a:ext cx="195051" cy="1950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01511" y="2712383"/>
            <a:ext cx="6819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200" dirty="0">
                <a:solidFill>
                  <a:prstClr val="black"/>
                </a:solidFill>
              </a:rPr>
              <a:t>Glucose</a:t>
            </a:r>
          </a:p>
        </p:txBody>
      </p:sp>
      <p:sp>
        <p:nvSpPr>
          <p:cNvPr id="44" name="Textfeld 46"/>
          <p:cNvSpPr txBox="1"/>
          <p:nvPr/>
        </p:nvSpPr>
        <p:spPr>
          <a:xfrm>
            <a:off x="1839248" y="1437625"/>
            <a:ext cx="564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sz="1200" b="1" dirty="0">
                <a:solidFill>
                  <a:srgbClr val="D7D7D7">
                    <a:lumMod val="25000"/>
                  </a:srgbClr>
                </a:solidFill>
              </a:rPr>
              <a:t>SGLT2</a:t>
            </a:r>
          </a:p>
        </p:txBody>
      </p:sp>
      <p:sp>
        <p:nvSpPr>
          <p:cNvPr id="57" name="Textfeld 46"/>
          <p:cNvSpPr txBox="1"/>
          <p:nvPr/>
        </p:nvSpPr>
        <p:spPr>
          <a:xfrm>
            <a:off x="1655677" y="1599643"/>
            <a:ext cx="564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sz="1200" b="1" dirty="0">
                <a:solidFill>
                  <a:srgbClr val="D7D7D7">
                    <a:lumMod val="25000"/>
                  </a:srgbClr>
                </a:solidFill>
              </a:rPr>
              <a:t>SGLT2</a:t>
            </a:r>
          </a:p>
        </p:txBody>
      </p:sp>
      <p:sp>
        <p:nvSpPr>
          <p:cNvPr id="60" name="Textfeld 46"/>
          <p:cNvSpPr txBox="1"/>
          <p:nvPr/>
        </p:nvSpPr>
        <p:spPr>
          <a:xfrm>
            <a:off x="1493659" y="1761661"/>
            <a:ext cx="564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sz="1200" b="1" dirty="0">
                <a:solidFill>
                  <a:srgbClr val="D7D7D7">
                    <a:lumMod val="25000"/>
                  </a:srgbClr>
                </a:solidFill>
              </a:rPr>
              <a:t>SGLT2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1000" y="4505788"/>
            <a:ext cx="54620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50" b="1" dirty="0">
                <a:solidFill>
                  <a:schemeClr val="accent2"/>
                </a:solidFill>
              </a:rPr>
              <a:t>Renal haemodynamics under hyperglycaemia</a:t>
            </a:r>
          </a:p>
        </p:txBody>
      </p:sp>
    </p:spTree>
    <p:extLst>
      <p:ext uri="{BB962C8B-B14F-4D97-AF65-F5344CB8AC3E}">
        <p14:creationId xmlns:p14="http://schemas.microsoft.com/office/powerpoint/2010/main" val="108010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96296E-6 C 0.00174 -0.0243 0.0066 -0.07315 0.00226 -0.10069 C -0.00208 -0.12824 -0.00295 -0.13588 -0.00955 -0.15 C -0.01632 -0.16412 -0.03559 -0.18264 -0.0375 -0.18541 C -0.03924 -0.18819 -0.0375 -0.1824 -0.0375 -0.18217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-930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C 0.00191 -0.02431 0.01996 -0.07731 0.01562 -0.10486 C 0.01111 -0.13241 -0.01771 -0.15231 -0.02656 -0.16574 C -0.03542 -0.17917 -0.03559 -0.18264 -0.0375 -0.18542 C -0.03924 -0.18819 -0.0375 -0.18241 -0.0375 -0.18218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930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1.85185E-6 C 0.00417 -0.02916 0.00035 -0.05995 0.0026 -0.09977 C 0.00521 -0.13981 0.00434 -0.19375 0.01476 -0.23958 C 0.00868 -0.27245 -0.02188 -0.28518 -0.02899 -0.29606 C -0.03646 -0.30694 -0.05226 -0.31157 -0.05226 -0.31157 L -0.05226 -0.31157 " pathEditMode="relative" rAng="0" ptsTypes="AAAAAA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-1557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3.33333E-6 C 0.00157 -0.02431 0.03178 -0.05232 0.0191 -0.09283 C 0.01459 -0.12037 -0.01718 -0.15047 -0.02656 -0.16574 C -0.03611 -0.18125 -0.03559 -0.18264 -0.0375 -0.18542 C -0.03923 -0.1882 -0.0375 -0.18241 -0.0375 -0.18218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-930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7037E-6 C 0.0026 -0.04584 0.00503 -0.09167 0.00469 -0.12292 C 0.00451 -0.15417 0.00521 -0.16922 -0.00156 -0.1875 C -0.00816 -0.20579 -0.02691 -0.22408 -0.03524 -0.23241 C -0.04358 -0.24074 -0.05156 -0.2375 -0.05156 -0.23727 L -0.05156 -0.2375 " pathEditMode="relative" rAng="0" ptsTypes="AAAAAA">
                                      <p:cBhvr>
                                        <p:cTn id="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-1192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3.7037E-6 C 0.004 -0.02916 0.00625 -0.05717 0.00677 -0.0993 C 0.00747 -0.14143 0.0092 -0.2199 0.00313 -0.25254 C -0.00278 -0.28541 -0.01059 -0.2868 -0.01771 -0.29768 C -0.025 -0.30856 -0.05225 -0.31157 -0.05225 -0.31157 L -0.05225 -0.31157 " pathEditMode="relative" rAng="0" ptsTypes="AAAAAA">
                                      <p:cBhvr>
                                        <p:cTn id="2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-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19">
            <a:extLst>
              <a:ext uri="{FF2B5EF4-FFF2-40B4-BE49-F238E27FC236}">
                <a16:creationId xmlns:a16="http://schemas.microsoft.com/office/drawing/2014/main" id="{C1F81F2D-5B4F-40D1-80AC-94686102B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1364" y="1205905"/>
            <a:ext cx="21119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9pPr>
          </a:lstStyle>
          <a:p>
            <a:pPr defTabSz="685800" eaLnBrk="1" hangingPunct="1">
              <a:spcBef>
                <a:spcPct val="50000"/>
              </a:spcBef>
            </a:pPr>
            <a:r>
              <a:rPr lang="en-US" sz="1200" dirty="0">
                <a:solidFill>
                  <a:prstClr val="black"/>
                </a:solidFill>
                <a:latin typeface="+mn-lt"/>
                <a:cs typeface="Arial" charset="0"/>
              </a:rPr>
              <a:t>Afferent arteriole</a:t>
            </a:r>
          </a:p>
        </p:txBody>
      </p:sp>
      <p:sp>
        <p:nvSpPr>
          <p:cNvPr id="65" name="Text Box 20">
            <a:extLst>
              <a:ext uri="{FF2B5EF4-FFF2-40B4-BE49-F238E27FC236}">
                <a16:creationId xmlns:a16="http://schemas.microsoft.com/office/drawing/2014/main" id="{93600105-7311-45D4-AE36-9783682FA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564" y="2860414"/>
            <a:ext cx="1085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9pPr>
          </a:lstStyle>
          <a:p>
            <a:pPr defTabSz="685800" eaLnBrk="1" hangingPunct="1">
              <a:spcBef>
                <a:spcPct val="50000"/>
              </a:spcBef>
            </a:pPr>
            <a:r>
              <a:rPr lang="en-US" sz="1200" dirty="0">
                <a:solidFill>
                  <a:prstClr val="black"/>
                </a:solidFill>
                <a:latin typeface="+mn-lt"/>
                <a:cs typeface="Arial" charset="0"/>
              </a:rPr>
              <a:t>Efferent arteriole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101892A-5177-4520-9279-8797F72F8726}"/>
              </a:ext>
            </a:extLst>
          </p:cNvPr>
          <p:cNvSpPr txBox="1"/>
          <p:nvPr/>
        </p:nvSpPr>
        <p:spPr>
          <a:xfrm>
            <a:off x="2630834" y="4245525"/>
            <a:ext cx="1056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1200" dirty="0">
                <a:solidFill>
                  <a:prstClr val="black"/>
                </a:solidFill>
              </a:rPr>
              <a:t>Loop of Henle</a:t>
            </a:r>
          </a:p>
        </p:txBody>
      </p:sp>
      <p:sp>
        <p:nvSpPr>
          <p:cNvPr id="67" name="Text Box 13">
            <a:extLst>
              <a:ext uri="{FF2B5EF4-FFF2-40B4-BE49-F238E27FC236}">
                <a16:creationId xmlns:a16="http://schemas.microsoft.com/office/drawing/2014/main" id="{CA7BC802-D846-490D-8A2B-4DC31FD55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652" y="2733768"/>
            <a:ext cx="36048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9pPr>
          </a:lstStyle>
          <a:p>
            <a:pPr defTabSz="685800" eaLnBrk="1" hangingPunct="1"/>
            <a:r>
              <a:rPr lang="en-US" sz="1350" b="1" dirty="0">
                <a:solidFill>
                  <a:prstClr val="black"/>
                </a:solidFill>
                <a:latin typeface="+mn-lt"/>
                <a:cs typeface="Arial" charset="0"/>
              </a:rPr>
              <a:t>PT</a:t>
            </a:r>
          </a:p>
        </p:txBody>
      </p:sp>
      <p:sp>
        <p:nvSpPr>
          <p:cNvPr id="68" name="Textfeld 46">
            <a:extLst>
              <a:ext uri="{FF2B5EF4-FFF2-40B4-BE49-F238E27FC236}">
                <a16:creationId xmlns:a16="http://schemas.microsoft.com/office/drawing/2014/main" id="{569AD6EC-4A94-4D2C-92EA-66D9F9F28018}"/>
              </a:ext>
            </a:extLst>
          </p:cNvPr>
          <p:cNvSpPr txBox="1"/>
          <p:nvPr/>
        </p:nvSpPr>
        <p:spPr>
          <a:xfrm>
            <a:off x="1839248" y="1437625"/>
            <a:ext cx="564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sz="1200" b="1" dirty="0">
                <a:solidFill>
                  <a:srgbClr val="D7D7D7">
                    <a:lumMod val="25000"/>
                  </a:srgbClr>
                </a:solidFill>
              </a:rPr>
              <a:t>SGLT2</a:t>
            </a:r>
          </a:p>
        </p:txBody>
      </p:sp>
      <p:sp>
        <p:nvSpPr>
          <p:cNvPr id="69" name="Textfeld 46">
            <a:extLst>
              <a:ext uri="{FF2B5EF4-FFF2-40B4-BE49-F238E27FC236}">
                <a16:creationId xmlns:a16="http://schemas.microsoft.com/office/drawing/2014/main" id="{C9ECDC8D-2082-4965-985C-8C077A51F646}"/>
              </a:ext>
            </a:extLst>
          </p:cNvPr>
          <p:cNvSpPr txBox="1"/>
          <p:nvPr/>
        </p:nvSpPr>
        <p:spPr>
          <a:xfrm>
            <a:off x="1655677" y="1599643"/>
            <a:ext cx="564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sz="1200" b="1" dirty="0">
                <a:solidFill>
                  <a:srgbClr val="D7D7D7">
                    <a:lumMod val="25000"/>
                  </a:srgbClr>
                </a:solidFill>
              </a:rPr>
              <a:t>SGLT2</a:t>
            </a:r>
          </a:p>
        </p:txBody>
      </p:sp>
      <p:sp>
        <p:nvSpPr>
          <p:cNvPr id="70" name="Textfeld 46">
            <a:extLst>
              <a:ext uri="{FF2B5EF4-FFF2-40B4-BE49-F238E27FC236}">
                <a16:creationId xmlns:a16="http://schemas.microsoft.com/office/drawing/2014/main" id="{11253EBE-AF30-4B11-8D74-397264137223}"/>
              </a:ext>
            </a:extLst>
          </p:cNvPr>
          <p:cNvSpPr txBox="1"/>
          <p:nvPr/>
        </p:nvSpPr>
        <p:spPr>
          <a:xfrm>
            <a:off x="1493659" y="1761661"/>
            <a:ext cx="564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sz="1200" b="1" dirty="0">
                <a:solidFill>
                  <a:srgbClr val="D7D7D7">
                    <a:lumMod val="25000"/>
                  </a:srgbClr>
                </a:solidFill>
              </a:rPr>
              <a:t>SGLT2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304">
            <a:off x="2014364" y="1725941"/>
            <a:ext cx="287420" cy="301791"/>
          </a:xfrm>
          <a:prstGeom prst="rect">
            <a:avLst/>
          </a:prstGeom>
        </p:spPr>
      </p:pic>
      <p:pic>
        <p:nvPicPr>
          <p:cNvPr id="5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304">
            <a:off x="2013797" y="1732658"/>
            <a:ext cx="287420" cy="301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307" y="1675296"/>
            <a:ext cx="4350525" cy="25326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667" y="1301776"/>
            <a:ext cx="1455033" cy="14550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55" y="1397279"/>
            <a:ext cx="1209461" cy="12512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86" y="1637903"/>
            <a:ext cx="1048682" cy="13506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23" y="1836762"/>
            <a:ext cx="347612" cy="347612"/>
          </a:xfrm>
          <a:prstGeom prst="rect">
            <a:avLst/>
          </a:prstGeom>
        </p:spPr>
      </p:pic>
      <p:sp>
        <p:nvSpPr>
          <p:cNvPr id="50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14338" y="4822279"/>
            <a:ext cx="8208962" cy="216982"/>
          </a:xfrm>
        </p:spPr>
        <p:txBody>
          <a:bodyPr>
            <a:normAutofit/>
          </a:bodyPr>
          <a:lstStyle/>
          <a:p>
            <a:r>
              <a:rPr lang="en-GB" sz="900" dirty="0"/>
              <a:t>Adapted from Cherney D et al. Circulation 2014;129:587</a:t>
            </a:r>
          </a:p>
        </p:txBody>
      </p:sp>
      <p:sp>
        <p:nvSpPr>
          <p:cNvPr id="30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SGLT2 inhibition attenuates glomerular hyperfiltration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55" y="3962607"/>
            <a:ext cx="81000" cy="81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234" y="3813889"/>
            <a:ext cx="81000" cy="810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95" y="3272307"/>
            <a:ext cx="81002" cy="810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95" y="2640223"/>
            <a:ext cx="81002" cy="81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08" y="1274938"/>
            <a:ext cx="959159" cy="8165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08" y="1274938"/>
            <a:ext cx="1032068" cy="850605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6218688" y="1510960"/>
            <a:ext cx="1431888" cy="332873"/>
            <a:chOff x="6551560" y="2149886"/>
            <a:chExt cx="1909184" cy="443830"/>
          </a:xfrm>
        </p:grpSpPr>
        <p:sp>
          <p:nvSpPr>
            <p:cNvPr id="56" name="Rectangle 55"/>
            <p:cNvSpPr/>
            <p:nvPr/>
          </p:nvSpPr>
          <p:spPr>
            <a:xfrm>
              <a:off x="7478317" y="2159209"/>
              <a:ext cx="982427" cy="4333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defTabSz="685800"/>
              <a:r>
                <a:rPr lang="en-GB" sz="1350" b="1" dirty="0">
                  <a:solidFill>
                    <a:prstClr val="black"/>
                  </a:solidFill>
                </a:rPr>
                <a:t>GFR</a:t>
              </a:r>
            </a:p>
          </p:txBody>
        </p:sp>
        <p:sp>
          <p:nvSpPr>
            <p:cNvPr id="52" name="AutoShape 21"/>
            <p:cNvSpPr>
              <a:spLocks noChangeArrowheads="1"/>
            </p:cNvSpPr>
            <p:nvPr/>
          </p:nvSpPr>
          <p:spPr bwMode="auto">
            <a:xfrm>
              <a:off x="6551560" y="2158002"/>
              <a:ext cx="776116" cy="435714"/>
            </a:xfrm>
            <a:prstGeom prst="rightArrow">
              <a:avLst>
                <a:gd name="adj1" fmla="val 50000"/>
                <a:gd name="adj2" fmla="val 59375"/>
              </a:avLst>
            </a:prstGeom>
            <a:gradFill>
              <a:gsLst>
                <a:gs pos="0">
                  <a:schemeClr val="bg1"/>
                </a:gs>
                <a:gs pos="85000">
                  <a:schemeClr val="accent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685800"/>
              <a:endParaRPr lang="en-CA" sz="1350" dirty="0">
                <a:solidFill>
                  <a:srgbClr val="4D4D4F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7477709" y="2149886"/>
              <a:ext cx="0" cy="442624"/>
            </a:xfrm>
            <a:prstGeom prst="straightConnector1">
              <a:avLst/>
            </a:prstGeom>
            <a:ln w="635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24" y="2449278"/>
            <a:ext cx="199033" cy="19903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89" y="2903756"/>
            <a:ext cx="199033" cy="19903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89" y="3359241"/>
            <a:ext cx="199033" cy="19903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718" y="2173947"/>
            <a:ext cx="195051" cy="19505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836" y="2669865"/>
            <a:ext cx="195051" cy="19505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369" y="3126652"/>
            <a:ext cx="195051" cy="19505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64" y="3899472"/>
            <a:ext cx="199033" cy="19903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615" y="3763575"/>
            <a:ext cx="199033" cy="19903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60" y="3199479"/>
            <a:ext cx="199033" cy="19903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31" y="2570349"/>
            <a:ext cx="199033" cy="19903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60" y="2878516"/>
            <a:ext cx="199033" cy="19903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7" y="3899472"/>
            <a:ext cx="199033" cy="1990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08" y="1274938"/>
            <a:ext cx="980222" cy="829544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986" y="1863933"/>
            <a:ext cx="336698" cy="336698"/>
          </a:xfrm>
          <a:prstGeom prst="rect">
            <a:avLst/>
          </a:prstGeom>
        </p:spPr>
      </p:pic>
      <p:pic>
        <p:nvPicPr>
          <p:cNvPr id="64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304">
            <a:off x="2015101" y="1733400"/>
            <a:ext cx="287420" cy="301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02591">
            <a:off x="1770383" y="1491251"/>
            <a:ext cx="288000" cy="302400"/>
          </a:xfrm>
          <a:prstGeom prst="rect">
            <a:avLst/>
          </a:prstGeom>
        </p:spPr>
      </p:pic>
      <p:sp>
        <p:nvSpPr>
          <p:cNvPr id="10" name="Bent-Up Arrow 9"/>
          <p:cNvSpPr/>
          <p:nvPr/>
        </p:nvSpPr>
        <p:spPr>
          <a:xfrm rot="5400000">
            <a:off x="1159622" y="1243182"/>
            <a:ext cx="593379" cy="667511"/>
          </a:xfrm>
          <a:prstGeom prst="bentUpArrow">
            <a:avLst>
              <a:gd name="adj1" fmla="val 5978"/>
              <a:gd name="adj2" fmla="val 11413"/>
              <a:gd name="adj3" fmla="val 2432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2AD7E0B-6956-471F-8D6E-D5D04AF4EC3D}"/>
              </a:ext>
            </a:extLst>
          </p:cNvPr>
          <p:cNvSpPr txBox="1"/>
          <p:nvPr/>
        </p:nvSpPr>
        <p:spPr>
          <a:xfrm>
            <a:off x="1841000" y="4505788"/>
            <a:ext cx="54620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50" b="1" dirty="0">
                <a:solidFill>
                  <a:schemeClr val="accent2"/>
                </a:solidFill>
              </a:rPr>
              <a:t>Renal haemodynamics with SGLT2 inhibition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31DB78C-2150-4C81-A7CA-F38111F14A2D}"/>
              </a:ext>
            </a:extLst>
          </p:cNvPr>
          <p:cNvSpPr txBox="1"/>
          <p:nvPr/>
        </p:nvSpPr>
        <p:spPr>
          <a:xfrm>
            <a:off x="6359608" y="2956351"/>
            <a:ext cx="1396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 b="1" dirty="0">
                <a:solidFill>
                  <a:prstClr val="black"/>
                </a:solidFill>
              </a:rPr>
              <a:t>PT: </a:t>
            </a:r>
            <a:r>
              <a:rPr lang="en-US" sz="1200" dirty="0">
                <a:solidFill>
                  <a:prstClr val="black"/>
                </a:solidFill>
              </a:rPr>
              <a:t>Proximal tubule</a:t>
            </a:r>
          </a:p>
          <a:p>
            <a:pPr defTabSz="685800"/>
            <a:r>
              <a:rPr lang="en-US" sz="1200" b="1" dirty="0">
                <a:solidFill>
                  <a:prstClr val="black"/>
                </a:solidFill>
              </a:rPr>
              <a:t>GL: </a:t>
            </a:r>
            <a:r>
              <a:rPr lang="en-US" sz="1200" dirty="0">
                <a:solidFill>
                  <a:prstClr val="black"/>
                </a:solidFill>
              </a:rPr>
              <a:t>Glomerulus</a:t>
            </a:r>
          </a:p>
          <a:p>
            <a:pPr defTabSz="685800"/>
            <a:r>
              <a:rPr lang="en-US" sz="1200" b="1" dirty="0">
                <a:solidFill>
                  <a:prstClr val="black"/>
                </a:solidFill>
              </a:rPr>
              <a:t>MD: </a:t>
            </a:r>
            <a:r>
              <a:rPr lang="en-US" sz="1200" dirty="0">
                <a:solidFill>
                  <a:prstClr val="black"/>
                </a:solidFill>
              </a:rPr>
              <a:t>Macula densa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AAAD31A4-E361-41E6-B91B-DD05D78748B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52" y="2745811"/>
            <a:ext cx="195051" cy="195051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B72280B4-9D25-4FFF-8DB4-8E588FB19D93}"/>
              </a:ext>
            </a:extLst>
          </p:cNvPr>
          <p:cNvSpPr/>
          <p:nvPr/>
        </p:nvSpPr>
        <p:spPr>
          <a:xfrm>
            <a:off x="6601511" y="2712383"/>
            <a:ext cx="6819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200" dirty="0">
                <a:solidFill>
                  <a:prstClr val="black"/>
                </a:solidFill>
              </a:rPr>
              <a:t>Glucose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65109" y="1060003"/>
            <a:ext cx="1449710" cy="43138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/>
          <a:p>
            <a:pPr algn="ctr" defTabSz="685800"/>
            <a:r>
              <a: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SGLT2 inhibition</a:t>
            </a:r>
          </a:p>
        </p:txBody>
      </p:sp>
    </p:spTree>
    <p:extLst>
      <p:ext uri="{BB962C8B-B14F-4D97-AF65-F5344CB8AC3E}">
        <p14:creationId xmlns:p14="http://schemas.microsoft.com/office/powerpoint/2010/main" val="53358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0003 L 0.02726 0.04753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2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7 -0.08334 C 0.05156 -0.08311 0.03541 -0.08264 0.02413 -0.06875 C 0.01284 -0.05486 0.00382 -0.01135 3.88889E-6 3.33333E-6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416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3 -0.13287 C 0.04184 -0.13264 0.02864 -0.13194 0.01944 -0.10972 C 0.01041 -0.08773 0.00295 -0.01829 2.77778E-6 -3.7037E-7 " pathEditMode="relative" rAng="0" ptsTypes="AAA">
                                      <p:cBhvr>
                                        <p:cTn id="2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664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15 -0.17175 C 0.05452 -0.17175 0.04306 -0.17152 0.03334 -0.16527 C 0.02344 -0.15902 0.01268 -0.15138 0.00695 -0.13471 C 0.00104 -0.11805 -0.00034 -0.08819 -0.00156 -0.06573 C -0.00277 -0.04328 0.00018 -0.01249 -3.88889E-6 5.55556E-6 " pathEditMode="relative" ptsTypes="AAAAA">
                                      <p:cBhvr>
                                        <p:cTn id="3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84 -0.22176 C 0.05417 -0.21944 0.04149 -0.21713 0.03247 -0.21204 C 0.02326 -0.20671 0.01771 -0.20046 0.0125 -0.19005 C 0.00729 -0.17963 0.00313 -0.18125 0.00104 -0.14954 C -0.00104 -0.11806 1.38778E-17 -0.00023 1.38778E-17 -0.00023 " pathEditMode="relative" ptsTypes="AAAAA">
                                      <p:cBhvr>
                                        <p:cTn id="3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1 -0.26482 C 0.05329 -0.26343 0.04166 -0.26204 0.03263 -0.25694 C 0.02378 -0.25208 0.01701 -0.24421 0.0118 -0.23495 C 0.00659 -0.22593 0.00347 -0.21528 0.00138 -0.20255 C -0.00053 -0.18982 0.00017 -0.19259 -7.22222E-6 -0.1588 C -0.00034 -0.125 -0.00034 -0.02593 -7.22222E-6 2.22222E-6 " pathEditMode="relative" ptsTypes="AAAAAA">
                                      <p:cBhvr>
                                        <p:cTn id="4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30555 C 0.05625 -0.30532 0.04427 -0.30486 0.0349 -0.29907 C 0.02552 -0.29328 0.01788 -0.28703 0.01198 -0.2706 C 0.00608 -0.25393 0.00174 -0.24537 -0.00035 -0.20023 C -0.00243 -0.15509 -0.00035 0.00024 -0.00035 0.00024 " pathEditMode="relative" ptsTypes="AAAAA">
                                      <p:cBhvr>
                                        <p:cTn id="4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3000" fill="hold"/>
                                        <p:tgtEl>
                                          <p:spTgt spid="2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9AB507B-C088-4401-8874-08AE720E9FEF}"/>
              </a:ext>
            </a:extLst>
          </p:cNvPr>
          <p:cNvSpPr/>
          <p:nvPr/>
        </p:nvSpPr>
        <p:spPr>
          <a:xfrm>
            <a:off x="1875665" y="2415487"/>
            <a:ext cx="0" cy="415383"/>
          </a:xfrm>
          <a:custGeom>
            <a:avLst/>
            <a:gdLst>
              <a:gd name="connsiteX0" fmla="*/ 0 w 0"/>
              <a:gd name="connsiteY0" fmla="*/ 0 h 460918"/>
              <a:gd name="connsiteX1" fmla="*/ 0 w 0"/>
              <a:gd name="connsiteY1" fmla="*/ 460918 h 4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60918">
                <a:moveTo>
                  <a:pt x="0" y="0"/>
                </a:moveTo>
                <a:lnTo>
                  <a:pt x="0" y="460918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5D5790A-7506-4FAB-BE83-879548733448}"/>
              </a:ext>
            </a:extLst>
          </p:cNvPr>
          <p:cNvSpPr/>
          <p:nvPr/>
        </p:nvSpPr>
        <p:spPr>
          <a:xfrm>
            <a:off x="1566837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CE7C95A-E76D-4A9E-826A-DFEDD696EE16}"/>
              </a:ext>
            </a:extLst>
          </p:cNvPr>
          <p:cNvSpPr/>
          <p:nvPr/>
        </p:nvSpPr>
        <p:spPr>
          <a:xfrm>
            <a:off x="1434790" y="2522197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Reduced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total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body fat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A5DD5BF1-6ED7-4A83-95EE-0ADBDF8CC00F}"/>
              </a:ext>
            </a:extLst>
          </p:cNvPr>
          <p:cNvSpPr/>
          <p:nvPr/>
        </p:nvSpPr>
        <p:spPr>
          <a:xfrm>
            <a:off x="1654932" y="3221866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Ketone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utilisation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AEDF0B0-D1DF-4488-815B-BA7A206A1529}"/>
              </a:ext>
            </a:extLst>
          </p:cNvPr>
          <p:cNvSpPr/>
          <p:nvPr/>
        </p:nvSpPr>
        <p:spPr>
          <a:xfrm>
            <a:off x="3185532" y="1055648"/>
            <a:ext cx="2772936" cy="3844297"/>
          </a:xfrm>
          <a:prstGeom prst="rect">
            <a:avLst/>
          </a:prstGeom>
          <a:blipFill dpi="0" rotWithShape="1">
            <a:blip r:embed="rId3">
              <a:alphaModFix amt="15000"/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6DEB3-A569-4E87-B026-92D6A9DD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61" y="39085"/>
            <a:ext cx="8255479" cy="840230"/>
          </a:xfrm>
        </p:spPr>
        <p:txBody>
          <a:bodyPr/>
          <a:lstStyle/>
          <a:p>
            <a:r>
              <a:rPr lang="en-GB" sz="2700" dirty="0"/>
              <a:t>Multiple mechanisms may contribute to CV benefits with SGLT2 inhibitors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7A7B7E-61BC-4980-82A1-2B391ECE11CA}"/>
              </a:ext>
            </a:extLst>
          </p:cNvPr>
          <p:cNvSpPr txBox="1">
            <a:spLocks/>
          </p:cNvSpPr>
          <p:nvPr/>
        </p:nvSpPr>
        <p:spPr>
          <a:xfrm>
            <a:off x="0" y="4854687"/>
            <a:ext cx="5014247" cy="28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000" bIns="126000" anchor="b" anchorCtr="0">
            <a:spAutoFit/>
          </a:bodyPr>
          <a:lstStyle>
            <a:defPPr>
              <a:defRPr lang="en-US"/>
            </a:defPPr>
            <a:lvl1pPr>
              <a:spcBef>
                <a:spcPts val="200"/>
              </a:spcBef>
              <a:defRPr sz="750" b="0">
                <a:latin typeface="Arial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GB" altLang="en-US" dirty="0"/>
              <a:t>1. Heerspink HJL, </a:t>
            </a:r>
            <a:r>
              <a:rPr lang="en-GB" altLang="en-US" i="1" dirty="0"/>
              <a:t>et al. Circulation </a:t>
            </a:r>
            <a:r>
              <a:rPr lang="en-GB" altLang="en-US" dirty="0"/>
              <a:t>2016;134:752–72; 2. Baartscheer A, </a:t>
            </a:r>
            <a:r>
              <a:rPr lang="en-GB" altLang="en-US" i="1" dirty="0"/>
              <a:t>et al. Diabetologia </a:t>
            </a:r>
            <a:r>
              <a:rPr lang="en-GB" altLang="en-US" dirty="0"/>
              <a:t>2017;60:568–73.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058104DA-A26C-4995-B1EE-41F31ED9FC7E}"/>
              </a:ext>
            </a:extLst>
          </p:cNvPr>
          <p:cNvSpPr/>
          <p:nvPr/>
        </p:nvSpPr>
        <p:spPr>
          <a:xfrm>
            <a:off x="364274" y="4557131"/>
            <a:ext cx="8430321" cy="29736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rgbClr val="6482C3"/>
              </a:gs>
              <a:gs pos="100000">
                <a:srgbClr val="019999"/>
              </a:gs>
            </a:gsLst>
            <a:lin ang="0" scaled="1"/>
            <a:tileRect/>
          </a:gra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5000"/>
              </a:lnSpc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CV benefits</a:t>
            </a:r>
            <a:endParaRPr lang="en-GB" sz="1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D102B4F-8A5A-408A-ACCD-4BEFB05B9D97}"/>
              </a:ext>
            </a:extLst>
          </p:cNvPr>
          <p:cNvCxnSpPr/>
          <p:nvPr/>
        </p:nvCxnSpPr>
        <p:spPr>
          <a:xfrm>
            <a:off x="7504770" y="3546088"/>
            <a:ext cx="0" cy="9813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265E42D-B703-4E4D-A442-451D5DEA5081}"/>
              </a:ext>
            </a:extLst>
          </p:cNvPr>
          <p:cNvCxnSpPr/>
          <p:nvPr/>
        </p:nvCxnSpPr>
        <p:spPr>
          <a:xfrm>
            <a:off x="6426819" y="3546088"/>
            <a:ext cx="0" cy="9813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F680173-B83F-4832-B9F3-929FFE312470}"/>
              </a:ext>
            </a:extLst>
          </p:cNvPr>
          <p:cNvCxnSpPr/>
          <p:nvPr/>
        </p:nvCxnSpPr>
        <p:spPr>
          <a:xfrm>
            <a:off x="1014761" y="3546088"/>
            <a:ext cx="0" cy="9813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17023EA-E481-4E58-B76A-C0358FA4901A}"/>
              </a:ext>
            </a:extLst>
          </p:cNvPr>
          <p:cNvCxnSpPr>
            <a:cxnSpLocks/>
          </p:cNvCxnSpPr>
          <p:nvPr/>
        </p:nvCxnSpPr>
        <p:spPr>
          <a:xfrm>
            <a:off x="4441903" y="4111083"/>
            <a:ext cx="0" cy="41631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322C737-7F32-4C79-B220-F80D6A816FDF}"/>
              </a:ext>
            </a:extLst>
          </p:cNvPr>
          <p:cNvCxnSpPr>
            <a:cxnSpLocks/>
          </p:cNvCxnSpPr>
          <p:nvPr/>
        </p:nvCxnSpPr>
        <p:spPr>
          <a:xfrm>
            <a:off x="5519854" y="4111083"/>
            <a:ext cx="0" cy="41631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B9777333-137E-47AF-BADA-346C451DFE76}"/>
              </a:ext>
            </a:extLst>
          </p:cNvPr>
          <p:cNvSpPr/>
          <p:nvPr/>
        </p:nvSpPr>
        <p:spPr>
          <a:xfrm>
            <a:off x="3919584" y="3559981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876C92A2-C6E8-4774-B3B6-F2D1E6692890}"/>
              </a:ext>
            </a:extLst>
          </p:cNvPr>
          <p:cNvSpPr/>
          <p:nvPr/>
        </p:nvSpPr>
        <p:spPr>
          <a:xfrm>
            <a:off x="4998741" y="3559981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A2F2848F-3F22-4083-942B-F3FD7A0A854B}"/>
              </a:ext>
            </a:extLst>
          </p:cNvPr>
          <p:cNvSpPr/>
          <p:nvPr/>
        </p:nvSpPr>
        <p:spPr>
          <a:xfrm>
            <a:off x="4999464" y="1419640"/>
            <a:ext cx="0" cy="288087"/>
          </a:xfrm>
          <a:custGeom>
            <a:avLst/>
            <a:gdLst>
              <a:gd name="connsiteX0" fmla="*/ 0 w 0"/>
              <a:gd name="connsiteY0" fmla="*/ 0 h 319668"/>
              <a:gd name="connsiteX1" fmla="*/ 0 w 0"/>
              <a:gd name="connsiteY1" fmla="*/ 319668 h 31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19668">
                <a:moveTo>
                  <a:pt x="0" y="0"/>
                </a:moveTo>
                <a:lnTo>
                  <a:pt x="0" y="3196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9703271-6BB2-47CC-B146-574F0FA11FB2}"/>
              </a:ext>
            </a:extLst>
          </p:cNvPr>
          <p:cNvSpPr/>
          <p:nvPr/>
        </p:nvSpPr>
        <p:spPr>
          <a:xfrm>
            <a:off x="4780156" y="2752885"/>
            <a:ext cx="0" cy="361785"/>
          </a:xfrm>
          <a:custGeom>
            <a:avLst/>
            <a:gdLst>
              <a:gd name="connsiteX0" fmla="*/ 0 w 0"/>
              <a:gd name="connsiteY0" fmla="*/ 401444 h 401444"/>
              <a:gd name="connsiteX1" fmla="*/ 0 w 0"/>
              <a:gd name="connsiteY1" fmla="*/ 0 h 40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01444">
                <a:moveTo>
                  <a:pt x="0" y="401444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417A2F2A-D077-4BA9-A89A-A2D78DC84ECA}"/>
              </a:ext>
            </a:extLst>
          </p:cNvPr>
          <p:cNvSpPr/>
          <p:nvPr/>
        </p:nvSpPr>
        <p:spPr>
          <a:xfrm>
            <a:off x="1873405" y="1707728"/>
            <a:ext cx="4163122" cy="241190"/>
          </a:xfrm>
          <a:custGeom>
            <a:avLst/>
            <a:gdLst>
              <a:gd name="connsiteX0" fmla="*/ 0 w 4163122"/>
              <a:gd name="connsiteY0" fmla="*/ 170986 h 267630"/>
              <a:gd name="connsiteX1" fmla="*/ 0 w 4163122"/>
              <a:gd name="connsiteY1" fmla="*/ 0 h 267630"/>
              <a:gd name="connsiteX2" fmla="*/ 4163122 w 4163122"/>
              <a:gd name="connsiteY2" fmla="*/ 0 h 267630"/>
              <a:gd name="connsiteX3" fmla="*/ 4163122 w 4163122"/>
              <a:gd name="connsiteY3" fmla="*/ 267630 h 26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3122" h="267630">
                <a:moveTo>
                  <a:pt x="0" y="170986"/>
                </a:moveTo>
                <a:lnTo>
                  <a:pt x="0" y="0"/>
                </a:lnTo>
                <a:lnTo>
                  <a:pt x="4163122" y="0"/>
                </a:lnTo>
                <a:lnTo>
                  <a:pt x="4163122" y="26763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450C56DF-1DD0-4B4A-B27B-757F3CC06E2E}"/>
              </a:ext>
            </a:extLst>
          </p:cNvPr>
          <p:cNvSpPr/>
          <p:nvPr/>
        </p:nvSpPr>
        <p:spPr>
          <a:xfrm>
            <a:off x="6073698" y="1701028"/>
            <a:ext cx="2059258" cy="267989"/>
          </a:xfrm>
          <a:custGeom>
            <a:avLst/>
            <a:gdLst>
              <a:gd name="connsiteX0" fmla="*/ 0 w 2059258"/>
              <a:gd name="connsiteY0" fmla="*/ 0 h 297366"/>
              <a:gd name="connsiteX1" fmla="*/ 2059258 w 2059258"/>
              <a:gd name="connsiteY1" fmla="*/ 0 h 297366"/>
              <a:gd name="connsiteX2" fmla="*/ 2059258 w 2059258"/>
              <a:gd name="connsiteY2" fmla="*/ 297366 h 29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9258" h="297366">
                <a:moveTo>
                  <a:pt x="0" y="0"/>
                </a:moveTo>
                <a:lnTo>
                  <a:pt x="2059258" y="0"/>
                </a:lnTo>
                <a:lnTo>
                  <a:pt x="2059258" y="297366"/>
                </a:lnTo>
              </a:path>
            </a:pathLst>
          </a:custGeom>
          <a:noFill/>
          <a:ln w="38100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309E14AD-BD5A-4C6B-88DA-A97083DBDF5F}"/>
              </a:ext>
            </a:extLst>
          </p:cNvPr>
          <p:cNvSpPr/>
          <p:nvPr/>
        </p:nvSpPr>
        <p:spPr>
          <a:xfrm>
            <a:off x="4787590" y="2431298"/>
            <a:ext cx="2490439" cy="200991"/>
          </a:xfrm>
          <a:custGeom>
            <a:avLst/>
            <a:gdLst>
              <a:gd name="connsiteX0" fmla="*/ 2490439 w 2490439"/>
              <a:gd name="connsiteY0" fmla="*/ 193288 h 223024"/>
              <a:gd name="connsiteX1" fmla="*/ 2490439 w 2490439"/>
              <a:gd name="connsiteY1" fmla="*/ 0 h 223024"/>
              <a:gd name="connsiteX2" fmla="*/ 0 w 2490439"/>
              <a:gd name="connsiteY2" fmla="*/ 0 h 223024"/>
              <a:gd name="connsiteX3" fmla="*/ 0 w 2490439"/>
              <a:gd name="connsiteY3" fmla="*/ 223024 h 22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0439" h="223024">
                <a:moveTo>
                  <a:pt x="2490439" y="193288"/>
                </a:moveTo>
                <a:lnTo>
                  <a:pt x="2490439" y="0"/>
                </a:lnTo>
                <a:lnTo>
                  <a:pt x="0" y="0"/>
                </a:lnTo>
                <a:lnTo>
                  <a:pt x="0" y="223024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A5FA3E05-E347-4301-871F-FF0B74315787}"/>
              </a:ext>
            </a:extLst>
          </p:cNvPr>
          <p:cNvSpPr/>
          <p:nvPr/>
        </p:nvSpPr>
        <p:spPr>
          <a:xfrm>
            <a:off x="6029093" y="2170009"/>
            <a:ext cx="0" cy="261289"/>
          </a:xfrm>
          <a:custGeom>
            <a:avLst/>
            <a:gdLst>
              <a:gd name="connsiteX0" fmla="*/ 0 w 0"/>
              <a:gd name="connsiteY0" fmla="*/ 289932 h 289932"/>
              <a:gd name="connsiteX1" fmla="*/ 0 w 0"/>
              <a:gd name="connsiteY1" fmla="*/ 0 h 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89932">
                <a:moveTo>
                  <a:pt x="0" y="289932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CF93B868-2D55-4090-A970-76A344BBDAD3}"/>
              </a:ext>
            </a:extLst>
          </p:cNvPr>
          <p:cNvSpPr/>
          <p:nvPr/>
        </p:nvSpPr>
        <p:spPr>
          <a:xfrm>
            <a:off x="6207512" y="2431298"/>
            <a:ext cx="0" cy="288087"/>
          </a:xfrm>
          <a:custGeom>
            <a:avLst/>
            <a:gdLst>
              <a:gd name="connsiteX0" fmla="*/ 0 w 0"/>
              <a:gd name="connsiteY0" fmla="*/ 0 h 319668"/>
              <a:gd name="connsiteX1" fmla="*/ 0 w 0"/>
              <a:gd name="connsiteY1" fmla="*/ 319668 h 31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19668">
                <a:moveTo>
                  <a:pt x="0" y="0"/>
                </a:moveTo>
                <a:lnTo>
                  <a:pt x="0" y="3196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B0A3E8B8-ACF4-4B80-828C-8877DE037074}"/>
              </a:ext>
            </a:extLst>
          </p:cNvPr>
          <p:cNvSpPr/>
          <p:nvPr/>
        </p:nvSpPr>
        <p:spPr>
          <a:xfrm>
            <a:off x="4244897" y="3114670"/>
            <a:ext cx="1077951" cy="200991"/>
          </a:xfrm>
          <a:custGeom>
            <a:avLst/>
            <a:gdLst>
              <a:gd name="connsiteX0" fmla="*/ 2490439 w 2490439"/>
              <a:gd name="connsiteY0" fmla="*/ 193288 h 223024"/>
              <a:gd name="connsiteX1" fmla="*/ 2490439 w 2490439"/>
              <a:gd name="connsiteY1" fmla="*/ 0 h 223024"/>
              <a:gd name="connsiteX2" fmla="*/ 0 w 2490439"/>
              <a:gd name="connsiteY2" fmla="*/ 0 h 223024"/>
              <a:gd name="connsiteX3" fmla="*/ 0 w 2490439"/>
              <a:gd name="connsiteY3" fmla="*/ 223024 h 22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0439" h="223024">
                <a:moveTo>
                  <a:pt x="2490439" y="193288"/>
                </a:moveTo>
                <a:lnTo>
                  <a:pt x="2490439" y="0"/>
                </a:lnTo>
                <a:lnTo>
                  <a:pt x="0" y="0"/>
                </a:lnTo>
                <a:lnTo>
                  <a:pt x="0" y="223024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B4A05FF9-EA75-4649-A505-40DEBBE006F8}"/>
              </a:ext>
            </a:extLst>
          </p:cNvPr>
          <p:cNvSpPr/>
          <p:nvPr/>
        </p:nvSpPr>
        <p:spPr>
          <a:xfrm>
            <a:off x="7837170" y="2220257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1D433B6F-AC7C-48B4-AD85-F1A54EFC981A}"/>
              </a:ext>
            </a:extLst>
          </p:cNvPr>
          <p:cNvSpPr/>
          <p:nvPr/>
        </p:nvSpPr>
        <p:spPr>
          <a:xfrm>
            <a:off x="698373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C6BB197E-46B1-4477-A85B-DF13CEB541F6}"/>
              </a:ext>
            </a:extLst>
          </p:cNvPr>
          <p:cNvSpPr/>
          <p:nvPr/>
        </p:nvSpPr>
        <p:spPr>
          <a:xfrm>
            <a:off x="590931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04BAB2C4-66AF-4BFC-AFCD-897FEEF0D521}"/>
              </a:ext>
            </a:extLst>
          </p:cNvPr>
          <p:cNvSpPr/>
          <p:nvPr/>
        </p:nvSpPr>
        <p:spPr>
          <a:xfrm>
            <a:off x="265176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9748026D-52D3-4038-B989-EF3A94FF8062}"/>
              </a:ext>
            </a:extLst>
          </p:cNvPr>
          <p:cNvSpPr/>
          <p:nvPr/>
        </p:nvSpPr>
        <p:spPr>
          <a:xfrm>
            <a:off x="48768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64358CD9-2A7E-404E-9FFF-59CB9E8779C4}"/>
              </a:ext>
            </a:extLst>
          </p:cNvPr>
          <p:cNvSpPr/>
          <p:nvPr/>
        </p:nvSpPr>
        <p:spPr>
          <a:xfrm>
            <a:off x="7924800" y="2525095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Increased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mitochondrial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calcium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72C867C7-6895-4EF5-9354-4152D3F0388E}"/>
              </a:ext>
            </a:extLst>
          </p:cNvPr>
          <p:cNvSpPr/>
          <p:nvPr/>
        </p:nvSpPr>
        <p:spPr>
          <a:xfrm>
            <a:off x="6846849" y="252509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Tubuloglo-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merular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B2D67ADC-1B73-4882-9676-62675ED948D3}"/>
              </a:ext>
            </a:extLst>
          </p:cNvPr>
          <p:cNvSpPr/>
          <p:nvPr/>
        </p:nvSpPr>
        <p:spPr>
          <a:xfrm>
            <a:off x="5768898" y="252509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684D5FE7-E4BE-44BD-A537-60A567B82726}"/>
              </a:ext>
            </a:extLst>
          </p:cNvPr>
          <p:cNvSpPr/>
          <p:nvPr/>
        </p:nvSpPr>
        <p:spPr>
          <a:xfrm>
            <a:off x="2512742" y="2525095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Increased</a:t>
            </a:r>
          </a:p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uricosuria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F703526-1AC0-41E7-A82F-309C2EE936E4}"/>
              </a:ext>
            </a:extLst>
          </p:cNvPr>
          <p:cNvSpPr/>
          <p:nvPr/>
        </p:nvSpPr>
        <p:spPr>
          <a:xfrm>
            <a:off x="7067150" y="3227308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7FCB114E-A225-415D-8D5D-31AAF5D6FEF2}"/>
              </a:ext>
            </a:extLst>
          </p:cNvPr>
          <p:cNvSpPr/>
          <p:nvPr/>
        </p:nvSpPr>
        <p:spPr>
          <a:xfrm>
            <a:off x="7069873" y="3221866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Reduced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renal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damage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2CA2499C-4CAF-42A9-977C-383828EC6F84}"/>
              </a:ext>
            </a:extLst>
          </p:cNvPr>
          <p:cNvSpPr/>
          <p:nvPr/>
        </p:nvSpPr>
        <p:spPr>
          <a:xfrm>
            <a:off x="5991922" y="3221866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Reduced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arterial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stiffness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14C429F0-BFC2-4031-8484-7AFE0E7B67E4}"/>
              </a:ext>
            </a:extLst>
          </p:cNvPr>
          <p:cNvSpPr/>
          <p:nvPr/>
        </p:nvSpPr>
        <p:spPr>
          <a:xfrm>
            <a:off x="2735766" y="3221866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Reduce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oxidative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stress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589B2ECB-63E4-4951-AA59-1368B951B8C4}"/>
              </a:ext>
            </a:extLst>
          </p:cNvPr>
          <p:cNvSpPr/>
          <p:nvPr/>
        </p:nvSpPr>
        <p:spPr>
          <a:xfrm>
            <a:off x="4884235" y="3221866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Reduced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preload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8EACEC51-657F-4CFF-B2ED-36CD8CDC0FFE}"/>
              </a:ext>
            </a:extLst>
          </p:cNvPr>
          <p:cNvSpPr/>
          <p:nvPr/>
        </p:nvSpPr>
        <p:spPr>
          <a:xfrm>
            <a:off x="3806284" y="3221866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Increased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haematocrit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AAC18D74-EC35-43C5-BBDA-C0F0285F0328}"/>
              </a:ext>
            </a:extLst>
          </p:cNvPr>
          <p:cNvSpPr/>
          <p:nvPr/>
        </p:nvSpPr>
        <p:spPr>
          <a:xfrm>
            <a:off x="4345260" y="252509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plasma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F92B2F78-C23C-4445-AB96-2ED24F246937}"/>
              </a:ext>
            </a:extLst>
          </p:cNvPr>
          <p:cNvSpPr/>
          <p:nvPr/>
        </p:nvSpPr>
        <p:spPr>
          <a:xfrm>
            <a:off x="7694342" y="1828324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Na</a:t>
            </a:r>
            <a:r>
              <a:rPr lang="en-GB" sz="1050" b="1" baseline="30000" dirty="0">
                <a:solidFill>
                  <a:schemeClr val="bg1"/>
                </a:solidFill>
              </a:rPr>
              <a:t>+</a:t>
            </a:r>
            <a:r>
              <a:rPr lang="en-GB" sz="1050" b="1" dirty="0">
                <a:solidFill>
                  <a:schemeClr val="bg1"/>
                </a:solidFill>
              </a:rPr>
              <a:t>/H</a:t>
            </a:r>
            <a:r>
              <a:rPr lang="en-GB" sz="1050" b="1" baseline="30000" dirty="0">
                <a:solidFill>
                  <a:schemeClr val="bg1"/>
                </a:solidFill>
              </a:rPr>
              <a:t>+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exchanger</a:t>
            </a:r>
            <a:r>
              <a:rPr lang="en-GB" sz="1050" b="1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7F196141-4C5B-4148-9F63-0C5263890B8E}"/>
              </a:ext>
            </a:extLst>
          </p:cNvPr>
          <p:cNvSpPr/>
          <p:nvPr/>
        </p:nvSpPr>
        <p:spPr>
          <a:xfrm>
            <a:off x="5596054" y="1828324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Natriuresis</a:t>
            </a:r>
            <a:r>
              <a:rPr lang="en-GB" sz="105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8894847D-A579-4A9D-9F61-719F28561BB0}"/>
              </a:ext>
            </a:extLst>
          </p:cNvPr>
          <p:cNvSpPr/>
          <p:nvPr/>
        </p:nvSpPr>
        <p:spPr>
          <a:xfrm>
            <a:off x="4564567" y="107795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SGL2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inhibitors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367656F0-CB48-4BC0-960F-F6C813E686DB}"/>
              </a:ext>
            </a:extLst>
          </p:cNvPr>
          <p:cNvSpPr/>
          <p:nvPr/>
        </p:nvSpPr>
        <p:spPr>
          <a:xfrm>
            <a:off x="579864" y="3221866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spc="-40" dirty="0">
                <a:solidFill>
                  <a:schemeClr val="tx1"/>
                </a:solidFill>
              </a:rPr>
              <a:t>Reduced</a:t>
            </a:r>
            <a:br>
              <a:rPr lang="en-GB" sz="1050" b="1" spc="-40" dirty="0">
                <a:solidFill>
                  <a:schemeClr val="tx1"/>
                </a:solidFill>
              </a:rPr>
            </a:br>
            <a:r>
              <a:rPr lang="en-GB" sz="1050" b="1" spc="-40" dirty="0">
                <a:solidFill>
                  <a:schemeClr val="tx1"/>
                </a:solidFill>
              </a:rPr>
              <a:t>glucotoxicity</a:t>
            </a:r>
            <a:br>
              <a:rPr lang="en-GB" sz="1050" b="1" spc="-40" dirty="0">
                <a:solidFill>
                  <a:schemeClr val="tx1"/>
                </a:solidFill>
              </a:rPr>
            </a:br>
            <a:r>
              <a:rPr lang="en-GB" sz="1050" b="1" spc="-40" dirty="0">
                <a:solidFill>
                  <a:schemeClr val="tx1"/>
                </a:solidFill>
              </a:rPr>
              <a:t>&amp; inflammation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E9C4A9C2-1196-4967-9CD9-93508B59746A}"/>
              </a:ext>
            </a:extLst>
          </p:cNvPr>
          <p:cNvSpPr/>
          <p:nvPr/>
        </p:nvSpPr>
        <p:spPr>
          <a:xfrm>
            <a:off x="4007006" y="3867331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Increased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oxygen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delivery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D8A40055-26AE-4988-81B7-0C9DED37AAE0}"/>
              </a:ext>
            </a:extLst>
          </p:cNvPr>
          <p:cNvSpPr/>
          <p:nvPr/>
        </p:nvSpPr>
        <p:spPr>
          <a:xfrm>
            <a:off x="5084957" y="3867331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Reduced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myocardial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wall stretch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0934A125-4D6A-44DA-9EC3-3D6F6E323DF7}"/>
              </a:ext>
            </a:extLst>
          </p:cNvPr>
          <p:cNvCxnSpPr>
            <a:stCxn id="116" idx="2"/>
            <a:endCxn id="104" idx="0"/>
          </p:cNvCxnSpPr>
          <p:nvPr/>
        </p:nvCxnSpPr>
        <p:spPr>
          <a:xfrm rot="16200000" flipH="1">
            <a:off x="2304818" y="1882273"/>
            <a:ext cx="207692" cy="1077951"/>
          </a:xfrm>
          <a:prstGeom prst="bentConnector3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932A69ED-19DA-4A6F-A2B4-C0BD2794E5CF}"/>
              </a:ext>
            </a:extLst>
          </p:cNvPr>
          <p:cNvSpPr/>
          <p:nvPr/>
        </p:nvSpPr>
        <p:spPr>
          <a:xfrm>
            <a:off x="356840" y="252509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HbA</a:t>
            </a:r>
            <a:r>
              <a:rPr lang="en-GB" sz="105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7920271B-F074-4F74-B591-C54A6107AB39}"/>
              </a:ext>
            </a:extLst>
          </p:cNvPr>
          <p:cNvCxnSpPr>
            <a:cxnSpLocks/>
            <a:stCxn id="116" idx="2"/>
            <a:endCxn id="106" idx="0"/>
          </p:cNvCxnSpPr>
          <p:nvPr/>
        </p:nvCxnSpPr>
        <p:spPr>
          <a:xfrm rot="5400000">
            <a:off x="1226868" y="1882274"/>
            <a:ext cx="207692" cy="107795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5D5510AF-8D3E-4738-B0F2-A0863FF4777F}"/>
              </a:ext>
            </a:extLst>
          </p:cNvPr>
          <p:cNvSpPr/>
          <p:nvPr/>
        </p:nvSpPr>
        <p:spPr>
          <a:xfrm>
            <a:off x="1871611" y="2022614"/>
            <a:ext cx="0" cy="415383"/>
          </a:xfrm>
          <a:custGeom>
            <a:avLst/>
            <a:gdLst>
              <a:gd name="connsiteX0" fmla="*/ 0 w 0"/>
              <a:gd name="connsiteY0" fmla="*/ 0 h 460918"/>
              <a:gd name="connsiteX1" fmla="*/ 0 w 0"/>
              <a:gd name="connsiteY1" fmla="*/ 460918 h 4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60918">
                <a:moveTo>
                  <a:pt x="0" y="0"/>
                </a:moveTo>
                <a:lnTo>
                  <a:pt x="0" y="46091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520CE6AA-65CC-4F91-B2A3-A6729F3D47EF}"/>
              </a:ext>
            </a:extLst>
          </p:cNvPr>
          <p:cNvSpPr/>
          <p:nvPr/>
        </p:nvSpPr>
        <p:spPr>
          <a:xfrm>
            <a:off x="1873404" y="2230306"/>
            <a:ext cx="45719" cy="305775"/>
          </a:xfrm>
          <a:custGeom>
            <a:avLst/>
            <a:gdLst>
              <a:gd name="connsiteX0" fmla="*/ 0 w 0"/>
              <a:gd name="connsiteY0" fmla="*/ 0 h 460918"/>
              <a:gd name="connsiteX1" fmla="*/ 0 w 0"/>
              <a:gd name="connsiteY1" fmla="*/ 460918 h 4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60918">
                <a:moveTo>
                  <a:pt x="0" y="0"/>
                </a:moveTo>
                <a:lnTo>
                  <a:pt x="0" y="46091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37E657EB-1CFF-4102-8B9B-6128CB77DD04}"/>
              </a:ext>
            </a:extLst>
          </p:cNvPr>
          <p:cNvSpPr/>
          <p:nvPr/>
        </p:nvSpPr>
        <p:spPr>
          <a:xfrm>
            <a:off x="156972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233C2530-9EAA-4BD6-A3F6-656F9474BE6D}"/>
              </a:ext>
            </a:extLst>
          </p:cNvPr>
          <p:cNvSpPr/>
          <p:nvPr/>
        </p:nvSpPr>
        <p:spPr>
          <a:xfrm>
            <a:off x="1657815" y="3221866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Ketone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utilisation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37FADF30-68C0-4831-9BDD-DAF98F65FC8B}"/>
              </a:ext>
            </a:extLst>
          </p:cNvPr>
          <p:cNvSpPr/>
          <p:nvPr/>
        </p:nvSpPr>
        <p:spPr>
          <a:xfrm>
            <a:off x="1434791" y="252509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fat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36460C7A-2C35-4F80-9262-8907FC39EF45}"/>
              </a:ext>
            </a:extLst>
          </p:cNvPr>
          <p:cNvSpPr/>
          <p:nvPr/>
        </p:nvSpPr>
        <p:spPr>
          <a:xfrm>
            <a:off x="1434791" y="1828324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Glycosuria</a:t>
            </a:r>
            <a:r>
              <a:rPr lang="en-GB" sz="105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410466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92" grpId="0" animBg="1"/>
      <p:bldP spid="99" grpId="0" animBg="1"/>
      <p:bldP spid="110" grpId="0" animBg="1"/>
      <p:bldP spid="10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4721C85-F36F-46FD-8C9A-B95426A35FBB}"/>
              </a:ext>
            </a:extLst>
          </p:cNvPr>
          <p:cNvSpPr txBox="1"/>
          <p:nvPr/>
        </p:nvSpPr>
        <p:spPr>
          <a:xfrm>
            <a:off x="6237249" y="3811786"/>
            <a:ext cx="1733999" cy="3745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600" b="1" dirty="0">
                <a:solidFill>
                  <a:prstClr val="black"/>
                </a:solidFill>
                <a:latin typeface="Calibri" panose="020F0502020204030204"/>
              </a:rPr>
              <a:t>Ketones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C15597-0440-4401-9108-22886C2CDB75}"/>
              </a:ext>
            </a:extLst>
          </p:cNvPr>
          <p:cNvSpPr txBox="1"/>
          <p:nvPr/>
        </p:nvSpPr>
        <p:spPr>
          <a:xfrm>
            <a:off x="1033347" y="3811786"/>
            <a:ext cx="1733999" cy="3745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600" b="1" dirty="0">
                <a:solidFill>
                  <a:prstClr val="black"/>
                </a:solidFill>
                <a:latin typeface="Calibri" panose="020F0502020204030204"/>
              </a:rPr>
              <a:t>Free fatty acids</a:t>
            </a:r>
          </a:p>
        </p:txBody>
      </p:sp>
      <p:pic>
        <p:nvPicPr>
          <p:cNvPr id="13" name="Picture 2" descr="D:\Library\Body parts\liver.jpg">
            <a:extLst>
              <a:ext uri="{FF2B5EF4-FFF2-40B4-BE49-F238E27FC236}">
                <a16:creationId xmlns:a16="http://schemas.microsoft.com/office/drawing/2014/main" id="{CBE6ADA0-1A21-4ACB-8FF6-62935334A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7272" y="2438150"/>
            <a:ext cx="3113860" cy="204593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3E594A-389C-4C07-8A74-46426922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12" y="84670"/>
            <a:ext cx="7886700" cy="994172"/>
          </a:xfrm>
        </p:spPr>
        <p:txBody>
          <a:bodyPr>
            <a:normAutofit/>
          </a:bodyPr>
          <a:lstStyle/>
          <a:p>
            <a:r>
              <a:rPr lang="en-GB" sz="2400" dirty="0"/>
              <a:t>Free fatty acids + low insulin + high glucagon leads to increased ketogenesis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8E1146-BB9A-45E2-9CE4-665BFA007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74" y="1288565"/>
            <a:ext cx="8251166" cy="1009507"/>
          </a:xfrm>
        </p:spPr>
        <p:txBody>
          <a:bodyPr/>
          <a:lstStyle/>
          <a:p>
            <a:r>
              <a:rPr lang="en-GB" dirty="0"/>
              <a:t>Lipolysis leads to increased free fatty acids</a:t>
            </a:r>
          </a:p>
          <a:p>
            <a:pPr>
              <a:spcBef>
                <a:spcPts val="2400"/>
              </a:spcBef>
            </a:pPr>
            <a:r>
              <a:rPr lang="en-GB" dirty="0"/>
              <a:t>If low insulin and high glucagon: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BD51DF9F-293E-4633-899C-C35C1D6B07BA}"/>
              </a:ext>
            </a:extLst>
          </p:cNvPr>
          <p:cNvSpPr txBox="1">
            <a:spLocks/>
          </p:cNvSpPr>
          <p:nvPr/>
        </p:nvSpPr>
        <p:spPr>
          <a:xfrm>
            <a:off x="0" y="4854687"/>
            <a:ext cx="2502341" cy="28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000" bIns="126000" anchor="b" anchorCtr="0">
            <a:spAutoFit/>
          </a:bodyPr>
          <a:lstStyle>
            <a:defPPr>
              <a:defRPr lang="en-US"/>
            </a:defPPr>
            <a:lvl1pPr>
              <a:spcBef>
                <a:spcPts val="200"/>
              </a:spcBef>
              <a:defRPr sz="750" b="0">
                <a:latin typeface="Arial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GB" altLang="en-US" dirty="0"/>
              <a:t>Ferrannini E, </a:t>
            </a:r>
            <a:r>
              <a:rPr lang="en-GB" altLang="en-US" i="1" dirty="0"/>
              <a:t>et al. Diab Care</a:t>
            </a:r>
            <a:r>
              <a:rPr lang="en-GB" altLang="en-US" dirty="0"/>
              <a:t> 2016;39:1108–14.</a:t>
            </a: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669DD398-FE80-4441-998B-DAA6F0028EED}"/>
              </a:ext>
            </a:extLst>
          </p:cNvPr>
          <p:cNvSpPr/>
          <p:nvPr/>
        </p:nvSpPr>
        <p:spPr>
          <a:xfrm>
            <a:off x="2679665" y="2717519"/>
            <a:ext cx="3951594" cy="1473420"/>
          </a:xfrm>
          <a:prstGeom prst="curvedDownArrow">
            <a:avLst>
              <a:gd name="adj1" fmla="val 26987"/>
              <a:gd name="adj2" fmla="val 50000"/>
              <a:gd name="adj3" fmla="val 26514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6543637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41CD350-7A8A-432D-B32B-143C57139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61" y="52935"/>
            <a:ext cx="8555739" cy="812530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Renal glucose handling in the nephron of the healthy individual</a:t>
            </a:r>
            <a:endParaRPr lang="en-GB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2204F0B-A796-4C0B-85DF-EF7C28B774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889" y="1339019"/>
            <a:ext cx="5334615" cy="272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ight Arrow 15">
            <a:extLst>
              <a:ext uri="{FF2B5EF4-FFF2-40B4-BE49-F238E27FC236}">
                <a16:creationId xmlns:a16="http://schemas.microsoft.com/office/drawing/2014/main" id="{F790A24B-9867-4274-A724-434B5DFDCE57}"/>
              </a:ext>
            </a:extLst>
          </p:cNvPr>
          <p:cNvSpPr/>
          <p:nvPr/>
        </p:nvSpPr>
        <p:spPr bwMode="auto">
          <a:xfrm>
            <a:off x="797357" y="1601583"/>
            <a:ext cx="1914532" cy="77824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18">
              <a:defRPr/>
            </a:pPr>
            <a:r>
              <a:rPr lang="en-GB" sz="1400" b="1" kern="0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Glucose filtration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D86FC1AA-838E-47C9-A582-4ABDF1D34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139" y="3323211"/>
            <a:ext cx="74548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18">
              <a:spcAft>
                <a:spcPct val="0"/>
              </a:spcAft>
              <a:defRPr/>
            </a:pPr>
            <a:r>
              <a:rPr lang="en-GB" altLang="en-US" sz="1300" kern="0" dirty="0">
                <a:solidFill>
                  <a:srgbClr val="000000"/>
                </a:solidFill>
                <a:cs typeface="Arial" panose="020B0604020202020204" pitchFamily="34" charset="0"/>
              </a:rPr>
              <a:t>Loop of</a:t>
            </a:r>
            <a:br>
              <a:rPr lang="en-GB" altLang="en-US" sz="1300" kern="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300" kern="0" dirty="0">
                <a:solidFill>
                  <a:srgbClr val="000000"/>
                </a:solidFill>
                <a:cs typeface="Arial" panose="020B0604020202020204" pitchFamily="34" charset="0"/>
              </a:rPr>
              <a:t>Henle</a:t>
            </a:r>
          </a:p>
        </p:txBody>
      </p:sp>
      <p:sp>
        <p:nvSpPr>
          <p:cNvPr id="44" name="TextBox 23">
            <a:extLst>
              <a:ext uri="{FF2B5EF4-FFF2-40B4-BE49-F238E27FC236}">
                <a16:creationId xmlns:a16="http://schemas.microsoft.com/office/drawing/2014/main" id="{204C5E35-17D8-4776-B64F-D21259723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807" y="2111500"/>
            <a:ext cx="5229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18">
              <a:spcAft>
                <a:spcPct val="0"/>
              </a:spcAft>
              <a:defRPr/>
            </a:pPr>
            <a:r>
              <a:rPr lang="en-GB" altLang="en-US" sz="1050" kern="0" dirty="0">
                <a:solidFill>
                  <a:srgbClr val="FAFAFA"/>
                </a:solidFill>
              </a:rPr>
              <a:t>SGLT2</a:t>
            </a:r>
          </a:p>
        </p:txBody>
      </p:sp>
      <p:sp>
        <p:nvSpPr>
          <p:cNvPr id="45" name="TextBox 24">
            <a:extLst>
              <a:ext uri="{FF2B5EF4-FFF2-40B4-BE49-F238E27FC236}">
                <a16:creationId xmlns:a16="http://schemas.microsoft.com/office/drawing/2014/main" id="{0D10C56F-4F23-493F-9EC6-59F04FD957CA}"/>
              </a:ext>
            </a:extLst>
          </p:cNvPr>
          <p:cNvSpPr txBox="1"/>
          <p:nvPr/>
        </p:nvSpPr>
        <p:spPr>
          <a:xfrm>
            <a:off x="4869606" y="2126497"/>
            <a:ext cx="640220" cy="29069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18">
              <a:defRPr/>
            </a:pPr>
            <a:r>
              <a:rPr lang="en-GB" sz="1050" kern="0" dirty="0">
                <a:solidFill>
                  <a:srgbClr val="FAFAFA"/>
                </a:solidFill>
              </a:rPr>
              <a:t>SGLT1</a:t>
            </a:r>
          </a:p>
        </p:txBody>
      </p:sp>
      <p:sp>
        <p:nvSpPr>
          <p:cNvPr id="46" name="Down Arrow 25">
            <a:extLst>
              <a:ext uri="{FF2B5EF4-FFF2-40B4-BE49-F238E27FC236}">
                <a16:creationId xmlns:a16="http://schemas.microsoft.com/office/drawing/2014/main" id="{284188A5-E858-43C7-AC2A-73AC391D214C}"/>
              </a:ext>
            </a:extLst>
          </p:cNvPr>
          <p:cNvSpPr/>
          <p:nvPr/>
        </p:nvSpPr>
        <p:spPr bwMode="auto">
          <a:xfrm>
            <a:off x="7710005" y="3255474"/>
            <a:ext cx="437328" cy="621845"/>
          </a:xfrm>
          <a:prstGeom prst="downArrow">
            <a:avLst>
              <a:gd name="adj1" fmla="val 50000"/>
              <a:gd name="adj2" fmla="val 43333"/>
            </a:avLst>
          </a:prstGeom>
          <a:solidFill>
            <a:schemeClr val="accent4">
              <a:alpha val="10000"/>
            </a:schemeClr>
          </a:solidFill>
          <a:ln w="190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18">
              <a:defRPr/>
            </a:pPr>
            <a:endParaRPr lang="en-GB" sz="1350" kern="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B28FF7-D5F5-4D9F-BB4C-020D1DB5CFDB}"/>
              </a:ext>
            </a:extLst>
          </p:cNvPr>
          <p:cNvSpPr txBox="1"/>
          <p:nvPr/>
        </p:nvSpPr>
        <p:spPr>
          <a:xfrm>
            <a:off x="2896105" y="1111773"/>
            <a:ext cx="9717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00" dirty="0"/>
              <a:t>Glomerulus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C63A8-ED77-44F2-9F47-80C89F47D752}"/>
              </a:ext>
            </a:extLst>
          </p:cNvPr>
          <p:cNvSpPr txBox="1"/>
          <p:nvPr/>
        </p:nvSpPr>
        <p:spPr>
          <a:xfrm>
            <a:off x="4303732" y="1111773"/>
            <a:ext cx="125431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00" dirty="0"/>
              <a:t>Proximal tubule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955F82-BA98-4196-8FD4-30ADB276930F}"/>
              </a:ext>
            </a:extLst>
          </p:cNvPr>
          <p:cNvSpPr txBox="1"/>
          <p:nvPr/>
        </p:nvSpPr>
        <p:spPr>
          <a:xfrm>
            <a:off x="6237773" y="1111773"/>
            <a:ext cx="104317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00" dirty="0"/>
              <a:t>Distal tubule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BCE35E-6275-426D-8D32-885D596CA638}"/>
              </a:ext>
            </a:extLst>
          </p:cNvPr>
          <p:cNvSpPr txBox="1"/>
          <p:nvPr/>
        </p:nvSpPr>
        <p:spPr>
          <a:xfrm>
            <a:off x="7371770" y="1111773"/>
            <a:ext cx="119455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00" dirty="0"/>
              <a:t>Collecting duct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04AD1D-0E76-48CD-8047-45D1A14DC6EA}"/>
              </a:ext>
            </a:extLst>
          </p:cNvPr>
          <p:cNvSpPr/>
          <p:nvPr/>
        </p:nvSpPr>
        <p:spPr>
          <a:xfrm>
            <a:off x="7230739" y="3899073"/>
            <a:ext cx="14186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18">
              <a:defRPr/>
            </a:pPr>
            <a:r>
              <a:rPr lang="en-GB" sz="1400" b="1" kern="0" dirty="0"/>
              <a:t>Minimal glucose excretion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7A03CFC-B25D-47C7-BF00-5D0C56DAEB69}"/>
              </a:ext>
            </a:extLst>
          </p:cNvPr>
          <p:cNvSpPr txBox="1">
            <a:spLocks/>
          </p:cNvSpPr>
          <p:nvPr/>
        </p:nvSpPr>
        <p:spPr>
          <a:xfrm>
            <a:off x="0" y="4713623"/>
            <a:ext cx="3473760" cy="42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342000" tIns="45720" rIns="91440" bIns="126000" rtlCol="0" anchor="b" anchorCtr="0">
            <a:spAutoFit/>
          </a:bodyPr>
          <a:lstStyle>
            <a:lvl1pPr marL="206375" indent="-206375" algn="l" defTabSz="6858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●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063" indent="-233363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80000"/>
              <a:buFont typeface="Calibri" panose="020F050202020403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06375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SzPct val="80000"/>
              <a:buFont typeface="Calibri" panose="020F050202020403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00000"/>
              </a:lnSpc>
              <a:spcBef>
                <a:spcPts val="200"/>
              </a:spcBef>
              <a:buFont typeface="Calibri" panose="020F0502020204030204" pitchFamily="34" charset="0"/>
              <a:buNone/>
            </a:pPr>
            <a:r>
              <a:rPr lang="en-GB" altLang="en-US" sz="750" b="1" dirty="0">
                <a:latin typeface="Arial" charset="0"/>
                <a:ea typeface="ＭＳ Ｐゴシック" charset="0"/>
              </a:rPr>
              <a:t>SGLT: sodium–glucose co-transporter.</a:t>
            </a:r>
          </a:p>
          <a:p>
            <a:pPr marL="0" indent="0" defTabSz="457200">
              <a:lnSpc>
                <a:spcPct val="100000"/>
              </a:lnSpc>
              <a:spcBef>
                <a:spcPts val="200"/>
              </a:spcBef>
              <a:buFont typeface="Calibri" panose="020F0502020204030204" pitchFamily="34" charset="0"/>
              <a:buNone/>
            </a:pPr>
            <a:r>
              <a:rPr lang="en-GB" altLang="en-US" sz="750" dirty="0">
                <a:latin typeface="Arial" charset="0"/>
                <a:ea typeface="ＭＳ Ｐゴシック" charset="0"/>
              </a:rPr>
              <a:t>Figure adapted from: Bailey CJ. </a:t>
            </a:r>
            <a:r>
              <a:rPr lang="en-GB" altLang="en-US" sz="750" i="1" dirty="0">
                <a:latin typeface="Arial" charset="0"/>
                <a:ea typeface="ＭＳ Ｐゴシック" charset="0"/>
              </a:rPr>
              <a:t>Trends Pharmacol Sci. </a:t>
            </a:r>
            <a:r>
              <a:rPr lang="en-GB" altLang="en-US" sz="750" dirty="0">
                <a:latin typeface="Arial" charset="0"/>
                <a:ea typeface="ＭＳ Ｐゴシック" charset="0"/>
              </a:rPr>
              <a:t>2011;32:63–71.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4E5F59-05A2-4C1A-B77A-58B5A06320B2}"/>
              </a:ext>
            </a:extLst>
          </p:cNvPr>
          <p:cNvGrpSpPr/>
          <p:nvPr/>
        </p:nvGrpSpPr>
        <p:grpSpPr>
          <a:xfrm>
            <a:off x="1959653" y="2377437"/>
            <a:ext cx="3306718" cy="1143554"/>
            <a:chOff x="1959653" y="2377437"/>
            <a:chExt cx="3306718" cy="1143554"/>
          </a:xfrm>
        </p:grpSpPr>
        <p:sp>
          <p:nvSpPr>
            <p:cNvPr id="52" name="Left Arrow 12">
              <a:extLst>
                <a:ext uri="{FF2B5EF4-FFF2-40B4-BE49-F238E27FC236}">
                  <a16:creationId xmlns:a16="http://schemas.microsoft.com/office/drawing/2014/main" id="{9AEE81B4-D044-4789-B286-438D6410218E}"/>
                </a:ext>
              </a:extLst>
            </p:cNvPr>
            <p:cNvSpPr/>
            <p:nvPr/>
          </p:nvSpPr>
          <p:spPr bwMode="auto">
            <a:xfrm>
              <a:off x="1959653" y="2657475"/>
              <a:ext cx="1819711" cy="863516"/>
            </a:xfrm>
            <a:prstGeom prst="leftArrow">
              <a:avLst>
                <a:gd name="adj1" fmla="val 50000"/>
                <a:gd name="adj2" fmla="val 48438"/>
              </a:avLst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18">
                <a:lnSpc>
                  <a:spcPct val="90000"/>
                </a:lnSpc>
                <a:defRPr/>
              </a:pPr>
              <a:r>
                <a:rPr lang="en-GB" sz="1400" b="1" kern="0" dirty="0">
                  <a:solidFill>
                    <a:srgbClr val="FAFAF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Glucose reabsorption</a:t>
              </a:r>
            </a:p>
          </p:txBody>
        </p:sp>
        <p:sp>
          <p:nvSpPr>
            <p:cNvPr id="54" name="TextBox 18">
              <a:extLst>
                <a:ext uri="{FF2B5EF4-FFF2-40B4-BE49-F238E27FC236}">
                  <a16:creationId xmlns:a16="http://schemas.microsoft.com/office/drawing/2014/main" id="{94A662C4-5926-47B1-894E-D546D2FF8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0189" y="2496010"/>
              <a:ext cx="61529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318">
                <a:spcAft>
                  <a:spcPct val="0"/>
                </a:spcAft>
                <a:defRPr/>
              </a:pPr>
              <a:r>
                <a:rPr lang="en-GB" altLang="en-US" sz="130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90%</a:t>
              </a:r>
            </a:p>
          </p:txBody>
        </p:sp>
        <p:sp>
          <p:nvSpPr>
            <p:cNvPr id="55" name="TextBox 18">
              <a:extLst>
                <a:ext uri="{FF2B5EF4-FFF2-40B4-BE49-F238E27FC236}">
                  <a16:creationId xmlns:a16="http://schemas.microsoft.com/office/drawing/2014/main" id="{D3E60CDA-E25D-4463-8B81-B1332C4F7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8985" y="2496010"/>
              <a:ext cx="61529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318">
                <a:spcAft>
                  <a:spcPct val="0"/>
                </a:spcAft>
                <a:defRPr/>
              </a:pPr>
              <a:r>
                <a:rPr lang="en-GB" altLang="en-US" sz="130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10%</a:t>
              </a:r>
            </a:p>
          </p:txBody>
        </p:sp>
        <p:sp>
          <p:nvSpPr>
            <p:cNvPr id="19" name="Arrow: Bent 18">
              <a:extLst>
                <a:ext uri="{FF2B5EF4-FFF2-40B4-BE49-F238E27FC236}">
                  <a16:creationId xmlns:a16="http://schemas.microsoft.com/office/drawing/2014/main" id="{78C6F12E-8EE5-401D-8897-992DA350E88D}"/>
                </a:ext>
              </a:extLst>
            </p:cNvPr>
            <p:cNvSpPr/>
            <p:nvPr/>
          </p:nvSpPr>
          <p:spPr>
            <a:xfrm rot="10800000">
              <a:off x="3752735" y="2377439"/>
              <a:ext cx="750684" cy="777240"/>
            </a:xfrm>
            <a:prstGeom prst="bentArrow">
              <a:avLst>
                <a:gd name="adj1" fmla="val 37056"/>
                <a:gd name="adj2" fmla="val 18827"/>
                <a:gd name="adj3" fmla="val 0"/>
                <a:gd name="adj4" fmla="val 437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Arrow: Bent 35">
              <a:extLst>
                <a:ext uri="{FF2B5EF4-FFF2-40B4-BE49-F238E27FC236}">
                  <a16:creationId xmlns:a16="http://schemas.microsoft.com/office/drawing/2014/main" id="{C9445AD9-FFB6-4F16-9C77-BE9AC4F5D94F}"/>
                </a:ext>
              </a:extLst>
            </p:cNvPr>
            <p:cNvSpPr/>
            <p:nvPr/>
          </p:nvSpPr>
          <p:spPr>
            <a:xfrm rot="10800000">
              <a:off x="3754755" y="2377437"/>
              <a:ext cx="1511616" cy="1091567"/>
            </a:xfrm>
            <a:prstGeom prst="bentArrow">
              <a:avLst>
                <a:gd name="adj1" fmla="val 7668"/>
                <a:gd name="adj2" fmla="val 18827"/>
                <a:gd name="adj3" fmla="val 0"/>
                <a:gd name="adj4" fmla="val 437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Content Placeholder 12">
            <a:extLst>
              <a:ext uri="{FF2B5EF4-FFF2-40B4-BE49-F238E27FC236}">
                <a16:creationId xmlns:a16="http://schemas.microsoft.com/office/drawing/2014/main" id="{0C238A56-9910-45D8-B719-574919DA937F}"/>
              </a:ext>
            </a:extLst>
          </p:cNvPr>
          <p:cNvSpPr txBox="1">
            <a:spLocks/>
          </p:cNvSpPr>
          <p:nvPr/>
        </p:nvSpPr>
        <p:spPr>
          <a:xfrm>
            <a:off x="446417" y="3792331"/>
            <a:ext cx="8251166" cy="89255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06375" indent="-206375" algn="l" defTabSz="6858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●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063" indent="-233363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80000"/>
              <a:buFont typeface="Calibri" panose="020F050202020403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06375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SzPct val="80000"/>
              <a:buFont typeface="Calibri" panose="020F050202020403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sz="1300" dirty="0"/>
              <a:t>Plasma glucose concentration: 5–5.5 mmol/L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sz="1300" dirty="0"/>
              <a:t>Plasma filtered: 180 L/day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sz="1300" dirty="0"/>
              <a:t>Glucose filtered: 160–180 g/day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sz="1300" dirty="0"/>
              <a:t>Glucose excreted: Minimal</a:t>
            </a:r>
          </a:p>
        </p:txBody>
      </p:sp>
    </p:spTree>
    <p:extLst>
      <p:ext uri="{BB962C8B-B14F-4D97-AF65-F5344CB8AC3E}">
        <p14:creationId xmlns:p14="http://schemas.microsoft.com/office/powerpoint/2010/main" val="1384400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6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" name="Group 692">
            <a:extLst>
              <a:ext uri="{FF2B5EF4-FFF2-40B4-BE49-F238E27FC236}">
                <a16:creationId xmlns:a16="http://schemas.microsoft.com/office/drawing/2014/main" id="{76B09A4C-7894-449B-9793-A51532BDA5A5}"/>
              </a:ext>
            </a:extLst>
          </p:cNvPr>
          <p:cNvGrpSpPr/>
          <p:nvPr/>
        </p:nvGrpSpPr>
        <p:grpSpPr>
          <a:xfrm>
            <a:off x="364273" y="1118412"/>
            <a:ext cx="7121913" cy="3193392"/>
            <a:chOff x="364273" y="1118412"/>
            <a:chExt cx="7121913" cy="3193392"/>
          </a:xfrm>
        </p:grpSpPr>
        <p:sp>
          <p:nvSpPr>
            <p:cNvPr id="694" name="Rectangle 693">
              <a:extLst>
                <a:ext uri="{FF2B5EF4-FFF2-40B4-BE49-F238E27FC236}">
                  <a16:creationId xmlns:a16="http://schemas.microsoft.com/office/drawing/2014/main" id="{E980D57D-49F7-4133-8212-C0AC0CF96208}"/>
                </a:ext>
              </a:extLst>
            </p:cNvPr>
            <p:cNvSpPr/>
            <p:nvPr/>
          </p:nvSpPr>
          <p:spPr>
            <a:xfrm rot="16200000">
              <a:off x="529485" y="953200"/>
              <a:ext cx="3193392" cy="3523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5" name="Rectangle 694">
              <a:extLst>
                <a:ext uri="{FF2B5EF4-FFF2-40B4-BE49-F238E27FC236}">
                  <a16:creationId xmlns:a16="http://schemas.microsoft.com/office/drawing/2014/main" id="{582E8097-0CD3-41BD-BEB1-91EEBAAF6210}"/>
                </a:ext>
              </a:extLst>
            </p:cNvPr>
            <p:cNvSpPr/>
            <p:nvPr/>
          </p:nvSpPr>
          <p:spPr>
            <a:xfrm rot="16200000">
              <a:off x="4127583" y="953200"/>
              <a:ext cx="3193392" cy="3523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9" name="Group 698">
            <a:extLst>
              <a:ext uri="{FF2B5EF4-FFF2-40B4-BE49-F238E27FC236}">
                <a16:creationId xmlns:a16="http://schemas.microsoft.com/office/drawing/2014/main" id="{CA183CA6-CD7A-45A1-974F-23C74B0DE595}"/>
              </a:ext>
            </a:extLst>
          </p:cNvPr>
          <p:cNvGrpSpPr/>
          <p:nvPr/>
        </p:nvGrpSpPr>
        <p:grpSpPr>
          <a:xfrm>
            <a:off x="1865582" y="2711321"/>
            <a:ext cx="510076" cy="557195"/>
            <a:chOff x="1865582" y="2738216"/>
            <a:chExt cx="510076" cy="557195"/>
          </a:xfrm>
        </p:grpSpPr>
        <p:cxnSp>
          <p:nvCxnSpPr>
            <p:cNvPr id="697" name="Straight Connector 696">
              <a:extLst>
                <a:ext uri="{FF2B5EF4-FFF2-40B4-BE49-F238E27FC236}">
                  <a16:creationId xmlns:a16="http://schemas.microsoft.com/office/drawing/2014/main" id="{C2567AD6-FCED-4135-829B-126F2F4F321A}"/>
                </a:ext>
              </a:extLst>
            </p:cNvPr>
            <p:cNvCxnSpPr>
              <a:cxnSpLocks/>
              <a:stCxn id="51" idx="2"/>
            </p:cNvCxnSpPr>
            <p:nvPr/>
          </p:nvCxnSpPr>
          <p:spPr>
            <a:xfrm>
              <a:off x="2119913" y="2738216"/>
              <a:ext cx="0" cy="557195"/>
            </a:xfrm>
            <a:prstGeom prst="line">
              <a:avLst/>
            </a:prstGeom>
            <a:ln w="19050">
              <a:solidFill>
                <a:schemeClr val="accent4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8" name="Rectangle 697">
              <a:extLst>
                <a:ext uri="{FF2B5EF4-FFF2-40B4-BE49-F238E27FC236}">
                  <a16:creationId xmlns:a16="http://schemas.microsoft.com/office/drawing/2014/main" id="{9D587E79-1825-42D8-9B1B-5ED13198568B}"/>
                </a:ext>
              </a:extLst>
            </p:cNvPr>
            <p:cNvSpPr/>
            <p:nvPr/>
          </p:nvSpPr>
          <p:spPr>
            <a:xfrm>
              <a:off x="1865582" y="2889326"/>
              <a:ext cx="510076" cy="2585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96289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Meal</a:t>
              </a:r>
              <a:endParaRPr kumimoji="0" lang="en-GB" sz="1200" b="1" i="0" u="none" strike="noStrike" kern="1200" cap="none" spc="0" normalizeH="0" baseline="-25000" noProof="0" dirty="0">
                <a:ln>
                  <a:noFill/>
                </a:ln>
                <a:solidFill>
                  <a:srgbClr val="96289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350" y="60112"/>
            <a:ext cx="7886700" cy="994172"/>
          </a:xfrm>
        </p:spPr>
        <p:txBody>
          <a:bodyPr>
            <a:normAutofit/>
          </a:bodyPr>
          <a:lstStyle/>
          <a:p>
            <a:r>
              <a:rPr lang="en-GB" sz="2800" dirty="0"/>
              <a:t>Chronic dosing of SGLT2i increases </a:t>
            </a:r>
            <a:r>
              <a:rPr lang="el-GR" sz="2800" dirty="0"/>
              <a:t>β</a:t>
            </a:r>
            <a:r>
              <a:rPr lang="en-GB" sz="2800" dirty="0"/>
              <a:t>-hydroxybutyrate in patients with Type 2 diabetes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53F5-F94C-43AD-909E-B0ED21DF2113}"/>
              </a:ext>
            </a:extLst>
          </p:cNvPr>
          <p:cNvSpPr txBox="1">
            <a:spLocks/>
          </p:cNvSpPr>
          <p:nvPr/>
        </p:nvSpPr>
        <p:spPr>
          <a:xfrm>
            <a:off x="0" y="4854687"/>
            <a:ext cx="2369292" cy="28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000" bIns="126000" anchor="b" anchorCtr="0">
            <a:spAutoFit/>
          </a:bodyPr>
          <a:lstStyle>
            <a:defPPr>
              <a:defRPr lang="en-US"/>
            </a:defPPr>
            <a:lvl1pPr>
              <a:spcBef>
                <a:spcPts val="200"/>
              </a:spcBef>
              <a:defRPr sz="750" b="0">
                <a:latin typeface="Arial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Ferrannini E, </a:t>
            </a:r>
            <a:r>
              <a:rPr kumimoji="0" lang="en-GB" altLang="en-US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et al. Diabetes </a:t>
            </a:r>
            <a:r>
              <a:rPr kumimoji="0" lang="en-GB" alt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panose="020B0604020202020204" pitchFamily="34" charset="0"/>
              </a:rPr>
              <a:t>2016;65:1190–5.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730D38-75CC-46E1-A871-F5B672BA21D2}"/>
              </a:ext>
            </a:extLst>
          </p:cNvPr>
          <p:cNvSpPr txBox="1"/>
          <p:nvPr/>
        </p:nvSpPr>
        <p:spPr>
          <a:xfrm>
            <a:off x="260195" y="4334107"/>
            <a:ext cx="8605241" cy="549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Plasma 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β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-hydroxybutyrate and lactate concentrations during the 3 h of fasting and the 5 h after meal ingestion at baseline and after acute and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chronic empagliflozin administration in patients with T2D (n=66) and subjects without diabetes (ND, n=25). Data after chronic dosing in subjects</a:t>
            </a:r>
            <a:b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</a:b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without diabetes are from subjects with IGT only (n=13). Empagliflozin was administered at time -120 min. Plots are mean ± SEM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95FE94-434A-4D19-8129-2842924C774E}"/>
              </a:ext>
            </a:extLst>
          </p:cNvPr>
          <p:cNvSpPr/>
          <p:nvPr/>
        </p:nvSpPr>
        <p:spPr>
          <a:xfrm>
            <a:off x="1608251" y="1158035"/>
            <a:ext cx="1035861" cy="3139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T2D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(n=66)</a:t>
            </a:r>
            <a:endParaRPr kumimoji="0" lang="en-GB" sz="1400" b="0" i="0" u="none" strike="noStrike" kern="1200" cap="none" spc="0" normalizeH="0" baseline="-25000" noProof="0" dirty="0">
              <a:ln>
                <a:noFill/>
              </a:ln>
              <a:solidFill>
                <a:srgbClr val="6482C3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007EDE-072D-43D7-A1CF-3454000A27F4}"/>
              </a:ext>
            </a:extLst>
          </p:cNvPr>
          <p:cNvSpPr/>
          <p:nvPr/>
        </p:nvSpPr>
        <p:spPr>
          <a:xfrm>
            <a:off x="7781441" y="2352099"/>
            <a:ext cx="721672" cy="2585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Baseline</a:t>
            </a:r>
            <a:endParaRPr kumimoji="0" lang="en-GB" sz="12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661D1F4-0B91-4C66-AE70-3CA0CA9B875A}"/>
              </a:ext>
            </a:extLst>
          </p:cNvPr>
          <p:cNvCxnSpPr/>
          <p:nvPr/>
        </p:nvCxnSpPr>
        <p:spPr>
          <a:xfrm flipH="1">
            <a:off x="7620000" y="2483004"/>
            <a:ext cx="13381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257A4CB-4CC7-4A10-AA52-310E81CA20FD}"/>
              </a:ext>
            </a:extLst>
          </p:cNvPr>
          <p:cNvSpPr/>
          <p:nvPr/>
        </p:nvSpPr>
        <p:spPr>
          <a:xfrm>
            <a:off x="7781441" y="2552821"/>
            <a:ext cx="1011559" cy="2585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Acute dosing</a:t>
            </a:r>
            <a:endParaRPr kumimoji="0" lang="en-GB" sz="12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2E7184-54F4-4A87-AC3E-C1A87CC2A9DE}"/>
              </a:ext>
            </a:extLst>
          </p:cNvPr>
          <p:cNvCxnSpPr/>
          <p:nvPr/>
        </p:nvCxnSpPr>
        <p:spPr>
          <a:xfrm flipH="1">
            <a:off x="7620000" y="2683726"/>
            <a:ext cx="13381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BEB63A21-B290-44AB-991B-334E8F14402F}"/>
              </a:ext>
            </a:extLst>
          </p:cNvPr>
          <p:cNvSpPr/>
          <p:nvPr/>
        </p:nvSpPr>
        <p:spPr>
          <a:xfrm>
            <a:off x="7781441" y="2753543"/>
            <a:ext cx="1130181" cy="2585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Chronic dosing</a:t>
            </a:r>
            <a:endParaRPr kumimoji="0" lang="en-GB" sz="12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826DE28-2E6E-4B72-A1EA-9A8C4B3AB67B}"/>
              </a:ext>
            </a:extLst>
          </p:cNvPr>
          <p:cNvCxnSpPr/>
          <p:nvPr/>
        </p:nvCxnSpPr>
        <p:spPr>
          <a:xfrm flipH="1">
            <a:off x="7620000" y="2884448"/>
            <a:ext cx="133814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B35CDB3-4E32-4A62-BA14-A006950FAC3C}"/>
              </a:ext>
            </a:extLst>
          </p:cNvPr>
          <p:cNvSpPr/>
          <p:nvPr/>
        </p:nvSpPr>
        <p:spPr>
          <a:xfrm>
            <a:off x="5219340" y="1158035"/>
            <a:ext cx="965328" cy="3139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ND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6482C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(n=25)</a:t>
            </a:r>
            <a:endParaRPr kumimoji="0" lang="en-GB" sz="1400" b="0" i="0" u="none" strike="noStrike" kern="1200" cap="none" spc="0" normalizeH="0" baseline="-25000" noProof="0" dirty="0">
              <a:ln>
                <a:noFill/>
              </a:ln>
              <a:solidFill>
                <a:srgbClr val="6482C3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BACC00E6-A358-4B0D-94E6-F6B4D51E8F64}"/>
              </a:ext>
            </a:extLst>
          </p:cNvPr>
          <p:cNvGrpSpPr/>
          <p:nvPr/>
        </p:nvGrpSpPr>
        <p:grpSpPr>
          <a:xfrm>
            <a:off x="506389" y="1372437"/>
            <a:ext cx="6866646" cy="2886035"/>
            <a:chOff x="506389" y="1372437"/>
            <a:chExt cx="6866646" cy="288603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AB90EA6-546C-4F4E-AA18-5B7E05C8D239}"/>
                </a:ext>
              </a:extLst>
            </p:cNvPr>
            <p:cNvGrpSpPr/>
            <p:nvPr/>
          </p:nvGrpSpPr>
          <p:grpSpPr>
            <a:xfrm>
              <a:off x="1024345" y="2451471"/>
              <a:ext cx="393057" cy="286745"/>
              <a:chOff x="1752895" y="3545424"/>
              <a:chExt cx="393057" cy="28674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A4FB7AB-B33A-4D62-B3DF-BB1CCD701B2C}"/>
                  </a:ext>
                </a:extLst>
              </p:cNvPr>
              <p:cNvSpPr/>
              <p:nvPr/>
            </p:nvSpPr>
            <p:spPr>
              <a:xfrm>
                <a:off x="1752895" y="3615187"/>
                <a:ext cx="393057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-180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B0CA37B-3225-4488-89F2-80B9C37E8F44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2A270AC-CF98-472A-BD69-921F30E7320F}"/>
                </a:ext>
              </a:extLst>
            </p:cNvPr>
            <p:cNvGrpSpPr/>
            <p:nvPr/>
          </p:nvGrpSpPr>
          <p:grpSpPr>
            <a:xfrm>
              <a:off x="940399" y="2343987"/>
              <a:ext cx="282564" cy="216982"/>
              <a:chOff x="2446480" y="3338928"/>
              <a:chExt cx="282564" cy="216982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74F9AF9-EFEB-4D2F-8736-12E3CEB4DE82}"/>
                  </a:ext>
                </a:extLst>
              </p:cNvPr>
              <p:cNvSpPr/>
              <p:nvPr/>
            </p:nvSpPr>
            <p:spPr>
              <a:xfrm>
                <a:off x="2446480" y="3338928"/>
                <a:ext cx="242374" cy="216982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0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350C47A-413B-4A5D-AB87-CE54EB5E374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693044" y="3408556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E427DF0-88E5-40D5-8515-32E2A78E2634}"/>
                </a:ext>
              </a:extLst>
            </p:cNvPr>
            <p:cNvSpPr/>
            <p:nvPr/>
          </p:nvSpPr>
          <p:spPr>
            <a:xfrm rot="16200000">
              <a:off x="97784" y="1782347"/>
              <a:ext cx="1186542" cy="369332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β</a:t>
              </a: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-hydroxybutyrate</a:t>
              </a:r>
              <a:b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(µmol/L)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08DE3F5-D79F-476E-8F76-2BB1BC1F92D4}"/>
                </a:ext>
              </a:extLst>
            </p:cNvPr>
            <p:cNvSpPr/>
            <p:nvPr/>
          </p:nvSpPr>
          <p:spPr>
            <a:xfrm>
              <a:off x="1219647" y="1470817"/>
              <a:ext cx="2400782" cy="979258"/>
            </a:xfrm>
            <a:custGeom>
              <a:avLst/>
              <a:gdLst>
                <a:gd name="connsiteX0" fmla="*/ 0 w 2638365"/>
                <a:gd name="connsiteY0" fmla="*/ 0 h 1164841"/>
                <a:gd name="connsiteX1" fmla="*/ 0 w 2638365"/>
                <a:gd name="connsiteY1" fmla="*/ 1164841 h 1164841"/>
                <a:gd name="connsiteX2" fmla="*/ 2638365 w 2638365"/>
                <a:gd name="connsiteY2" fmla="*/ 1164841 h 116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365" h="1164841">
                  <a:moveTo>
                    <a:pt x="0" y="0"/>
                  </a:moveTo>
                  <a:lnTo>
                    <a:pt x="0" y="1164841"/>
                  </a:lnTo>
                  <a:lnTo>
                    <a:pt x="2638365" y="1164841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E6B62CD-F307-43AE-953B-844599E22A54}"/>
                </a:ext>
              </a:extLst>
            </p:cNvPr>
            <p:cNvGrpSpPr/>
            <p:nvPr/>
          </p:nvGrpSpPr>
          <p:grpSpPr>
            <a:xfrm>
              <a:off x="824982" y="2020137"/>
              <a:ext cx="397981" cy="216982"/>
              <a:chOff x="2331063" y="3338928"/>
              <a:chExt cx="397981" cy="216982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6B5B6C3-F245-476D-891A-A1B2FA74ABB6}"/>
                  </a:ext>
                </a:extLst>
              </p:cNvPr>
              <p:cNvSpPr/>
              <p:nvPr/>
            </p:nvSpPr>
            <p:spPr>
              <a:xfrm>
                <a:off x="2331063" y="3338928"/>
                <a:ext cx="357791" cy="216982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300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692A58D-EF03-4727-AD13-C2832C0A935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693044" y="3408556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55878B5-0831-4FC1-B9A2-BB8608111D9A}"/>
                </a:ext>
              </a:extLst>
            </p:cNvPr>
            <p:cNvGrpSpPr/>
            <p:nvPr/>
          </p:nvGrpSpPr>
          <p:grpSpPr>
            <a:xfrm>
              <a:off x="824982" y="1696287"/>
              <a:ext cx="397981" cy="216982"/>
              <a:chOff x="2331063" y="3338928"/>
              <a:chExt cx="397981" cy="216982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F250CF3-25A0-4641-8305-0559BEA6ADED}"/>
                  </a:ext>
                </a:extLst>
              </p:cNvPr>
              <p:cNvSpPr/>
              <p:nvPr/>
            </p:nvSpPr>
            <p:spPr>
              <a:xfrm>
                <a:off x="2331063" y="3338928"/>
                <a:ext cx="357791" cy="216982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600</a:t>
                </a: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AEFBE3C-7A24-42A7-BD03-2B6947DA0BB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693044" y="3408556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C113855-8418-4D65-AD7D-A63D20071EEF}"/>
                </a:ext>
              </a:extLst>
            </p:cNvPr>
            <p:cNvGrpSpPr/>
            <p:nvPr/>
          </p:nvGrpSpPr>
          <p:grpSpPr>
            <a:xfrm>
              <a:off x="824982" y="1372437"/>
              <a:ext cx="397981" cy="216982"/>
              <a:chOff x="2331063" y="3338928"/>
              <a:chExt cx="397981" cy="216982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57C84E6-10C2-44CB-885B-0693129993C7}"/>
                  </a:ext>
                </a:extLst>
              </p:cNvPr>
              <p:cNvSpPr/>
              <p:nvPr/>
            </p:nvSpPr>
            <p:spPr>
              <a:xfrm>
                <a:off x="2331063" y="3338928"/>
                <a:ext cx="357791" cy="216982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900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3492D2BA-41B6-4525-84A8-D75A78AB3CC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693044" y="3408556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CAF7199-9CBC-47D5-A8BA-BD50CC2794E5}"/>
                </a:ext>
              </a:extLst>
            </p:cNvPr>
            <p:cNvGrpSpPr/>
            <p:nvPr/>
          </p:nvGrpSpPr>
          <p:grpSpPr>
            <a:xfrm>
              <a:off x="1324025" y="2451471"/>
              <a:ext cx="393057" cy="286745"/>
              <a:chOff x="1752895" y="3545424"/>
              <a:chExt cx="393057" cy="286745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DB9A8F7-2F3F-4B91-8DCD-320A84DEDF2E}"/>
                  </a:ext>
                </a:extLst>
              </p:cNvPr>
              <p:cNvSpPr/>
              <p:nvPr/>
            </p:nvSpPr>
            <p:spPr>
              <a:xfrm>
                <a:off x="1752895" y="3615187"/>
                <a:ext cx="393057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-120</a:t>
                </a: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ACA632D-6873-4DEF-8BE8-09F427085B5F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18F773F-BA71-4EB1-8E11-7BC1D2098DF9}"/>
                </a:ext>
              </a:extLst>
            </p:cNvPr>
            <p:cNvGrpSpPr/>
            <p:nvPr/>
          </p:nvGrpSpPr>
          <p:grpSpPr>
            <a:xfrm>
              <a:off x="1652559" y="2451471"/>
              <a:ext cx="335349" cy="286745"/>
              <a:chOff x="1781749" y="3545424"/>
              <a:chExt cx="335349" cy="286745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60F7741-70A4-4222-96FF-6307ADD1D2BE}"/>
                  </a:ext>
                </a:extLst>
              </p:cNvPr>
              <p:cNvSpPr/>
              <p:nvPr/>
            </p:nvSpPr>
            <p:spPr>
              <a:xfrm>
                <a:off x="1781749" y="3615187"/>
                <a:ext cx="335349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-60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14E202D-A0C9-4CA5-9BA7-269F63FE5E3C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6E5BA75-DC7B-4147-86E2-E308BFDD6321}"/>
                </a:ext>
              </a:extLst>
            </p:cNvPr>
            <p:cNvGrpSpPr/>
            <p:nvPr/>
          </p:nvGrpSpPr>
          <p:grpSpPr>
            <a:xfrm>
              <a:off x="1998726" y="2451471"/>
              <a:ext cx="242374" cy="286745"/>
              <a:chOff x="1828236" y="3545424"/>
              <a:chExt cx="242374" cy="286745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B4961EF-9B1D-4D9B-96E6-9FB625987712}"/>
                  </a:ext>
                </a:extLst>
              </p:cNvPr>
              <p:cNvSpPr/>
              <p:nvPr/>
            </p:nvSpPr>
            <p:spPr>
              <a:xfrm>
                <a:off x="1828236" y="3615187"/>
                <a:ext cx="242374" cy="21698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31750"/>
              </a:effectLst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0</a:t>
                </a: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0F51DE78-30D4-461D-BBFB-6740BD4F8407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34F7148-493F-473B-A1F1-4DF7BF8E69EA}"/>
                </a:ext>
              </a:extLst>
            </p:cNvPr>
            <p:cNvGrpSpPr/>
            <p:nvPr/>
          </p:nvGrpSpPr>
          <p:grpSpPr>
            <a:xfrm>
              <a:off x="2269552" y="2451471"/>
              <a:ext cx="300083" cy="286745"/>
              <a:chOff x="1799382" y="3545424"/>
              <a:chExt cx="300083" cy="286745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45E295A-5A37-43F5-90A7-C4D13C88AB35}"/>
                  </a:ext>
                </a:extLst>
              </p:cNvPr>
              <p:cNvSpPr/>
              <p:nvPr/>
            </p:nvSpPr>
            <p:spPr>
              <a:xfrm>
                <a:off x="1799382" y="3615187"/>
                <a:ext cx="300083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60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D38714BD-9562-440E-A940-DC4CEC28092C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74C09C7-BCC3-43CA-85DB-3D8783180E36}"/>
                </a:ext>
              </a:extLst>
            </p:cNvPr>
            <p:cNvGrpSpPr/>
            <p:nvPr/>
          </p:nvGrpSpPr>
          <p:grpSpPr>
            <a:xfrm>
              <a:off x="2540378" y="2451471"/>
              <a:ext cx="357791" cy="286745"/>
              <a:chOff x="1770528" y="3545424"/>
              <a:chExt cx="357791" cy="286745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4642345-04C7-439B-B657-FD443C1CC8FC}"/>
                  </a:ext>
                </a:extLst>
              </p:cNvPr>
              <p:cNvSpPr/>
              <p:nvPr/>
            </p:nvSpPr>
            <p:spPr>
              <a:xfrm>
                <a:off x="1770528" y="3615187"/>
                <a:ext cx="357791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120</a:t>
                </a: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CB9C8655-A3F9-437B-AFB1-B67B72AA16A2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CE8EA57-5BC1-4511-A341-74FEC513E611}"/>
                </a:ext>
              </a:extLst>
            </p:cNvPr>
            <p:cNvGrpSpPr/>
            <p:nvPr/>
          </p:nvGrpSpPr>
          <p:grpSpPr>
            <a:xfrm>
              <a:off x="2840058" y="2451471"/>
              <a:ext cx="357791" cy="286745"/>
              <a:chOff x="1770528" y="3545424"/>
              <a:chExt cx="357791" cy="286745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4548F24-6CFC-4174-B7B0-38E89AFB9D5A}"/>
                  </a:ext>
                </a:extLst>
              </p:cNvPr>
              <p:cNvSpPr/>
              <p:nvPr/>
            </p:nvSpPr>
            <p:spPr>
              <a:xfrm>
                <a:off x="1770528" y="3615187"/>
                <a:ext cx="357791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180</a:t>
                </a:r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C571599-FAFF-4F57-8854-7EB81DFB277D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DFB5404-5DD2-4B81-AA9C-4F552E97E291}"/>
                </a:ext>
              </a:extLst>
            </p:cNvPr>
            <p:cNvGrpSpPr/>
            <p:nvPr/>
          </p:nvGrpSpPr>
          <p:grpSpPr>
            <a:xfrm>
              <a:off x="3139738" y="2451471"/>
              <a:ext cx="357791" cy="286745"/>
              <a:chOff x="1770528" y="3545424"/>
              <a:chExt cx="357791" cy="286745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CB50FFF-4275-44DD-AA7D-ED8D4B1C6A51}"/>
                  </a:ext>
                </a:extLst>
              </p:cNvPr>
              <p:cNvSpPr/>
              <p:nvPr/>
            </p:nvSpPr>
            <p:spPr>
              <a:xfrm>
                <a:off x="1770528" y="3615187"/>
                <a:ext cx="357791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240</a:t>
                </a: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199E8B73-E6D8-4512-A357-ECEEFD427145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521C5C5-176F-436A-8C6B-44CF79F1276A}"/>
                </a:ext>
              </a:extLst>
            </p:cNvPr>
            <p:cNvGrpSpPr/>
            <p:nvPr/>
          </p:nvGrpSpPr>
          <p:grpSpPr>
            <a:xfrm>
              <a:off x="3439421" y="2451471"/>
              <a:ext cx="357791" cy="286745"/>
              <a:chOff x="1770528" y="3545424"/>
              <a:chExt cx="357791" cy="286745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692A4685-38BE-4064-83D1-DCC98C0AE71A}"/>
                  </a:ext>
                </a:extLst>
              </p:cNvPr>
              <p:cNvSpPr/>
              <p:nvPr/>
            </p:nvSpPr>
            <p:spPr>
              <a:xfrm>
                <a:off x="1770528" y="3615187"/>
                <a:ext cx="357791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300</a:t>
                </a: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E41E0DE-5A3B-4E31-8929-CAD559844243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4FE283F-4664-48C7-BCD6-C3C695FF6286}"/>
                </a:ext>
              </a:extLst>
            </p:cNvPr>
            <p:cNvSpPr/>
            <p:nvPr/>
          </p:nvSpPr>
          <p:spPr>
            <a:xfrm>
              <a:off x="2038363" y="4027640"/>
              <a:ext cx="763351" cy="23083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Time (min)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75DD5B4-FC3D-46B6-B07D-DA82017B9150}"/>
                </a:ext>
              </a:extLst>
            </p:cNvPr>
            <p:cNvGrpSpPr/>
            <p:nvPr/>
          </p:nvGrpSpPr>
          <p:grpSpPr>
            <a:xfrm>
              <a:off x="1024345" y="3811924"/>
              <a:ext cx="393057" cy="286745"/>
              <a:chOff x="1752895" y="3545424"/>
              <a:chExt cx="393057" cy="286745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E397C4B-73CA-4090-818D-D5F2244AD216}"/>
                  </a:ext>
                </a:extLst>
              </p:cNvPr>
              <p:cNvSpPr/>
              <p:nvPr/>
            </p:nvSpPr>
            <p:spPr>
              <a:xfrm>
                <a:off x="1752895" y="3615187"/>
                <a:ext cx="393057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-180</a:t>
                </a:r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D2EFF7ED-2167-4992-87EC-7A1F5732B39D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6BA4C146-20F2-44F6-86EE-A4BE75769124}"/>
                </a:ext>
              </a:extLst>
            </p:cNvPr>
            <p:cNvGrpSpPr/>
            <p:nvPr/>
          </p:nvGrpSpPr>
          <p:grpSpPr>
            <a:xfrm>
              <a:off x="940399" y="3704440"/>
              <a:ext cx="282564" cy="216982"/>
              <a:chOff x="2446480" y="3338928"/>
              <a:chExt cx="282564" cy="216982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FC0A021-11D3-4AD0-BEE5-2898474EB1C6}"/>
                  </a:ext>
                </a:extLst>
              </p:cNvPr>
              <p:cNvSpPr/>
              <p:nvPr/>
            </p:nvSpPr>
            <p:spPr>
              <a:xfrm>
                <a:off x="2446480" y="3338928"/>
                <a:ext cx="242374" cy="216982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0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756B5B3C-7344-4C20-9129-0CA328113AA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693044" y="3408556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EA89A1C-486C-454A-925D-0B48A08CF55F}"/>
                </a:ext>
              </a:extLst>
            </p:cNvPr>
            <p:cNvSpPr/>
            <p:nvPr/>
          </p:nvSpPr>
          <p:spPr>
            <a:xfrm rot="16200000">
              <a:off x="157897" y="3212050"/>
              <a:ext cx="1066318" cy="230832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Lactate (µmol/L)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81C02F2-2455-4B1D-94A5-059DD68F5F73}"/>
                </a:ext>
              </a:extLst>
            </p:cNvPr>
            <p:cNvSpPr/>
            <p:nvPr/>
          </p:nvSpPr>
          <p:spPr>
            <a:xfrm>
              <a:off x="1219647" y="2831270"/>
              <a:ext cx="2400782" cy="979258"/>
            </a:xfrm>
            <a:custGeom>
              <a:avLst/>
              <a:gdLst>
                <a:gd name="connsiteX0" fmla="*/ 0 w 2638365"/>
                <a:gd name="connsiteY0" fmla="*/ 0 h 1164841"/>
                <a:gd name="connsiteX1" fmla="*/ 0 w 2638365"/>
                <a:gd name="connsiteY1" fmla="*/ 1164841 h 1164841"/>
                <a:gd name="connsiteX2" fmla="*/ 2638365 w 2638365"/>
                <a:gd name="connsiteY2" fmla="*/ 1164841 h 116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365" h="1164841">
                  <a:moveTo>
                    <a:pt x="0" y="0"/>
                  </a:moveTo>
                  <a:lnTo>
                    <a:pt x="0" y="1164841"/>
                  </a:lnTo>
                  <a:lnTo>
                    <a:pt x="2638365" y="1164841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7623492-B07B-4C7F-B4F4-B809D2265E4F}"/>
                </a:ext>
              </a:extLst>
            </p:cNvPr>
            <p:cNvGrpSpPr/>
            <p:nvPr/>
          </p:nvGrpSpPr>
          <p:grpSpPr>
            <a:xfrm>
              <a:off x="824982" y="3461552"/>
              <a:ext cx="397981" cy="216982"/>
              <a:chOff x="2331063" y="3338928"/>
              <a:chExt cx="397981" cy="216982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E9A10C75-7D2E-4C6D-9C78-A95CCC9C194E}"/>
                  </a:ext>
                </a:extLst>
              </p:cNvPr>
              <p:cNvSpPr/>
              <p:nvPr/>
            </p:nvSpPr>
            <p:spPr>
              <a:xfrm>
                <a:off x="2331063" y="3338928"/>
                <a:ext cx="357791" cy="216982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800</a:t>
                </a: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747EF80D-62E2-4F0B-A290-988E806D8F8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693044" y="3408556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93D8C359-CAED-455C-981C-99AEA37703C3}"/>
                </a:ext>
              </a:extLst>
            </p:cNvPr>
            <p:cNvGrpSpPr/>
            <p:nvPr/>
          </p:nvGrpSpPr>
          <p:grpSpPr>
            <a:xfrm>
              <a:off x="767275" y="2975777"/>
              <a:ext cx="455688" cy="216982"/>
              <a:chOff x="2273356" y="3338928"/>
              <a:chExt cx="455688" cy="216982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E8CD5DC-AA37-4FE9-A1DC-D17B37292AE8}"/>
                  </a:ext>
                </a:extLst>
              </p:cNvPr>
              <p:cNvSpPr/>
              <p:nvPr/>
            </p:nvSpPr>
            <p:spPr>
              <a:xfrm>
                <a:off x="2273356" y="3338928"/>
                <a:ext cx="415498" cy="216982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1600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680DA0B0-FFCC-4E7A-BF1D-96E5F789B86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693044" y="3408556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AF9CA61-54F8-424F-8810-C34FB27108E6}"/>
                </a:ext>
              </a:extLst>
            </p:cNvPr>
            <p:cNvGrpSpPr/>
            <p:nvPr/>
          </p:nvGrpSpPr>
          <p:grpSpPr>
            <a:xfrm>
              <a:off x="767275" y="2732890"/>
              <a:ext cx="455688" cy="216982"/>
              <a:chOff x="2273356" y="3338928"/>
              <a:chExt cx="455688" cy="216982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A04B1B8-FE8D-4256-A223-EC619B2BCE33}"/>
                  </a:ext>
                </a:extLst>
              </p:cNvPr>
              <p:cNvSpPr/>
              <p:nvPr/>
            </p:nvSpPr>
            <p:spPr>
              <a:xfrm>
                <a:off x="2273356" y="3338928"/>
                <a:ext cx="415498" cy="216982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2000</a:t>
                </a:r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83570E6E-DB50-4A0D-BB99-01EA2E76179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693044" y="3408556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B1DDF7A4-D2AD-4175-8F91-BD69E3E14789}"/>
                </a:ext>
              </a:extLst>
            </p:cNvPr>
            <p:cNvGrpSpPr/>
            <p:nvPr/>
          </p:nvGrpSpPr>
          <p:grpSpPr>
            <a:xfrm>
              <a:off x="1324025" y="3811924"/>
              <a:ext cx="393057" cy="286745"/>
              <a:chOff x="1752895" y="3545424"/>
              <a:chExt cx="393057" cy="286745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A5B4249-19CE-49F3-B441-55C2189B3218}"/>
                  </a:ext>
                </a:extLst>
              </p:cNvPr>
              <p:cNvSpPr/>
              <p:nvPr/>
            </p:nvSpPr>
            <p:spPr>
              <a:xfrm>
                <a:off x="1752895" y="3615187"/>
                <a:ext cx="393057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-120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E08FCBC-EC01-4EDA-97A1-14498C8D0036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FFF5094E-C9EA-4BD4-8DE4-235108558F27}"/>
                </a:ext>
              </a:extLst>
            </p:cNvPr>
            <p:cNvGrpSpPr/>
            <p:nvPr/>
          </p:nvGrpSpPr>
          <p:grpSpPr>
            <a:xfrm>
              <a:off x="1652559" y="3811924"/>
              <a:ext cx="335349" cy="286745"/>
              <a:chOff x="1781749" y="3545424"/>
              <a:chExt cx="335349" cy="286745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3C43B0BD-468B-4681-8AB7-253ABC991946}"/>
                  </a:ext>
                </a:extLst>
              </p:cNvPr>
              <p:cNvSpPr/>
              <p:nvPr/>
            </p:nvSpPr>
            <p:spPr>
              <a:xfrm>
                <a:off x="1781749" y="3615187"/>
                <a:ext cx="335349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-60</a:t>
                </a:r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48316CFB-04A6-4A7B-BDBB-415CFBEA91CB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8C94C692-342C-4DB2-B0BB-A744D9AC5BC4}"/>
                </a:ext>
              </a:extLst>
            </p:cNvPr>
            <p:cNvGrpSpPr/>
            <p:nvPr/>
          </p:nvGrpSpPr>
          <p:grpSpPr>
            <a:xfrm>
              <a:off x="1998726" y="3811924"/>
              <a:ext cx="242374" cy="286745"/>
              <a:chOff x="1828236" y="3545424"/>
              <a:chExt cx="242374" cy="286745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144FFDA-7D60-4C41-BF65-C1C4FDCC1560}"/>
                  </a:ext>
                </a:extLst>
              </p:cNvPr>
              <p:cNvSpPr/>
              <p:nvPr/>
            </p:nvSpPr>
            <p:spPr>
              <a:xfrm>
                <a:off x="1828236" y="3615187"/>
                <a:ext cx="242374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0</a:t>
                </a:r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F9C56165-8A26-42E5-B0C4-BF7A9F33AF44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B2A97D2-BD3C-421B-A5A6-A4870DF7E046}"/>
                </a:ext>
              </a:extLst>
            </p:cNvPr>
            <p:cNvGrpSpPr/>
            <p:nvPr/>
          </p:nvGrpSpPr>
          <p:grpSpPr>
            <a:xfrm>
              <a:off x="2269552" y="3811924"/>
              <a:ext cx="300083" cy="286745"/>
              <a:chOff x="1799382" y="3545424"/>
              <a:chExt cx="300083" cy="286745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9E6A8942-CF57-4081-AE38-8BF0EDD667C2}"/>
                  </a:ext>
                </a:extLst>
              </p:cNvPr>
              <p:cNvSpPr/>
              <p:nvPr/>
            </p:nvSpPr>
            <p:spPr>
              <a:xfrm>
                <a:off x="1799382" y="3615187"/>
                <a:ext cx="300083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60</a:t>
                </a:r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70B6D5CE-0904-4847-9FBE-CD40894ADCD2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170CFDBB-E96A-41B2-BBF1-3A47EF60CF2E}"/>
                </a:ext>
              </a:extLst>
            </p:cNvPr>
            <p:cNvGrpSpPr/>
            <p:nvPr/>
          </p:nvGrpSpPr>
          <p:grpSpPr>
            <a:xfrm>
              <a:off x="2540378" y="3811924"/>
              <a:ext cx="357791" cy="286745"/>
              <a:chOff x="1770528" y="3545424"/>
              <a:chExt cx="357791" cy="286745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CEF0467-BA2E-405B-8332-D8BCB8D31340}"/>
                  </a:ext>
                </a:extLst>
              </p:cNvPr>
              <p:cNvSpPr/>
              <p:nvPr/>
            </p:nvSpPr>
            <p:spPr>
              <a:xfrm>
                <a:off x="1770528" y="3615187"/>
                <a:ext cx="357791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120</a:t>
                </a:r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7557DA1C-71EC-42D6-8914-97C816814836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90CBBBE1-648E-4E1C-B193-CB0BD4C8F161}"/>
                </a:ext>
              </a:extLst>
            </p:cNvPr>
            <p:cNvGrpSpPr/>
            <p:nvPr/>
          </p:nvGrpSpPr>
          <p:grpSpPr>
            <a:xfrm>
              <a:off x="2840058" y="3811924"/>
              <a:ext cx="357791" cy="286745"/>
              <a:chOff x="1770528" y="3545424"/>
              <a:chExt cx="357791" cy="286745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0ADAB34D-973D-4F95-ABDC-1E6C8F6CA387}"/>
                  </a:ext>
                </a:extLst>
              </p:cNvPr>
              <p:cNvSpPr/>
              <p:nvPr/>
            </p:nvSpPr>
            <p:spPr>
              <a:xfrm>
                <a:off x="1770528" y="3615187"/>
                <a:ext cx="357791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180</a:t>
                </a:r>
              </a:p>
            </p:txBody>
          </p: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7EF97864-441F-4EBB-9D3F-A7F8D8C39D80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873C3B2-DCAD-43C4-9E1E-1D7FA3EC149B}"/>
                </a:ext>
              </a:extLst>
            </p:cNvPr>
            <p:cNvGrpSpPr/>
            <p:nvPr/>
          </p:nvGrpSpPr>
          <p:grpSpPr>
            <a:xfrm>
              <a:off x="3139738" y="3811924"/>
              <a:ext cx="357791" cy="286745"/>
              <a:chOff x="1770528" y="3545424"/>
              <a:chExt cx="357791" cy="286745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FD453D0-C153-40EC-A979-478604606B19}"/>
                  </a:ext>
                </a:extLst>
              </p:cNvPr>
              <p:cNvSpPr/>
              <p:nvPr/>
            </p:nvSpPr>
            <p:spPr>
              <a:xfrm>
                <a:off x="1770528" y="3615187"/>
                <a:ext cx="357791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240</a:t>
                </a:r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D81F601A-AF69-4150-AC26-7EBCA497237B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278AA2F4-D2FC-4F7D-B0A8-BB953A8F0BAE}"/>
                </a:ext>
              </a:extLst>
            </p:cNvPr>
            <p:cNvGrpSpPr/>
            <p:nvPr/>
          </p:nvGrpSpPr>
          <p:grpSpPr>
            <a:xfrm>
              <a:off x="3439421" y="3811924"/>
              <a:ext cx="357791" cy="286745"/>
              <a:chOff x="1770528" y="3545424"/>
              <a:chExt cx="357791" cy="286745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A06ED3F-AA43-47BD-B53F-E087C6970D71}"/>
                  </a:ext>
                </a:extLst>
              </p:cNvPr>
              <p:cNvSpPr/>
              <p:nvPr/>
            </p:nvSpPr>
            <p:spPr>
              <a:xfrm>
                <a:off x="1770528" y="3615187"/>
                <a:ext cx="357791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300</a:t>
                </a:r>
              </a:p>
            </p:txBody>
          </p: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9E25B171-FE3E-49D9-A7D1-59858B24C8EB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5D5867AC-8CC8-43E4-9B57-1D2025BEC6D3}"/>
                </a:ext>
              </a:extLst>
            </p:cNvPr>
            <p:cNvGrpSpPr/>
            <p:nvPr/>
          </p:nvGrpSpPr>
          <p:grpSpPr>
            <a:xfrm>
              <a:off x="4600168" y="2451471"/>
              <a:ext cx="393057" cy="286745"/>
              <a:chOff x="1752895" y="3545424"/>
              <a:chExt cx="393057" cy="286745"/>
            </a:xfrm>
          </p:grpSpPr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B1D80FAF-4ECA-4923-BDB1-B2854421A68A}"/>
                  </a:ext>
                </a:extLst>
              </p:cNvPr>
              <p:cNvSpPr/>
              <p:nvPr/>
            </p:nvSpPr>
            <p:spPr>
              <a:xfrm>
                <a:off x="1752895" y="3615187"/>
                <a:ext cx="393057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-180</a:t>
                </a:r>
              </a:p>
            </p:txBody>
          </p: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33AEE812-C6D6-425F-9AD4-EDF405A8AE78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91E4DFFE-272A-4CE0-8E39-17DD90AD8C1F}"/>
                </a:ext>
              </a:extLst>
            </p:cNvPr>
            <p:cNvGrpSpPr/>
            <p:nvPr/>
          </p:nvGrpSpPr>
          <p:grpSpPr>
            <a:xfrm>
              <a:off x="4516222" y="2343987"/>
              <a:ext cx="282564" cy="216982"/>
              <a:chOff x="2446480" y="3338928"/>
              <a:chExt cx="282564" cy="216982"/>
            </a:xfrm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B8A23012-98BD-458D-A86D-B405117345FA}"/>
                  </a:ext>
                </a:extLst>
              </p:cNvPr>
              <p:cNvSpPr/>
              <p:nvPr/>
            </p:nvSpPr>
            <p:spPr>
              <a:xfrm>
                <a:off x="2446480" y="3338928"/>
                <a:ext cx="242374" cy="216982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0</a:t>
                </a:r>
              </a:p>
            </p:txBody>
          </p: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ECD6973B-110E-48D1-9455-48FF2ED2E4A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693044" y="3408556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E4F3010-CA7B-404A-910B-2B4823498DBE}"/>
                </a:ext>
              </a:extLst>
            </p:cNvPr>
            <p:cNvSpPr/>
            <p:nvPr/>
          </p:nvSpPr>
          <p:spPr>
            <a:xfrm rot="16200000">
              <a:off x="3673607" y="1782347"/>
              <a:ext cx="1186542" cy="369332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β</a:t>
              </a: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-hydroxybutyrate</a:t>
              </a:r>
              <a:b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(µmol/L)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BF118A0-6CF0-4BD0-B76D-D89D603903A7}"/>
                </a:ext>
              </a:extLst>
            </p:cNvPr>
            <p:cNvSpPr/>
            <p:nvPr/>
          </p:nvSpPr>
          <p:spPr>
            <a:xfrm>
              <a:off x="4795470" y="1470817"/>
              <a:ext cx="2400782" cy="979258"/>
            </a:xfrm>
            <a:custGeom>
              <a:avLst/>
              <a:gdLst>
                <a:gd name="connsiteX0" fmla="*/ 0 w 2638365"/>
                <a:gd name="connsiteY0" fmla="*/ 0 h 1164841"/>
                <a:gd name="connsiteX1" fmla="*/ 0 w 2638365"/>
                <a:gd name="connsiteY1" fmla="*/ 1164841 h 1164841"/>
                <a:gd name="connsiteX2" fmla="*/ 2638365 w 2638365"/>
                <a:gd name="connsiteY2" fmla="*/ 1164841 h 116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365" h="1164841">
                  <a:moveTo>
                    <a:pt x="0" y="0"/>
                  </a:moveTo>
                  <a:lnTo>
                    <a:pt x="0" y="1164841"/>
                  </a:lnTo>
                  <a:lnTo>
                    <a:pt x="2638365" y="1164841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FA2236F2-B4E2-4295-9F91-7086B5C15E49}"/>
                </a:ext>
              </a:extLst>
            </p:cNvPr>
            <p:cNvGrpSpPr/>
            <p:nvPr/>
          </p:nvGrpSpPr>
          <p:grpSpPr>
            <a:xfrm>
              <a:off x="4400805" y="2020137"/>
              <a:ext cx="397981" cy="216982"/>
              <a:chOff x="2331063" y="3338928"/>
              <a:chExt cx="397981" cy="216982"/>
            </a:xfrm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E9C0E8B8-1D6E-4D02-91B0-4CEC5B984FFF}"/>
                  </a:ext>
                </a:extLst>
              </p:cNvPr>
              <p:cNvSpPr/>
              <p:nvPr/>
            </p:nvSpPr>
            <p:spPr>
              <a:xfrm>
                <a:off x="2331063" y="3338928"/>
                <a:ext cx="357791" cy="216982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300</a:t>
                </a:r>
              </a:p>
            </p:txBody>
          </p: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D97F776D-BFEB-4DD7-B968-FC3737B4101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693044" y="3408556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94724AB6-601F-4211-BD7C-BF2AA24AE4FA}"/>
                </a:ext>
              </a:extLst>
            </p:cNvPr>
            <p:cNvGrpSpPr/>
            <p:nvPr/>
          </p:nvGrpSpPr>
          <p:grpSpPr>
            <a:xfrm>
              <a:off x="4400805" y="1696287"/>
              <a:ext cx="397981" cy="216982"/>
              <a:chOff x="2331063" y="3338928"/>
              <a:chExt cx="397981" cy="216982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265BFC08-BB2F-4E51-AB41-F963DA169F1F}"/>
                  </a:ext>
                </a:extLst>
              </p:cNvPr>
              <p:cNvSpPr/>
              <p:nvPr/>
            </p:nvSpPr>
            <p:spPr>
              <a:xfrm>
                <a:off x="2331063" y="3338928"/>
                <a:ext cx="357791" cy="216982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600</a:t>
                </a:r>
              </a:p>
            </p:txBody>
          </p: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8F718264-365F-4C57-9317-AEC016EDCA1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693044" y="3408556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DA3A7BA2-A85F-4242-AF08-9624C3DF00FC}"/>
                </a:ext>
              </a:extLst>
            </p:cNvPr>
            <p:cNvGrpSpPr/>
            <p:nvPr/>
          </p:nvGrpSpPr>
          <p:grpSpPr>
            <a:xfrm>
              <a:off x="4400805" y="1372437"/>
              <a:ext cx="397981" cy="216982"/>
              <a:chOff x="2331063" y="3338928"/>
              <a:chExt cx="397981" cy="216982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19669370-0645-4859-B386-9F8735E9E663}"/>
                  </a:ext>
                </a:extLst>
              </p:cNvPr>
              <p:cNvSpPr/>
              <p:nvPr/>
            </p:nvSpPr>
            <p:spPr>
              <a:xfrm>
                <a:off x="2331063" y="3338928"/>
                <a:ext cx="357791" cy="216982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900</a:t>
                </a:r>
              </a:p>
            </p:txBody>
          </p: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7F7EC67A-8A71-4B1D-BACA-5DAAE02D2B6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693044" y="3408556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07A6EBA-80A5-4EE6-903B-79E4C4D5F85C}"/>
                </a:ext>
              </a:extLst>
            </p:cNvPr>
            <p:cNvGrpSpPr/>
            <p:nvPr/>
          </p:nvGrpSpPr>
          <p:grpSpPr>
            <a:xfrm>
              <a:off x="4899848" y="2451471"/>
              <a:ext cx="393057" cy="286745"/>
              <a:chOff x="1752895" y="3545424"/>
              <a:chExt cx="393057" cy="286745"/>
            </a:xfrm>
          </p:grpSpPr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0E23DABC-EB02-4B24-A1BB-071BB3573B6E}"/>
                  </a:ext>
                </a:extLst>
              </p:cNvPr>
              <p:cNvSpPr/>
              <p:nvPr/>
            </p:nvSpPr>
            <p:spPr>
              <a:xfrm>
                <a:off x="1752895" y="3615187"/>
                <a:ext cx="393057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-120</a:t>
                </a:r>
              </a:p>
            </p:txBody>
          </p: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6D771B3E-DB64-4DB3-8BB9-F698BEC1890D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2C9BF679-E307-475F-8F79-4A1E64332D23}"/>
                </a:ext>
              </a:extLst>
            </p:cNvPr>
            <p:cNvGrpSpPr/>
            <p:nvPr/>
          </p:nvGrpSpPr>
          <p:grpSpPr>
            <a:xfrm>
              <a:off x="5228382" y="2451471"/>
              <a:ext cx="335349" cy="286745"/>
              <a:chOff x="1781749" y="3545424"/>
              <a:chExt cx="335349" cy="286745"/>
            </a:xfrm>
          </p:grpSpPr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892CB660-D291-4756-85DB-E7A611ED8920}"/>
                  </a:ext>
                </a:extLst>
              </p:cNvPr>
              <p:cNvSpPr/>
              <p:nvPr/>
            </p:nvSpPr>
            <p:spPr>
              <a:xfrm>
                <a:off x="1781749" y="3615187"/>
                <a:ext cx="335349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-60</a:t>
                </a:r>
              </a:p>
            </p:txBody>
          </p: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B6E15CD0-565A-4A16-992F-C60E0C19745A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20B0520E-7F84-4A85-BC35-D8584DE6F521}"/>
                </a:ext>
              </a:extLst>
            </p:cNvPr>
            <p:cNvGrpSpPr/>
            <p:nvPr/>
          </p:nvGrpSpPr>
          <p:grpSpPr>
            <a:xfrm>
              <a:off x="5574549" y="2451471"/>
              <a:ext cx="242374" cy="286745"/>
              <a:chOff x="1828236" y="3545424"/>
              <a:chExt cx="242374" cy="286745"/>
            </a:xfrm>
          </p:grpSpPr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A83D3EEB-1E76-4485-A854-98919A525C75}"/>
                  </a:ext>
                </a:extLst>
              </p:cNvPr>
              <p:cNvSpPr/>
              <p:nvPr/>
            </p:nvSpPr>
            <p:spPr>
              <a:xfrm>
                <a:off x="1828236" y="3615187"/>
                <a:ext cx="242374" cy="21698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31750"/>
              </a:effectLst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0</a:t>
                </a:r>
              </a:p>
            </p:txBody>
          </p: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2DB122BE-9351-4222-A0C2-E176293039DE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93CA2695-4237-4424-98D8-815BE2373A03}"/>
                </a:ext>
              </a:extLst>
            </p:cNvPr>
            <p:cNvGrpSpPr/>
            <p:nvPr/>
          </p:nvGrpSpPr>
          <p:grpSpPr>
            <a:xfrm>
              <a:off x="5845375" y="2451471"/>
              <a:ext cx="300083" cy="286745"/>
              <a:chOff x="1799382" y="3545424"/>
              <a:chExt cx="300083" cy="286745"/>
            </a:xfrm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C5814A6A-9D08-488A-BA7A-AD4AF94DF638}"/>
                  </a:ext>
                </a:extLst>
              </p:cNvPr>
              <p:cNvSpPr/>
              <p:nvPr/>
            </p:nvSpPr>
            <p:spPr>
              <a:xfrm>
                <a:off x="1799382" y="3615187"/>
                <a:ext cx="300083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60</a:t>
                </a:r>
              </a:p>
            </p:txBody>
          </p: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2755EAC2-5810-44CF-91D4-24E77AD93363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598B5BA-7030-4900-82AA-0667823BD515}"/>
                </a:ext>
              </a:extLst>
            </p:cNvPr>
            <p:cNvGrpSpPr/>
            <p:nvPr/>
          </p:nvGrpSpPr>
          <p:grpSpPr>
            <a:xfrm>
              <a:off x="6116201" y="2451471"/>
              <a:ext cx="357791" cy="286745"/>
              <a:chOff x="1770528" y="3545424"/>
              <a:chExt cx="357791" cy="286745"/>
            </a:xfrm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B846219D-1B8B-4E5A-8690-FD7E9E864EAF}"/>
                  </a:ext>
                </a:extLst>
              </p:cNvPr>
              <p:cNvSpPr/>
              <p:nvPr/>
            </p:nvSpPr>
            <p:spPr>
              <a:xfrm>
                <a:off x="1770528" y="3615187"/>
                <a:ext cx="357791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120</a:t>
                </a:r>
              </a:p>
            </p:txBody>
          </p: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2E9DBA28-35EC-4453-93E2-E800D5F43100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36647A69-1B93-4345-BF9C-B305263E16C6}"/>
                </a:ext>
              </a:extLst>
            </p:cNvPr>
            <p:cNvGrpSpPr/>
            <p:nvPr/>
          </p:nvGrpSpPr>
          <p:grpSpPr>
            <a:xfrm>
              <a:off x="6415881" y="2451471"/>
              <a:ext cx="357791" cy="286745"/>
              <a:chOff x="1770528" y="3545424"/>
              <a:chExt cx="357791" cy="286745"/>
            </a:xfrm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EE133A06-9C3D-4C29-A0C7-4781659FA7D9}"/>
                  </a:ext>
                </a:extLst>
              </p:cNvPr>
              <p:cNvSpPr/>
              <p:nvPr/>
            </p:nvSpPr>
            <p:spPr>
              <a:xfrm>
                <a:off x="1770528" y="3615187"/>
                <a:ext cx="357791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180</a:t>
                </a:r>
              </a:p>
            </p:txBody>
          </p: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A06EFA5D-24E3-43A7-8051-A368D4DB556C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D9A67D9A-B080-41A7-B4A9-140266F9B49B}"/>
                </a:ext>
              </a:extLst>
            </p:cNvPr>
            <p:cNvGrpSpPr/>
            <p:nvPr/>
          </p:nvGrpSpPr>
          <p:grpSpPr>
            <a:xfrm>
              <a:off x="6715561" y="2451471"/>
              <a:ext cx="357791" cy="286745"/>
              <a:chOff x="1770528" y="3545424"/>
              <a:chExt cx="357791" cy="286745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81137913-C0C2-4FD6-9DB7-8951E4F3CC73}"/>
                  </a:ext>
                </a:extLst>
              </p:cNvPr>
              <p:cNvSpPr/>
              <p:nvPr/>
            </p:nvSpPr>
            <p:spPr>
              <a:xfrm>
                <a:off x="1770528" y="3615187"/>
                <a:ext cx="357791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240</a:t>
                </a:r>
              </a:p>
            </p:txBody>
          </p: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4E554FD0-6340-4508-B4CD-C63E22D9ABBC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22BC5DB9-3FA8-4420-894F-8D13F3F78F8C}"/>
                </a:ext>
              </a:extLst>
            </p:cNvPr>
            <p:cNvGrpSpPr/>
            <p:nvPr/>
          </p:nvGrpSpPr>
          <p:grpSpPr>
            <a:xfrm>
              <a:off x="7015244" y="2451471"/>
              <a:ext cx="357791" cy="286745"/>
              <a:chOff x="1770528" y="3545424"/>
              <a:chExt cx="357791" cy="286745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1D141789-A56D-456D-A613-1A9241576B96}"/>
                  </a:ext>
                </a:extLst>
              </p:cNvPr>
              <p:cNvSpPr/>
              <p:nvPr/>
            </p:nvSpPr>
            <p:spPr>
              <a:xfrm>
                <a:off x="1770528" y="3615187"/>
                <a:ext cx="357791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300</a:t>
                </a:r>
              </a:p>
            </p:txBody>
          </p: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F98B0BA1-C321-4FB3-8453-D57C8D0F6FB6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EB75A3C3-5E0C-42D1-A3B0-5BB3591D5CEC}"/>
                </a:ext>
              </a:extLst>
            </p:cNvPr>
            <p:cNvSpPr/>
            <p:nvPr/>
          </p:nvSpPr>
          <p:spPr>
            <a:xfrm>
              <a:off x="5614186" y="4027640"/>
              <a:ext cx="763351" cy="23083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Time (min)</a:t>
              </a: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DC1958F5-8B24-4994-BB46-2E8B06699619}"/>
                </a:ext>
              </a:extLst>
            </p:cNvPr>
            <p:cNvGrpSpPr/>
            <p:nvPr/>
          </p:nvGrpSpPr>
          <p:grpSpPr>
            <a:xfrm>
              <a:off x="4600168" y="3811924"/>
              <a:ext cx="393057" cy="286745"/>
              <a:chOff x="1752895" y="3545424"/>
              <a:chExt cx="393057" cy="286745"/>
            </a:xfrm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E8F1498E-700E-4CAE-8025-76FEE78D4C87}"/>
                  </a:ext>
                </a:extLst>
              </p:cNvPr>
              <p:cNvSpPr/>
              <p:nvPr/>
            </p:nvSpPr>
            <p:spPr>
              <a:xfrm>
                <a:off x="1752895" y="3615187"/>
                <a:ext cx="393057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-180</a:t>
                </a:r>
              </a:p>
            </p:txBody>
          </p: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F77DE6D5-BA1B-4A1E-B939-C737FEF849E7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D47BB16C-4145-4FDB-86A3-0C5E40C1702D}"/>
                </a:ext>
              </a:extLst>
            </p:cNvPr>
            <p:cNvGrpSpPr/>
            <p:nvPr/>
          </p:nvGrpSpPr>
          <p:grpSpPr>
            <a:xfrm>
              <a:off x="4516222" y="3704440"/>
              <a:ext cx="282564" cy="216982"/>
              <a:chOff x="2446480" y="3338928"/>
              <a:chExt cx="282564" cy="216982"/>
            </a:xfrm>
          </p:grpSpPr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31507CC5-63E6-4908-880A-81085359050C}"/>
                  </a:ext>
                </a:extLst>
              </p:cNvPr>
              <p:cNvSpPr/>
              <p:nvPr/>
            </p:nvSpPr>
            <p:spPr>
              <a:xfrm>
                <a:off x="2446480" y="3338928"/>
                <a:ext cx="242374" cy="216982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0</a:t>
                </a:r>
              </a:p>
            </p:txBody>
          </p: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7D7F83B-B7B1-470F-A24F-DC99CBCEE70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693044" y="3408556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109F389-53BE-493F-8956-64662C01DF18}"/>
                </a:ext>
              </a:extLst>
            </p:cNvPr>
            <p:cNvSpPr/>
            <p:nvPr/>
          </p:nvSpPr>
          <p:spPr>
            <a:xfrm rot="16200000">
              <a:off x="3733720" y="3212050"/>
              <a:ext cx="1066318" cy="230832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Lactate (µmol/L)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E269A15-416D-4EC1-B6B3-298B2C310B5B}"/>
                </a:ext>
              </a:extLst>
            </p:cNvPr>
            <p:cNvSpPr/>
            <p:nvPr/>
          </p:nvSpPr>
          <p:spPr>
            <a:xfrm>
              <a:off x="4795470" y="2831270"/>
              <a:ext cx="2400782" cy="979258"/>
            </a:xfrm>
            <a:custGeom>
              <a:avLst/>
              <a:gdLst>
                <a:gd name="connsiteX0" fmla="*/ 0 w 2638365"/>
                <a:gd name="connsiteY0" fmla="*/ 0 h 1164841"/>
                <a:gd name="connsiteX1" fmla="*/ 0 w 2638365"/>
                <a:gd name="connsiteY1" fmla="*/ 1164841 h 1164841"/>
                <a:gd name="connsiteX2" fmla="*/ 2638365 w 2638365"/>
                <a:gd name="connsiteY2" fmla="*/ 1164841 h 116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8365" h="1164841">
                  <a:moveTo>
                    <a:pt x="0" y="0"/>
                  </a:moveTo>
                  <a:lnTo>
                    <a:pt x="0" y="1164841"/>
                  </a:lnTo>
                  <a:lnTo>
                    <a:pt x="2638365" y="1164841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32709D06-6C7A-48D9-BF3C-CAE6A4C2AA95}"/>
                </a:ext>
              </a:extLst>
            </p:cNvPr>
            <p:cNvGrpSpPr/>
            <p:nvPr/>
          </p:nvGrpSpPr>
          <p:grpSpPr>
            <a:xfrm>
              <a:off x="4400805" y="3461552"/>
              <a:ext cx="397981" cy="216982"/>
              <a:chOff x="2331063" y="3338928"/>
              <a:chExt cx="397981" cy="216982"/>
            </a:xfrm>
          </p:grpSpPr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79D5DA61-E051-4AFF-8546-3F5F19C234AE}"/>
                  </a:ext>
                </a:extLst>
              </p:cNvPr>
              <p:cNvSpPr/>
              <p:nvPr/>
            </p:nvSpPr>
            <p:spPr>
              <a:xfrm>
                <a:off x="2331063" y="3338928"/>
                <a:ext cx="357791" cy="216982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800</a:t>
                </a:r>
              </a:p>
            </p:txBody>
          </p: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DA9C40C3-31E0-4133-89A5-4CB963FE246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693044" y="3408556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C86C778F-B00D-44BB-97D5-F28472921585}"/>
                </a:ext>
              </a:extLst>
            </p:cNvPr>
            <p:cNvGrpSpPr/>
            <p:nvPr/>
          </p:nvGrpSpPr>
          <p:grpSpPr>
            <a:xfrm>
              <a:off x="4343098" y="2975777"/>
              <a:ext cx="455688" cy="216982"/>
              <a:chOff x="2273356" y="3338928"/>
              <a:chExt cx="455688" cy="216982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D4FD1134-4A47-4487-9EC6-052AAED0E198}"/>
                  </a:ext>
                </a:extLst>
              </p:cNvPr>
              <p:cNvSpPr/>
              <p:nvPr/>
            </p:nvSpPr>
            <p:spPr>
              <a:xfrm>
                <a:off x="2273356" y="3338928"/>
                <a:ext cx="415498" cy="216982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1600</a:t>
                </a:r>
              </a:p>
            </p:txBody>
          </p: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A79E92BB-164D-4AD1-9949-AF80340D4D0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693044" y="3408556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12F513C9-1E02-44BB-B98B-5493B70DDBE5}"/>
                </a:ext>
              </a:extLst>
            </p:cNvPr>
            <p:cNvGrpSpPr/>
            <p:nvPr/>
          </p:nvGrpSpPr>
          <p:grpSpPr>
            <a:xfrm>
              <a:off x="4343098" y="2732890"/>
              <a:ext cx="455688" cy="216982"/>
              <a:chOff x="2273356" y="3338928"/>
              <a:chExt cx="455688" cy="216982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82CBC9C3-FAD6-420E-9986-E5A4B47E93CF}"/>
                  </a:ext>
                </a:extLst>
              </p:cNvPr>
              <p:cNvSpPr/>
              <p:nvPr/>
            </p:nvSpPr>
            <p:spPr>
              <a:xfrm>
                <a:off x="2273356" y="3338928"/>
                <a:ext cx="415498" cy="216982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2000</a:t>
                </a:r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E6F62DC5-5170-4959-9260-26AF1328A74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693044" y="3408556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E9142A1A-B537-4C78-BA27-BA4CE199BFD7}"/>
                </a:ext>
              </a:extLst>
            </p:cNvPr>
            <p:cNvGrpSpPr/>
            <p:nvPr/>
          </p:nvGrpSpPr>
          <p:grpSpPr>
            <a:xfrm>
              <a:off x="4899848" y="3811924"/>
              <a:ext cx="393057" cy="286745"/>
              <a:chOff x="1752895" y="3545424"/>
              <a:chExt cx="393057" cy="286745"/>
            </a:xfrm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82B913D8-BC89-41E0-A5C1-D7A693A8BEA3}"/>
                  </a:ext>
                </a:extLst>
              </p:cNvPr>
              <p:cNvSpPr/>
              <p:nvPr/>
            </p:nvSpPr>
            <p:spPr>
              <a:xfrm>
                <a:off x="1752895" y="3615187"/>
                <a:ext cx="393057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-120</a:t>
                </a:r>
              </a:p>
            </p:txBody>
          </p: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95EBE43D-DF82-484A-A02F-BD9F4114B44A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18E66E5C-6B87-46E4-9E6D-BBDCD6B97F93}"/>
                </a:ext>
              </a:extLst>
            </p:cNvPr>
            <p:cNvGrpSpPr/>
            <p:nvPr/>
          </p:nvGrpSpPr>
          <p:grpSpPr>
            <a:xfrm>
              <a:off x="5228382" y="3811924"/>
              <a:ext cx="335349" cy="286745"/>
              <a:chOff x="1781749" y="3545424"/>
              <a:chExt cx="335349" cy="286745"/>
            </a:xfrm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1F2C6A1F-5798-4567-A5EE-4D802EC1BF5F}"/>
                  </a:ext>
                </a:extLst>
              </p:cNvPr>
              <p:cNvSpPr/>
              <p:nvPr/>
            </p:nvSpPr>
            <p:spPr>
              <a:xfrm>
                <a:off x="1781749" y="3615187"/>
                <a:ext cx="335349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-60</a:t>
                </a:r>
              </a:p>
            </p:txBody>
          </p: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40707C47-185C-4ABE-91D5-031D7FDBF99B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66047AF8-8AA1-4DCB-BD67-526908015809}"/>
                </a:ext>
              </a:extLst>
            </p:cNvPr>
            <p:cNvGrpSpPr/>
            <p:nvPr/>
          </p:nvGrpSpPr>
          <p:grpSpPr>
            <a:xfrm>
              <a:off x="5574549" y="3811924"/>
              <a:ext cx="242374" cy="286745"/>
              <a:chOff x="1828236" y="3545424"/>
              <a:chExt cx="242374" cy="286745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349BEEC0-6ADC-4450-8726-4C218E412D10}"/>
                  </a:ext>
                </a:extLst>
              </p:cNvPr>
              <p:cNvSpPr/>
              <p:nvPr/>
            </p:nvSpPr>
            <p:spPr>
              <a:xfrm>
                <a:off x="1828236" y="3615187"/>
                <a:ext cx="242374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0</a:t>
                </a:r>
              </a:p>
            </p:txBody>
          </p: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193927FD-13F8-4DF3-A22C-925C674926E8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89A8F13D-B6B9-4C57-BE1C-0B0EC668A4BF}"/>
                </a:ext>
              </a:extLst>
            </p:cNvPr>
            <p:cNvGrpSpPr/>
            <p:nvPr/>
          </p:nvGrpSpPr>
          <p:grpSpPr>
            <a:xfrm>
              <a:off x="5845375" y="3811924"/>
              <a:ext cx="300083" cy="286745"/>
              <a:chOff x="1799382" y="3545424"/>
              <a:chExt cx="300083" cy="286745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FF724401-2A51-41D4-A068-4921B9D264E4}"/>
                  </a:ext>
                </a:extLst>
              </p:cNvPr>
              <p:cNvSpPr/>
              <p:nvPr/>
            </p:nvSpPr>
            <p:spPr>
              <a:xfrm>
                <a:off x="1799382" y="3615187"/>
                <a:ext cx="300083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60</a:t>
                </a:r>
              </a:p>
            </p:txBody>
          </p: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D06EAC8D-5166-4250-BCB0-9F116EB6F9E0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00228090-A617-4283-950F-1EE3ACA90793}"/>
                </a:ext>
              </a:extLst>
            </p:cNvPr>
            <p:cNvGrpSpPr/>
            <p:nvPr/>
          </p:nvGrpSpPr>
          <p:grpSpPr>
            <a:xfrm>
              <a:off x="6116201" y="3811924"/>
              <a:ext cx="357791" cy="286745"/>
              <a:chOff x="1770528" y="3545424"/>
              <a:chExt cx="357791" cy="286745"/>
            </a:xfrm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9CB75EA6-F116-4409-8384-12F517002BAB}"/>
                  </a:ext>
                </a:extLst>
              </p:cNvPr>
              <p:cNvSpPr/>
              <p:nvPr/>
            </p:nvSpPr>
            <p:spPr>
              <a:xfrm>
                <a:off x="1770528" y="3615187"/>
                <a:ext cx="357791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120</a:t>
                </a:r>
              </a:p>
            </p:txBody>
          </p: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812211D6-5D2F-473F-B8B5-46B2DEBBA04F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6B38C13D-643A-49AC-8BA6-3B1360C8242B}"/>
                </a:ext>
              </a:extLst>
            </p:cNvPr>
            <p:cNvGrpSpPr/>
            <p:nvPr/>
          </p:nvGrpSpPr>
          <p:grpSpPr>
            <a:xfrm>
              <a:off x="6415881" y="3811924"/>
              <a:ext cx="357791" cy="286745"/>
              <a:chOff x="1770528" y="3545424"/>
              <a:chExt cx="357791" cy="286745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7FF35EA-78A7-4648-B9EB-BD35795ADD97}"/>
                  </a:ext>
                </a:extLst>
              </p:cNvPr>
              <p:cNvSpPr/>
              <p:nvPr/>
            </p:nvSpPr>
            <p:spPr>
              <a:xfrm>
                <a:off x="1770528" y="3615187"/>
                <a:ext cx="357791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180</a:t>
                </a:r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ED3B5D85-AA5E-4E93-A0A0-785E48303FC9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5E50662A-DB66-45F6-95CB-37437813EFA7}"/>
                </a:ext>
              </a:extLst>
            </p:cNvPr>
            <p:cNvGrpSpPr/>
            <p:nvPr/>
          </p:nvGrpSpPr>
          <p:grpSpPr>
            <a:xfrm>
              <a:off x="6715561" y="3811924"/>
              <a:ext cx="357791" cy="286745"/>
              <a:chOff x="1770528" y="3545424"/>
              <a:chExt cx="357791" cy="286745"/>
            </a:xfrm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0AE6CFD6-CF05-4996-A6E0-66D764A059DF}"/>
                  </a:ext>
                </a:extLst>
              </p:cNvPr>
              <p:cNvSpPr/>
              <p:nvPr/>
            </p:nvSpPr>
            <p:spPr>
              <a:xfrm>
                <a:off x="1770528" y="3615187"/>
                <a:ext cx="357791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240</a:t>
                </a:r>
              </a:p>
            </p:txBody>
          </p: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A803DF21-9729-4ACF-9BDF-C16676606D9F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E4858818-A54B-4685-9C55-092420E8AC58}"/>
                </a:ext>
              </a:extLst>
            </p:cNvPr>
            <p:cNvGrpSpPr/>
            <p:nvPr/>
          </p:nvGrpSpPr>
          <p:grpSpPr>
            <a:xfrm>
              <a:off x="7015244" y="3811924"/>
              <a:ext cx="357791" cy="286745"/>
              <a:chOff x="1770528" y="3545424"/>
              <a:chExt cx="357791" cy="286745"/>
            </a:xfrm>
          </p:grpSpPr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57879C3D-6B0B-43BA-A08A-B986EBA264A6}"/>
                  </a:ext>
                </a:extLst>
              </p:cNvPr>
              <p:cNvSpPr/>
              <p:nvPr/>
            </p:nvSpPr>
            <p:spPr>
              <a:xfrm>
                <a:off x="1770528" y="3615187"/>
                <a:ext cx="357791" cy="216982"/>
              </a:xfrm>
              <a:prstGeom prst="rect">
                <a:avLst/>
              </a:prstGeom>
            </p:spPr>
            <p:txBody>
              <a:bodyPr wrap="none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300</a:t>
                </a:r>
              </a:p>
            </p:txBody>
          </p: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F419BAFE-C991-4C69-BC0D-382156947B01}"/>
                  </a:ext>
                </a:extLst>
              </p:cNvPr>
              <p:cNvCxnSpPr/>
              <p:nvPr/>
            </p:nvCxnSpPr>
            <p:spPr>
              <a:xfrm>
                <a:off x="1947546" y="3545424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F9A4306D-1B7E-49E2-BF21-D3F159C91B05}"/>
                </a:ext>
              </a:extLst>
            </p:cNvPr>
            <p:cNvGrpSpPr/>
            <p:nvPr/>
          </p:nvGrpSpPr>
          <p:grpSpPr>
            <a:xfrm>
              <a:off x="767275" y="3218664"/>
              <a:ext cx="455688" cy="216982"/>
              <a:chOff x="2273356" y="3338928"/>
              <a:chExt cx="455688" cy="216982"/>
            </a:xfrm>
          </p:grpSpPr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B7F88ABF-A51D-4F1C-9F89-DB0249458969}"/>
                  </a:ext>
                </a:extLst>
              </p:cNvPr>
              <p:cNvSpPr/>
              <p:nvPr/>
            </p:nvSpPr>
            <p:spPr>
              <a:xfrm>
                <a:off x="2273356" y="3338928"/>
                <a:ext cx="415498" cy="216982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1200</a:t>
                </a:r>
              </a:p>
            </p:txBody>
          </p: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9D8D6D86-CF65-4BCD-A0E6-68754CE49CE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693044" y="3408556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5717BA46-4DC9-4713-9BFA-E5CB369DBB38}"/>
                </a:ext>
              </a:extLst>
            </p:cNvPr>
            <p:cNvGrpSpPr/>
            <p:nvPr/>
          </p:nvGrpSpPr>
          <p:grpSpPr>
            <a:xfrm>
              <a:off x="4400805" y="3218664"/>
              <a:ext cx="397981" cy="216982"/>
              <a:chOff x="2331063" y="3338928"/>
              <a:chExt cx="397981" cy="216982"/>
            </a:xfrm>
          </p:grpSpPr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3B240A29-7904-48CB-85A1-A60097F6A30A}"/>
                  </a:ext>
                </a:extLst>
              </p:cNvPr>
              <p:cNvSpPr/>
              <p:nvPr/>
            </p:nvSpPr>
            <p:spPr>
              <a:xfrm>
                <a:off x="2331063" y="3338928"/>
                <a:ext cx="357791" cy="216982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100</a:t>
                </a:r>
              </a:p>
            </p:txBody>
          </p: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0A93D643-A67B-446F-AA14-ED9E28E3D70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693044" y="3408556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FB290A37-EA35-4048-AD6E-D7537A30B6A7}"/>
              </a:ext>
            </a:extLst>
          </p:cNvPr>
          <p:cNvGrpSpPr/>
          <p:nvPr/>
        </p:nvGrpSpPr>
        <p:grpSpPr>
          <a:xfrm>
            <a:off x="1182243" y="1538435"/>
            <a:ext cx="2470931" cy="764856"/>
            <a:chOff x="1182243" y="1538435"/>
            <a:chExt cx="2470931" cy="764856"/>
          </a:xfrm>
        </p:grpSpPr>
        <p:grpSp>
          <p:nvGrpSpPr>
            <p:cNvPr id="418" name="Group 417">
              <a:extLst>
                <a:ext uri="{FF2B5EF4-FFF2-40B4-BE49-F238E27FC236}">
                  <a16:creationId xmlns:a16="http://schemas.microsoft.com/office/drawing/2014/main" id="{1132A696-72D6-45C2-85E8-575B8C775C8B}"/>
                </a:ext>
              </a:extLst>
            </p:cNvPr>
            <p:cNvGrpSpPr/>
            <p:nvPr/>
          </p:nvGrpSpPr>
          <p:grpSpPr>
            <a:xfrm>
              <a:off x="1182243" y="2128984"/>
              <a:ext cx="1273163" cy="99866"/>
              <a:chOff x="1182243" y="2128984"/>
              <a:chExt cx="1273163" cy="99866"/>
            </a:xfrm>
          </p:grpSpPr>
          <p:grpSp>
            <p:nvGrpSpPr>
              <p:cNvPr id="406" name="Group 405">
                <a:extLst>
                  <a:ext uri="{FF2B5EF4-FFF2-40B4-BE49-F238E27FC236}">
                    <a16:creationId xmlns:a16="http://schemas.microsoft.com/office/drawing/2014/main" id="{08380A12-EEE5-4D48-91AA-EDC5C2A8A313}"/>
                  </a:ext>
                </a:extLst>
              </p:cNvPr>
              <p:cNvGrpSpPr/>
              <p:nvPr/>
            </p:nvGrpSpPr>
            <p:grpSpPr>
              <a:xfrm>
                <a:off x="1182243" y="2128984"/>
                <a:ext cx="73013" cy="99866"/>
                <a:chOff x="2134265" y="1983727"/>
                <a:chExt cx="73013" cy="133858"/>
              </a:xfrm>
            </p:grpSpPr>
            <p:cxnSp>
              <p:nvCxnSpPr>
                <p:cNvPr id="407" name="Straight Connector 406">
                  <a:extLst>
                    <a:ext uri="{FF2B5EF4-FFF2-40B4-BE49-F238E27FC236}">
                      <a16:creationId xmlns:a16="http://schemas.microsoft.com/office/drawing/2014/main" id="{B556BAD0-5454-4AF6-AFCD-26CED5585B0E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>
                  <a:extLst>
                    <a:ext uri="{FF2B5EF4-FFF2-40B4-BE49-F238E27FC236}">
                      <a16:creationId xmlns:a16="http://schemas.microsoft.com/office/drawing/2014/main" id="{5FCC1CCF-A192-46E9-8047-D987F97D5F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Straight Connector 408">
                  <a:extLst>
                    <a:ext uri="{FF2B5EF4-FFF2-40B4-BE49-F238E27FC236}">
                      <a16:creationId xmlns:a16="http://schemas.microsoft.com/office/drawing/2014/main" id="{526BE61D-1162-4B75-8018-A4DB334E3840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11F6795A-0D0D-4161-8297-B6638AA238D7}"/>
                  </a:ext>
                </a:extLst>
              </p:cNvPr>
              <p:cNvGrpSpPr/>
              <p:nvPr/>
            </p:nvGrpSpPr>
            <p:grpSpPr>
              <a:xfrm>
                <a:off x="2082356" y="2145653"/>
                <a:ext cx="73013" cy="45719"/>
                <a:chOff x="2134265" y="1983727"/>
                <a:chExt cx="73013" cy="133858"/>
              </a:xfrm>
            </p:grpSpPr>
            <p:cxnSp>
              <p:nvCxnSpPr>
                <p:cNvPr id="411" name="Straight Connector 410">
                  <a:extLst>
                    <a:ext uri="{FF2B5EF4-FFF2-40B4-BE49-F238E27FC236}">
                      <a16:creationId xmlns:a16="http://schemas.microsoft.com/office/drawing/2014/main" id="{B2947940-0B05-459C-91AE-2075BF2D349C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>
                  <a:extLst>
                    <a:ext uri="{FF2B5EF4-FFF2-40B4-BE49-F238E27FC236}">
                      <a16:creationId xmlns:a16="http://schemas.microsoft.com/office/drawing/2014/main" id="{4C7E5B29-AA0A-4DC6-A92D-D393BD59A7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412">
                  <a:extLst>
                    <a:ext uri="{FF2B5EF4-FFF2-40B4-BE49-F238E27FC236}">
                      <a16:creationId xmlns:a16="http://schemas.microsoft.com/office/drawing/2014/main" id="{5D7E96D4-BCEE-4412-B43B-5137A63E026F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4" name="Group 413">
                <a:extLst>
                  <a:ext uri="{FF2B5EF4-FFF2-40B4-BE49-F238E27FC236}">
                    <a16:creationId xmlns:a16="http://schemas.microsoft.com/office/drawing/2014/main" id="{29A69844-9113-49CD-B993-AF91C0404F1F}"/>
                  </a:ext>
                </a:extLst>
              </p:cNvPr>
              <p:cNvGrpSpPr/>
              <p:nvPr/>
            </p:nvGrpSpPr>
            <p:grpSpPr>
              <a:xfrm>
                <a:off x="2382393" y="2176609"/>
                <a:ext cx="73013" cy="45719"/>
                <a:chOff x="2134265" y="1983727"/>
                <a:chExt cx="73013" cy="133858"/>
              </a:xfrm>
            </p:grpSpPr>
            <p:cxnSp>
              <p:nvCxnSpPr>
                <p:cNvPr id="415" name="Straight Connector 414">
                  <a:extLst>
                    <a:ext uri="{FF2B5EF4-FFF2-40B4-BE49-F238E27FC236}">
                      <a16:creationId xmlns:a16="http://schemas.microsoft.com/office/drawing/2014/main" id="{A26666E3-1884-4766-9FBD-9F2DA880D273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>
                  <a:extLst>
                    <a:ext uri="{FF2B5EF4-FFF2-40B4-BE49-F238E27FC236}">
                      <a16:creationId xmlns:a16="http://schemas.microsoft.com/office/drawing/2014/main" id="{1A9CA68F-A0F6-4FE2-BF19-B5377F72FF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Straight Connector 416">
                  <a:extLst>
                    <a:ext uri="{FF2B5EF4-FFF2-40B4-BE49-F238E27FC236}">
                      <a16:creationId xmlns:a16="http://schemas.microsoft.com/office/drawing/2014/main" id="{85472F85-0265-4DE1-B698-F045851C8828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7" name="Group 426">
              <a:extLst>
                <a:ext uri="{FF2B5EF4-FFF2-40B4-BE49-F238E27FC236}">
                  <a16:creationId xmlns:a16="http://schemas.microsoft.com/office/drawing/2014/main" id="{40970ECF-AA9E-4820-92B3-07383500983E}"/>
                </a:ext>
              </a:extLst>
            </p:cNvPr>
            <p:cNvGrpSpPr/>
            <p:nvPr/>
          </p:nvGrpSpPr>
          <p:grpSpPr>
            <a:xfrm>
              <a:off x="1182243" y="2078978"/>
              <a:ext cx="1273163" cy="169544"/>
              <a:chOff x="1182243" y="2078978"/>
              <a:chExt cx="1273163" cy="169544"/>
            </a:xfrm>
          </p:grpSpPr>
          <p:grpSp>
            <p:nvGrpSpPr>
              <p:cNvPr id="419" name="Group 418">
                <a:extLst>
                  <a:ext uri="{FF2B5EF4-FFF2-40B4-BE49-F238E27FC236}">
                    <a16:creationId xmlns:a16="http://schemas.microsoft.com/office/drawing/2014/main" id="{C4E08545-7634-437C-BCCD-72E8CCC8F17F}"/>
                  </a:ext>
                </a:extLst>
              </p:cNvPr>
              <p:cNvGrpSpPr/>
              <p:nvPr/>
            </p:nvGrpSpPr>
            <p:grpSpPr>
              <a:xfrm>
                <a:off x="1182243" y="2202803"/>
                <a:ext cx="73013" cy="45719"/>
                <a:chOff x="2134265" y="1983727"/>
                <a:chExt cx="73013" cy="133858"/>
              </a:xfrm>
            </p:grpSpPr>
            <p:cxnSp>
              <p:nvCxnSpPr>
                <p:cNvPr id="420" name="Straight Connector 419">
                  <a:extLst>
                    <a:ext uri="{FF2B5EF4-FFF2-40B4-BE49-F238E27FC236}">
                      <a16:creationId xmlns:a16="http://schemas.microsoft.com/office/drawing/2014/main" id="{A9518405-93D1-4410-8322-F30F6AC757FE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>
                  <a:extLst>
                    <a:ext uri="{FF2B5EF4-FFF2-40B4-BE49-F238E27FC236}">
                      <a16:creationId xmlns:a16="http://schemas.microsoft.com/office/drawing/2014/main" id="{4CB5544A-067A-46C9-9076-091D6523BF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Straight Connector 421">
                  <a:extLst>
                    <a:ext uri="{FF2B5EF4-FFF2-40B4-BE49-F238E27FC236}">
                      <a16:creationId xmlns:a16="http://schemas.microsoft.com/office/drawing/2014/main" id="{E4673C57-4E9A-4970-951F-88A71B16347C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3" name="Group 422">
                <a:extLst>
                  <a:ext uri="{FF2B5EF4-FFF2-40B4-BE49-F238E27FC236}">
                    <a16:creationId xmlns:a16="http://schemas.microsoft.com/office/drawing/2014/main" id="{E6902AF3-8A4B-4D39-A51C-6C14A2555530}"/>
                  </a:ext>
                </a:extLst>
              </p:cNvPr>
              <p:cNvGrpSpPr/>
              <p:nvPr/>
            </p:nvGrpSpPr>
            <p:grpSpPr>
              <a:xfrm>
                <a:off x="2382393" y="2078978"/>
                <a:ext cx="73013" cy="45719"/>
                <a:chOff x="2134265" y="1983727"/>
                <a:chExt cx="73013" cy="133858"/>
              </a:xfrm>
            </p:grpSpPr>
            <p:cxnSp>
              <p:nvCxnSpPr>
                <p:cNvPr id="424" name="Straight Connector 423">
                  <a:extLst>
                    <a:ext uri="{FF2B5EF4-FFF2-40B4-BE49-F238E27FC236}">
                      <a16:creationId xmlns:a16="http://schemas.microsoft.com/office/drawing/2014/main" id="{C04014A7-835B-407E-92DE-DC060A4C06F1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>
                  <a:extLst>
                    <a:ext uri="{FF2B5EF4-FFF2-40B4-BE49-F238E27FC236}">
                      <a16:creationId xmlns:a16="http://schemas.microsoft.com/office/drawing/2014/main" id="{3F2F9503-46C6-4DC2-A565-C53E8DA2EA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>
                  <a:extLst>
                    <a:ext uri="{FF2B5EF4-FFF2-40B4-BE49-F238E27FC236}">
                      <a16:creationId xmlns:a16="http://schemas.microsoft.com/office/drawing/2014/main" id="{B31A31C4-1D99-4751-BAAA-2211D0D01DDC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6" name="Group 435">
              <a:extLst>
                <a:ext uri="{FF2B5EF4-FFF2-40B4-BE49-F238E27FC236}">
                  <a16:creationId xmlns:a16="http://schemas.microsoft.com/office/drawing/2014/main" id="{8F1C2020-1FFF-4C3C-A530-3ECC3F375A3F}"/>
                </a:ext>
              </a:extLst>
            </p:cNvPr>
            <p:cNvGrpSpPr/>
            <p:nvPr/>
          </p:nvGrpSpPr>
          <p:grpSpPr>
            <a:xfrm>
              <a:off x="1182243" y="1538435"/>
              <a:ext cx="2470931" cy="764856"/>
              <a:chOff x="1182243" y="1538435"/>
              <a:chExt cx="2470931" cy="764856"/>
            </a:xfrm>
          </p:grpSpPr>
          <p:grpSp>
            <p:nvGrpSpPr>
              <p:cNvPr id="404" name="Group 403">
                <a:extLst>
                  <a:ext uri="{FF2B5EF4-FFF2-40B4-BE49-F238E27FC236}">
                    <a16:creationId xmlns:a16="http://schemas.microsoft.com/office/drawing/2014/main" id="{B8BD1051-E4B2-4D27-9585-2D10D496B3EF}"/>
                  </a:ext>
                </a:extLst>
              </p:cNvPr>
              <p:cNvGrpSpPr/>
              <p:nvPr/>
            </p:nvGrpSpPr>
            <p:grpSpPr>
              <a:xfrm>
                <a:off x="1182243" y="1538435"/>
                <a:ext cx="1573201" cy="635646"/>
                <a:chOff x="1182243" y="1538435"/>
                <a:chExt cx="1573201" cy="635646"/>
              </a:xfrm>
            </p:grpSpPr>
            <p:grpSp>
              <p:nvGrpSpPr>
                <p:cNvPr id="384" name="Group 383">
                  <a:extLst>
                    <a:ext uri="{FF2B5EF4-FFF2-40B4-BE49-F238E27FC236}">
                      <a16:creationId xmlns:a16="http://schemas.microsoft.com/office/drawing/2014/main" id="{95411B6D-3AC5-4D41-BC97-A8D03AE3418E}"/>
                    </a:ext>
                  </a:extLst>
                </p:cNvPr>
                <p:cNvGrpSpPr/>
                <p:nvPr/>
              </p:nvGrpSpPr>
              <p:grpSpPr>
                <a:xfrm>
                  <a:off x="1182243" y="1800372"/>
                  <a:ext cx="73013" cy="309416"/>
                  <a:chOff x="2134265" y="1983727"/>
                  <a:chExt cx="73013" cy="133858"/>
                </a:xfrm>
              </p:grpSpPr>
              <p:cxnSp>
                <p:nvCxnSpPr>
                  <p:cNvPr id="385" name="Straight Connector 384">
                    <a:extLst>
                      <a:ext uri="{FF2B5EF4-FFF2-40B4-BE49-F238E27FC236}">
                        <a16:creationId xmlns:a16="http://schemas.microsoft.com/office/drawing/2014/main" id="{F56370AB-8E5B-44AE-AF1B-10CE79B3E5DA}"/>
                      </a:ext>
                    </a:extLst>
                  </p:cNvPr>
                  <p:cNvCxnSpPr/>
                  <p:nvPr/>
                </p:nvCxnSpPr>
                <p:spPr>
                  <a:xfrm>
                    <a:off x="2134265" y="1983727"/>
                    <a:ext cx="73013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6" name="Straight Connector 385">
                    <a:extLst>
                      <a:ext uri="{FF2B5EF4-FFF2-40B4-BE49-F238E27FC236}">
                        <a16:creationId xmlns:a16="http://schemas.microsoft.com/office/drawing/2014/main" id="{61930E07-5E93-4438-9799-61CBC31CC4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170772" y="1983727"/>
                    <a:ext cx="0" cy="13385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7" name="Straight Connector 386">
                    <a:extLst>
                      <a:ext uri="{FF2B5EF4-FFF2-40B4-BE49-F238E27FC236}">
                        <a16:creationId xmlns:a16="http://schemas.microsoft.com/office/drawing/2014/main" id="{FCA27B10-1604-4F30-BE8F-8889B17CB0D8}"/>
                      </a:ext>
                    </a:extLst>
                  </p:cNvPr>
                  <p:cNvCxnSpPr/>
                  <p:nvPr/>
                </p:nvCxnSpPr>
                <p:spPr>
                  <a:xfrm>
                    <a:off x="2134265" y="2117585"/>
                    <a:ext cx="73013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8" name="Group 387">
                  <a:extLst>
                    <a:ext uri="{FF2B5EF4-FFF2-40B4-BE49-F238E27FC236}">
                      <a16:creationId xmlns:a16="http://schemas.microsoft.com/office/drawing/2014/main" id="{7025F41A-72A8-44DD-9929-BC966C734E7B}"/>
                    </a:ext>
                  </a:extLst>
                </p:cNvPr>
                <p:cNvGrpSpPr/>
                <p:nvPr/>
              </p:nvGrpSpPr>
              <p:grpSpPr>
                <a:xfrm>
                  <a:off x="2082356" y="1702740"/>
                  <a:ext cx="73013" cy="92723"/>
                  <a:chOff x="2134265" y="1983727"/>
                  <a:chExt cx="73013" cy="133858"/>
                </a:xfrm>
              </p:grpSpPr>
              <p:cxnSp>
                <p:nvCxnSpPr>
                  <p:cNvPr id="389" name="Straight Connector 388">
                    <a:extLst>
                      <a:ext uri="{FF2B5EF4-FFF2-40B4-BE49-F238E27FC236}">
                        <a16:creationId xmlns:a16="http://schemas.microsoft.com/office/drawing/2014/main" id="{A16DE702-CCB6-4AE1-8CD0-0C6191036C2C}"/>
                      </a:ext>
                    </a:extLst>
                  </p:cNvPr>
                  <p:cNvCxnSpPr/>
                  <p:nvPr/>
                </p:nvCxnSpPr>
                <p:spPr>
                  <a:xfrm>
                    <a:off x="2134265" y="1983727"/>
                    <a:ext cx="73013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0" name="Straight Connector 389">
                    <a:extLst>
                      <a:ext uri="{FF2B5EF4-FFF2-40B4-BE49-F238E27FC236}">
                        <a16:creationId xmlns:a16="http://schemas.microsoft.com/office/drawing/2014/main" id="{3574BB19-5642-46AB-A668-D33E434E61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170772" y="1983727"/>
                    <a:ext cx="0" cy="13385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1" name="Straight Connector 390">
                    <a:extLst>
                      <a:ext uri="{FF2B5EF4-FFF2-40B4-BE49-F238E27FC236}">
                        <a16:creationId xmlns:a16="http://schemas.microsoft.com/office/drawing/2014/main" id="{1CCC7D8E-879F-4824-803D-4FC0AACC9F83}"/>
                      </a:ext>
                    </a:extLst>
                  </p:cNvPr>
                  <p:cNvCxnSpPr/>
                  <p:nvPr/>
                </p:nvCxnSpPr>
                <p:spPr>
                  <a:xfrm>
                    <a:off x="2134265" y="2117585"/>
                    <a:ext cx="73013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2" name="Group 391">
                  <a:extLst>
                    <a:ext uri="{FF2B5EF4-FFF2-40B4-BE49-F238E27FC236}">
                      <a16:creationId xmlns:a16="http://schemas.microsoft.com/office/drawing/2014/main" id="{6E7E1D40-F774-4CDB-8340-51EC54381790}"/>
                    </a:ext>
                  </a:extLst>
                </p:cNvPr>
                <p:cNvGrpSpPr/>
                <p:nvPr/>
              </p:nvGrpSpPr>
              <p:grpSpPr>
                <a:xfrm>
                  <a:off x="2382393" y="1538435"/>
                  <a:ext cx="73013" cy="118915"/>
                  <a:chOff x="2134265" y="1983727"/>
                  <a:chExt cx="73013" cy="133858"/>
                </a:xfrm>
              </p:grpSpPr>
              <p:cxnSp>
                <p:nvCxnSpPr>
                  <p:cNvPr id="393" name="Straight Connector 392">
                    <a:extLst>
                      <a:ext uri="{FF2B5EF4-FFF2-40B4-BE49-F238E27FC236}">
                        <a16:creationId xmlns:a16="http://schemas.microsoft.com/office/drawing/2014/main" id="{5C588C4B-332A-4A34-AEC9-DE8B6E95005D}"/>
                      </a:ext>
                    </a:extLst>
                  </p:cNvPr>
                  <p:cNvCxnSpPr/>
                  <p:nvPr/>
                </p:nvCxnSpPr>
                <p:spPr>
                  <a:xfrm>
                    <a:off x="2134265" y="1983727"/>
                    <a:ext cx="73013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" name="Straight Connector 393">
                    <a:extLst>
                      <a:ext uri="{FF2B5EF4-FFF2-40B4-BE49-F238E27FC236}">
                        <a16:creationId xmlns:a16="http://schemas.microsoft.com/office/drawing/2014/main" id="{5A72A285-1556-446F-9D78-331EDCF346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170772" y="1983727"/>
                    <a:ext cx="0" cy="13385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" name="Straight Connector 394">
                    <a:extLst>
                      <a:ext uri="{FF2B5EF4-FFF2-40B4-BE49-F238E27FC236}">
                        <a16:creationId xmlns:a16="http://schemas.microsoft.com/office/drawing/2014/main" id="{AE0E01A5-FB71-499C-B76A-FDA3B9BE8627}"/>
                      </a:ext>
                    </a:extLst>
                  </p:cNvPr>
                  <p:cNvCxnSpPr/>
                  <p:nvPr/>
                </p:nvCxnSpPr>
                <p:spPr>
                  <a:xfrm>
                    <a:off x="2134265" y="2117585"/>
                    <a:ext cx="73013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683D449A-704A-45BF-B677-E2C38C3249B8}"/>
                    </a:ext>
                  </a:extLst>
                </p:cNvPr>
                <p:cNvGrpSpPr/>
                <p:nvPr/>
              </p:nvGrpSpPr>
              <p:grpSpPr>
                <a:xfrm>
                  <a:off x="2682431" y="2105172"/>
                  <a:ext cx="73013" cy="68909"/>
                  <a:chOff x="2134265" y="1983727"/>
                  <a:chExt cx="73013" cy="133858"/>
                </a:xfrm>
              </p:grpSpPr>
              <p:cxnSp>
                <p:nvCxnSpPr>
                  <p:cNvPr id="397" name="Straight Connector 396">
                    <a:extLst>
                      <a:ext uri="{FF2B5EF4-FFF2-40B4-BE49-F238E27FC236}">
                        <a16:creationId xmlns:a16="http://schemas.microsoft.com/office/drawing/2014/main" id="{6C771A38-0BA6-4D3A-B288-D4131164684E}"/>
                      </a:ext>
                    </a:extLst>
                  </p:cNvPr>
                  <p:cNvCxnSpPr/>
                  <p:nvPr/>
                </p:nvCxnSpPr>
                <p:spPr>
                  <a:xfrm>
                    <a:off x="2134265" y="1983727"/>
                    <a:ext cx="73013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8" name="Straight Connector 397">
                    <a:extLst>
                      <a:ext uri="{FF2B5EF4-FFF2-40B4-BE49-F238E27FC236}">
                        <a16:creationId xmlns:a16="http://schemas.microsoft.com/office/drawing/2014/main" id="{6A11D95E-3E1B-47CF-8847-07003524F4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170772" y="1983727"/>
                    <a:ext cx="0" cy="13385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9" name="Straight Connector 398">
                    <a:extLst>
                      <a:ext uri="{FF2B5EF4-FFF2-40B4-BE49-F238E27FC236}">
                        <a16:creationId xmlns:a16="http://schemas.microsoft.com/office/drawing/2014/main" id="{AF520CD1-4857-4C25-8203-AB9E9DBF5EF6}"/>
                      </a:ext>
                    </a:extLst>
                  </p:cNvPr>
                  <p:cNvCxnSpPr/>
                  <p:nvPr/>
                </p:nvCxnSpPr>
                <p:spPr>
                  <a:xfrm>
                    <a:off x="2134265" y="2117585"/>
                    <a:ext cx="73013" cy="0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28" name="Group 427">
                <a:extLst>
                  <a:ext uri="{FF2B5EF4-FFF2-40B4-BE49-F238E27FC236}">
                    <a16:creationId xmlns:a16="http://schemas.microsoft.com/office/drawing/2014/main" id="{50AEE4F0-70B6-49DD-9C9E-9E06AF385B0F}"/>
                  </a:ext>
                </a:extLst>
              </p:cNvPr>
              <p:cNvGrpSpPr/>
              <p:nvPr/>
            </p:nvGrpSpPr>
            <p:grpSpPr>
              <a:xfrm>
                <a:off x="3580161" y="2200422"/>
                <a:ext cx="73013" cy="45719"/>
                <a:chOff x="2134265" y="1983727"/>
                <a:chExt cx="73013" cy="133858"/>
              </a:xfrm>
            </p:grpSpPr>
            <p:cxnSp>
              <p:nvCxnSpPr>
                <p:cNvPr id="429" name="Straight Connector 428">
                  <a:extLst>
                    <a:ext uri="{FF2B5EF4-FFF2-40B4-BE49-F238E27FC236}">
                      <a16:creationId xmlns:a16="http://schemas.microsoft.com/office/drawing/2014/main" id="{EFEC8500-EDE1-4B9A-8FAF-3A9529714253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Straight Connector 429">
                  <a:extLst>
                    <a:ext uri="{FF2B5EF4-FFF2-40B4-BE49-F238E27FC236}">
                      <a16:creationId xmlns:a16="http://schemas.microsoft.com/office/drawing/2014/main" id="{5A9D481E-2BD8-4F73-8FB1-E1588B37F9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Straight Connector 430">
                  <a:extLst>
                    <a:ext uri="{FF2B5EF4-FFF2-40B4-BE49-F238E27FC236}">
                      <a16:creationId xmlns:a16="http://schemas.microsoft.com/office/drawing/2014/main" id="{0893EE01-F126-4E92-AFBE-53C6071D32D8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2" name="Group 431">
                <a:extLst>
                  <a:ext uri="{FF2B5EF4-FFF2-40B4-BE49-F238E27FC236}">
                    <a16:creationId xmlns:a16="http://schemas.microsoft.com/office/drawing/2014/main" id="{DCCE53DD-EA05-4777-88F3-D585B3251DF9}"/>
                  </a:ext>
                </a:extLst>
              </p:cNvPr>
              <p:cNvGrpSpPr/>
              <p:nvPr/>
            </p:nvGrpSpPr>
            <p:grpSpPr>
              <a:xfrm>
                <a:off x="2982468" y="2257572"/>
                <a:ext cx="73013" cy="45719"/>
                <a:chOff x="2134265" y="1983727"/>
                <a:chExt cx="73013" cy="133858"/>
              </a:xfrm>
            </p:grpSpPr>
            <p:cxnSp>
              <p:nvCxnSpPr>
                <p:cNvPr id="433" name="Straight Connector 432">
                  <a:extLst>
                    <a:ext uri="{FF2B5EF4-FFF2-40B4-BE49-F238E27FC236}">
                      <a16:creationId xmlns:a16="http://schemas.microsoft.com/office/drawing/2014/main" id="{1A108C58-F861-48F1-88A1-B3AE29CE754B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Straight Connector 433">
                  <a:extLst>
                    <a:ext uri="{FF2B5EF4-FFF2-40B4-BE49-F238E27FC236}">
                      <a16:creationId xmlns:a16="http://schemas.microsoft.com/office/drawing/2014/main" id="{06615194-12BC-4B2E-B87A-1A173E28F0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Straight Connector 434">
                  <a:extLst>
                    <a:ext uri="{FF2B5EF4-FFF2-40B4-BE49-F238E27FC236}">
                      <a16:creationId xmlns:a16="http://schemas.microsoft.com/office/drawing/2014/main" id="{6F3F4B89-30CA-4813-A1FB-40D82706A326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997F5670-5C09-41BD-AA39-EE0ABE5192CA}"/>
              </a:ext>
            </a:extLst>
          </p:cNvPr>
          <p:cNvGrpSpPr/>
          <p:nvPr/>
        </p:nvGrpSpPr>
        <p:grpSpPr>
          <a:xfrm>
            <a:off x="1174144" y="2129877"/>
            <a:ext cx="2487128" cy="282091"/>
            <a:chOff x="1174144" y="2129877"/>
            <a:chExt cx="2487128" cy="282091"/>
          </a:xfrm>
        </p:grpSpPr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977A629A-8250-4E56-8F17-D9B529059263}"/>
                </a:ext>
              </a:extLst>
            </p:cNvPr>
            <p:cNvSpPr/>
            <p:nvPr/>
          </p:nvSpPr>
          <p:spPr>
            <a:xfrm>
              <a:off x="1216819" y="2171700"/>
              <a:ext cx="2400300" cy="202406"/>
            </a:xfrm>
            <a:custGeom>
              <a:avLst/>
              <a:gdLst>
                <a:gd name="connsiteX0" fmla="*/ 0 w 2400300"/>
                <a:gd name="connsiteY0" fmla="*/ 0 h 202406"/>
                <a:gd name="connsiteX1" fmla="*/ 904875 w 2400300"/>
                <a:gd name="connsiteY1" fmla="*/ 16669 h 202406"/>
                <a:gd name="connsiteX2" fmla="*/ 1202531 w 2400300"/>
                <a:gd name="connsiteY2" fmla="*/ 40481 h 202406"/>
                <a:gd name="connsiteX3" fmla="*/ 1500187 w 2400300"/>
                <a:gd name="connsiteY3" fmla="*/ 173831 h 202406"/>
                <a:gd name="connsiteX4" fmla="*/ 1802606 w 2400300"/>
                <a:gd name="connsiteY4" fmla="*/ 195263 h 202406"/>
                <a:gd name="connsiteX5" fmla="*/ 2102644 w 2400300"/>
                <a:gd name="connsiteY5" fmla="*/ 202406 h 202406"/>
                <a:gd name="connsiteX6" fmla="*/ 2400300 w 2400300"/>
                <a:gd name="connsiteY6" fmla="*/ 164306 h 20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0300" h="202406">
                  <a:moveTo>
                    <a:pt x="0" y="0"/>
                  </a:moveTo>
                  <a:lnTo>
                    <a:pt x="904875" y="16669"/>
                  </a:lnTo>
                  <a:lnTo>
                    <a:pt x="1202531" y="40481"/>
                  </a:lnTo>
                  <a:lnTo>
                    <a:pt x="1500187" y="173831"/>
                  </a:lnTo>
                  <a:lnTo>
                    <a:pt x="1802606" y="195263"/>
                  </a:lnTo>
                  <a:lnTo>
                    <a:pt x="2102644" y="202406"/>
                  </a:lnTo>
                  <a:lnTo>
                    <a:pt x="2400300" y="164306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61A8FC99-551D-417A-9990-0C3FB27B3309}"/>
                </a:ext>
              </a:extLst>
            </p:cNvPr>
            <p:cNvGrpSpPr/>
            <p:nvPr/>
          </p:nvGrpSpPr>
          <p:grpSpPr>
            <a:xfrm>
              <a:off x="1174144" y="2129877"/>
              <a:ext cx="2487128" cy="282091"/>
              <a:chOff x="1174144" y="2129877"/>
              <a:chExt cx="2487128" cy="282091"/>
            </a:xfrm>
          </p:grpSpPr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1148462C-77D9-42F1-AE26-15A63A244B2B}"/>
                  </a:ext>
                </a:extLst>
              </p:cNvPr>
              <p:cNvSpPr/>
              <p:nvPr/>
            </p:nvSpPr>
            <p:spPr>
              <a:xfrm>
                <a:off x="1174144" y="2129877"/>
                <a:ext cx="89210" cy="8921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6F92B7CC-4D25-4F5D-8962-A69E6D1367EA}"/>
                  </a:ext>
                </a:extLst>
              </p:cNvPr>
              <p:cNvSpPr/>
              <p:nvPr/>
            </p:nvSpPr>
            <p:spPr>
              <a:xfrm>
                <a:off x="2074257" y="2141783"/>
                <a:ext cx="89210" cy="8921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EEC77BAE-6E49-4F1D-8672-EE506E798DF6}"/>
                  </a:ext>
                </a:extLst>
              </p:cNvPr>
              <p:cNvSpPr/>
              <p:nvPr/>
            </p:nvSpPr>
            <p:spPr>
              <a:xfrm>
                <a:off x="2374294" y="2167977"/>
                <a:ext cx="89210" cy="8921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3939167C-8E0E-4E13-80A9-00877CC61D32}"/>
                  </a:ext>
                </a:extLst>
              </p:cNvPr>
              <p:cNvSpPr/>
              <p:nvPr/>
            </p:nvSpPr>
            <p:spPr>
              <a:xfrm>
                <a:off x="2674332" y="2296565"/>
                <a:ext cx="89210" cy="8921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0A49BF28-FACA-47F3-8036-04E16F6CF64F}"/>
                  </a:ext>
                </a:extLst>
              </p:cNvPr>
              <p:cNvSpPr/>
              <p:nvPr/>
            </p:nvSpPr>
            <p:spPr>
              <a:xfrm>
                <a:off x="2974369" y="2315615"/>
                <a:ext cx="89210" cy="8921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1D455403-67BF-4B1D-8B4B-999032D56748}"/>
                  </a:ext>
                </a:extLst>
              </p:cNvPr>
              <p:cNvSpPr/>
              <p:nvPr/>
            </p:nvSpPr>
            <p:spPr>
              <a:xfrm>
                <a:off x="3272025" y="2322758"/>
                <a:ext cx="89210" cy="8921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D5F7261C-B7E6-4AAB-B402-2B15C8BD5BE7}"/>
                  </a:ext>
                </a:extLst>
              </p:cNvPr>
              <p:cNvSpPr/>
              <p:nvPr/>
            </p:nvSpPr>
            <p:spPr>
              <a:xfrm>
                <a:off x="3572062" y="2294184"/>
                <a:ext cx="89210" cy="8921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DCC12307-C317-46BA-A3B3-0C4AFDD76ED0}"/>
              </a:ext>
            </a:extLst>
          </p:cNvPr>
          <p:cNvGrpSpPr/>
          <p:nvPr/>
        </p:nvGrpSpPr>
        <p:grpSpPr>
          <a:xfrm>
            <a:off x="1174144" y="2070346"/>
            <a:ext cx="2487128" cy="317810"/>
            <a:chOff x="1174144" y="2070346"/>
            <a:chExt cx="2487128" cy="317810"/>
          </a:xfrm>
        </p:grpSpPr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EB67D532-BDB0-4DF8-B963-44718014E2BF}"/>
                </a:ext>
              </a:extLst>
            </p:cNvPr>
            <p:cNvSpPr/>
            <p:nvPr/>
          </p:nvSpPr>
          <p:spPr>
            <a:xfrm>
              <a:off x="1219200" y="2114550"/>
              <a:ext cx="2400300" cy="233363"/>
            </a:xfrm>
            <a:custGeom>
              <a:avLst/>
              <a:gdLst>
                <a:gd name="connsiteX0" fmla="*/ 0 w 2400300"/>
                <a:gd name="connsiteY0" fmla="*/ 119063 h 233363"/>
                <a:gd name="connsiteX1" fmla="*/ 900113 w 2400300"/>
                <a:gd name="connsiteY1" fmla="*/ 69056 h 233363"/>
                <a:gd name="connsiteX2" fmla="*/ 1200150 w 2400300"/>
                <a:gd name="connsiteY2" fmla="*/ 0 h 233363"/>
                <a:gd name="connsiteX3" fmla="*/ 1497806 w 2400300"/>
                <a:gd name="connsiteY3" fmla="*/ 188119 h 233363"/>
                <a:gd name="connsiteX4" fmla="*/ 1795463 w 2400300"/>
                <a:gd name="connsiteY4" fmla="*/ 226219 h 233363"/>
                <a:gd name="connsiteX5" fmla="*/ 2100263 w 2400300"/>
                <a:gd name="connsiteY5" fmla="*/ 233363 h 233363"/>
                <a:gd name="connsiteX6" fmla="*/ 2400300 w 2400300"/>
                <a:gd name="connsiteY6" fmla="*/ 150019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0300" h="233363">
                  <a:moveTo>
                    <a:pt x="0" y="119063"/>
                  </a:moveTo>
                  <a:lnTo>
                    <a:pt x="900113" y="69056"/>
                  </a:lnTo>
                  <a:lnTo>
                    <a:pt x="1200150" y="0"/>
                  </a:lnTo>
                  <a:lnTo>
                    <a:pt x="1497806" y="188119"/>
                  </a:lnTo>
                  <a:lnTo>
                    <a:pt x="1795463" y="226219"/>
                  </a:lnTo>
                  <a:lnTo>
                    <a:pt x="2100263" y="233363"/>
                  </a:lnTo>
                  <a:lnTo>
                    <a:pt x="2400300" y="150019"/>
                  </a:ln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53" name="Group 452">
              <a:extLst>
                <a:ext uri="{FF2B5EF4-FFF2-40B4-BE49-F238E27FC236}">
                  <a16:creationId xmlns:a16="http://schemas.microsoft.com/office/drawing/2014/main" id="{87A9ACD5-3C91-4FD0-B5B3-EDFFDCC51022}"/>
                </a:ext>
              </a:extLst>
            </p:cNvPr>
            <p:cNvGrpSpPr/>
            <p:nvPr/>
          </p:nvGrpSpPr>
          <p:grpSpPr>
            <a:xfrm>
              <a:off x="1174144" y="2070346"/>
              <a:ext cx="2487128" cy="317810"/>
              <a:chOff x="1174144" y="2070346"/>
              <a:chExt cx="2487128" cy="317810"/>
            </a:xfrm>
          </p:grpSpPr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9DF45B93-1D2F-4422-936A-E63FEC50F798}"/>
                  </a:ext>
                </a:extLst>
              </p:cNvPr>
              <p:cNvSpPr/>
              <p:nvPr/>
            </p:nvSpPr>
            <p:spPr>
              <a:xfrm>
                <a:off x="1174144" y="2191790"/>
                <a:ext cx="89210" cy="8921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0773D732-78D7-48B8-859E-59F39936670E}"/>
                  </a:ext>
                </a:extLst>
              </p:cNvPr>
              <p:cNvSpPr/>
              <p:nvPr/>
            </p:nvSpPr>
            <p:spPr>
              <a:xfrm>
                <a:off x="2074257" y="2139403"/>
                <a:ext cx="89210" cy="8921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D492EC4F-CE25-4643-B029-C93C13E88C3A}"/>
                  </a:ext>
                </a:extLst>
              </p:cNvPr>
              <p:cNvSpPr/>
              <p:nvPr/>
            </p:nvSpPr>
            <p:spPr>
              <a:xfrm>
                <a:off x="2374294" y="2070346"/>
                <a:ext cx="89210" cy="8921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8EA97380-6197-469F-84F4-386627D16DD6}"/>
                  </a:ext>
                </a:extLst>
              </p:cNvPr>
              <p:cNvSpPr/>
              <p:nvPr/>
            </p:nvSpPr>
            <p:spPr>
              <a:xfrm>
                <a:off x="2674332" y="2258465"/>
                <a:ext cx="89210" cy="8921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3F41242F-404F-4A64-BC21-3A458E3BA568}"/>
                  </a:ext>
                </a:extLst>
              </p:cNvPr>
              <p:cNvSpPr/>
              <p:nvPr/>
            </p:nvSpPr>
            <p:spPr>
              <a:xfrm>
                <a:off x="2974369" y="2294183"/>
                <a:ext cx="89210" cy="8921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BECBE393-569F-450D-9B78-122493FB6014}"/>
                  </a:ext>
                </a:extLst>
              </p:cNvPr>
              <p:cNvSpPr/>
              <p:nvPr/>
            </p:nvSpPr>
            <p:spPr>
              <a:xfrm>
                <a:off x="3272025" y="2298946"/>
                <a:ext cx="89210" cy="8921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709BA39E-0E8C-4474-ACC8-66DA50883155}"/>
                  </a:ext>
                </a:extLst>
              </p:cNvPr>
              <p:cNvSpPr/>
              <p:nvPr/>
            </p:nvSpPr>
            <p:spPr>
              <a:xfrm>
                <a:off x="3572062" y="2222746"/>
                <a:ext cx="89210" cy="8921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7B69A99F-752E-4794-8719-36BD30E2D0D4}"/>
              </a:ext>
            </a:extLst>
          </p:cNvPr>
          <p:cNvGrpSpPr/>
          <p:nvPr/>
        </p:nvGrpSpPr>
        <p:grpSpPr>
          <a:xfrm>
            <a:off x="1174144" y="1620290"/>
            <a:ext cx="2487128" cy="741672"/>
            <a:chOff x="1174144" y="1620290"/>
            <a:chExt cx="2487128" cy="741672"/>
          </a:xfrm>
        </p:grpSpPr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DBA61B08-1D52-4689-A2F7-B7EC48844F01}"/>
                </a:ext>
              </a:extLst>
            </p:cNvPr>
            <p:cNvSpPr/>
            <p:nvPr/>
          </p:nvSpPr>
          <p:spPr>
            <a:xfrm>
              <a:off x="1221581" y="1657350"/>
              <a:ext cx="2397919" cy="661988"/>
            </a:xfrm>
            <a:custGeom>
              <a:avLst/>
              <a:gdLst>
                <a:gd name="connsiteX0" fmla="*/ 0 w 2397919"/>
                <a:gd name="connsiteY0" fmla="*/ 223838 h 661988"/>
                <a:gd name="connsiteX1" fmla="*/ 900113 w 2397919"/>
                <a:gd name="connsiteY1" fmla="*/ 138113 h 661988"/>
                <a:gd name="connsiteX2" fmla="*/ 1197769 w 2397919"/>
                <a:gd name="connsiteY2" fmla="*/ 0 h 661988"/>
                <a:gd name="connsiteX3" fmla="*/ 1500188 w 2397919"/>
                <a:gd name="connsiteY3" fmla="*/ 519113 h 661988"/>
                <a:gd name="connsiteX4" fmla="*/ 1802607 w 2397919"/>
                <a:gd name="connsiteY4" fmla="*/ 631031 h 661988"/>
                <a:gd name="connsiteX5" fmla="*/ 2102644 w 2397919"/>
                <a:gd name="connsiteY5" fmla="*/ 661988 h 661988"/>
                <a:gd name="connsiteX6" fmla="*/ 2397919 w 2397919"/>
                <a:gd name="connsiteY6" fmla="*/ 573881 h 66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7919" h="661988">
                  <a:moveTo>
                    <a:pt x="0" y="223838"/>
                  </a:moveTo>
                  <a:lnTo>
                    <a:pt x="900113" y="138113"/>
                  </a:lnTo>
                  <a:lnTo>
                    <a:pt x="1197769" y="0"/>
                  </a:lnTo>
                  <a:lnTo>
                    <a:pt x="1500188" y="519113"/>
                  </a:lnTo>
                  <a:lnTo>
                    <a:pt x="1802607" y="631031"/>
                  </a:lnTo>
                  <a:lnTo>
                    <a:pt x="2102644" y="661988"/>
                  </a:lnTo>
                  <a:lnTo>
                    <a:pt x="2397919" y="573881"/>
                  </a:lnTo>
                </a:path>
              </a:pathLst>
            </a:cu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54" name="Group 453">
              <a:extLst>
                <a:ext uri="{FF2B5EF4-FFF2-40B4-BE49-F238E27FC236}">
                  <a16:creationId xmlns:a16="http://schemas.microsoft.com/office/drawing/2014/main" id="{EC24F8D2-75E7-485F-90EF-58A8D8113198}"/>
                </a:ext>
              </a:extLst>
            </p:cNvPr>
            <p:cNvGrpSpPr/>
            <p:nvPr/>
          </p:nvGrpSpPr>
          <p:grpSpPr>
            <a:xfrm>
              <a:off x="1174144" y="1620290"/>
              <a:ext cx="2487128" cy="741672"/>
              <a:chOff x="1174144" y="1620290"/>
              <a:chExt cx="2487128" cy="741672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374740DA-EB8C-431B-81D3-7BB944CC62E8}"/>
                  </a:ext>
                </a:extLst>
              </p:cNvPr>
              <p:cNvSpPr/>
              <p:nvPr/>
            </p:nvSpPr>
            <p:spPr>
              <a:xfrm>
                <a:off x="2074257" y="1751259"/>
                <a:ext cx="89210" cy="89210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CA9DDBD4-6CD4-4D9D-8F25-96526D067B36}"/>
                  </a:ext>
                </a:extLst>
              </p:cNvPr>
              <p:cNvSpPr/>
              <p:nvPr/>
            </p:nvSpPr>
            <p:spPr>
              <a:xfrm>
                <a:off x="2374294" y="1620290"/>
                <a:ext cx="89210" cy="89210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4725CAA6-E09A-4ACD-AB2E-8F3D626EFABC}"/>
                  </a:ext>
                </a:extLst>
              </p:cNvPr>
              <p:cNvSpPr/>
              <p:nvPr/>
            </p:nvSpPr>
            <p:spPr>
              <a:xfrm>
                <a:off x="2674332" y="2129877"/>
                <a:ext cx="89210" cy="89210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485EB4F7-6E58-4FFA-A8A7-079CD26FF1DB}"/>
                  </a:ext>
                </a:extLst>
              </p:cNvPr>
              <p:cNvSpPr/>
              <p:nvPr/>
            </p:nvSpPr>
            <p:spPr>
              <a:xfrm>
                <a:off x="2974369" y="2241796"/>
                <a:ext cx="89210" cy="89210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9E5645AA-95DE-447D-8719-AD1866BF04A3}"/>
                  </a:ext>
                </a:extLst>
              </p:cNvPr>
              <p:cNvSpPr/>
              <p:nvPr/>
            </p:nvSpPr>
            <p:spPr>
              <a:xfrm>
                <a:off x="3272025" y="2272752"/>
                <a:ext cx="89210" cy="89210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D23CCA65-B2AC-49D0-B7F0-153CC6B0C107}"/>
                  </a:ext>
                </a:extLst>
              </p:cNvPr>
              <p:cNvSpPr/>
              <p:nvPr/>
            </p:nvSpPr>
            <p:spPr>
              <a:xfrm>
                <a:off x="3572062" y="2187027"/>
                <a:ext cx="89210" cy="89210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B077A793-E95F-4CB4-A1DE-87692451B90D}"/>
                  </a:ext>
                </a:extLst>
              </p:cNvPr>
              <p:cNvSpPr/>
              <p:nvPr/>
            </p:nvSpPr>
            <p:spPr>
              <a:xfrm>
                <a:off x="1174144" y="1839365"/>
                <a:ext cx="89210" cy="89210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BB2518E8-8FE8-4723-AE23-38ADCCAF9CEC}"/>
              </a:ext>
            </a:extLst>
          </p:cNvPr>
          <p:cNvGrpSpPr/>
          <p:nvPr/>
        </p:nvGrpSpPr>
        <p:grpSpPr>
          <a:xfrm>
            <a:off x="1182244" y="3160065"/>
            <a:ext cx="2470930" cy="312450"/>
            <a:chOff x="1182244" y="3160065"/>
            <a:chExt cx="2470930" cy="312450"/>
          </a:xfrm>
        </p:grpSpPr>
        <p:grpSp>
          <p:nvGrpSpPr>
            <p:cNvPr id="497" name="Group 496">
              <a:extLst>
                <a:ext uri="{FF2B5EF4-FFF2-40B4-BE49-F238E27FC236}">
                  <a16:creationId xmlns:a16="http://schemas.microsoft.com/office/drawing/2014/main" id="{277F0EB9-4A98-4B51-AF1C-1F5758CC2FEE}"/>
                </a:ext>
              </a:extLst>
            </p:cNvPr>
            <p:cNvGrpSpPr/>
            <p:nvPr/>
          </p:nvGrpSpPr>
          <p:grpSpPr>
            <a:xfrm>
              <a:off x="1182244" y="3160065"/>
              <a:ext cx="2470930" cy="302894"/>
              <a:chOff x="1182244" y="3160065"/>
              <a:chExt cx="2470930" cy="302894"/>
            </a:xfrm>
          </p:grpSpPr>
          <p:grpSp>
            <p:nvGrpSpPr>
              <p:cNvPr id="468" name="Group 467">
                <a:extLst>
                  <a:ext uri="{FF2B5EF4-FFF2-40B4-BE49-F238E27FC236}">
                    <a16:creationId xmlns:a16="http://schemas.microsoft.com/office/drawing/2014/main" id="{7197879C-B84F-4CFC-B1BA-1874500473C1}"/>
                  </a:ext>
                </a:extLst>
              </p:cNvPr>
              <p:cNvGrpSpPr/>
              <p:nvPr/>
            </p:nvGrpSpPr>
            <p:grpSpPr>
              <a:xfrm>
                <a:off x="1182244" y="3186259"/>
                <a:ext cx="73013" cy="64147"/>
                <a:chOff x="2134265" y="1983727"/>
                <a:chExt cx="73013" cy="133858"/>
              </a:xfrm>
            </p:grpSpPr>
            <p:cxnSp>
              <p:nvCxnSpPr>
                <p:cNvPr id="470" name="Straight Connector 469">
                  <a:extLst>
                    <a:ext uri="{FF2B5EF4-FFF2-40B4-BE49-F238E27FC236}">
                      <a16:creationId xmlns:a16="http://schemas.microsoft.com/office/drawing/2014/main" id="{D855817F-6F08-4C9C-9603-9969AB73EB0C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>
                  <a:extLst>
                    <a:ext uri="{FF2B5EF4-FFF2-40B4-BE49-F238E27FC236}">
                      <a16:creationId xmlns:a16="http://schemas.microsoft.com/office/drawing/2014/main" id="{D071C24E-71C3-470B-A0F4-2CEA0DC944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Straight Connector 471">
                  <a:extLst>
                    <a:ext uri="{FF2B5EF4-FFF2-40B4-BE49-F238E27FC236}">
                      <a16:creationId xmlns:a16="http://schemas.microsoft.com/office/drawing/2014/main" id="{CE513F33-00EB-4CB3-AEE6-59E7C015BA77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7" name="Group 476">
                <a:extLst>
                  <a:ext uri="{FF2B5EF4-FFF2-40B4-BE49-F238E27FC236}">
                    <a16:creationId xmlns:a16="http://schemas.microsoft.com/office/drawing/2014/main" id="{637B308C-30E9-46AE-970B-6338E5438E00}"/>
                  </a:ext>
                </a:extLst>
              </p:cNvPr>
              <p:cNvGrpSpPr/>
              <p:nvPr/>
            </p:nvGrpSpPr>
            <p:grpSpPr>
              <a:xfrm>
                <a:off x="2382393" y="3226740"/>
                <a:ext cx="73013" cy="66529"/>
                <a:chOff x="2134265" y="1983727"/>
                <a:chExt cx="73013" cy="133858"/>
              </a:xfrm>
            </p:grpSpPr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DB1E4F11-1075-4FE9-B6D3-7C84DB8C00E4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B79E6E52-A0DB-4667-BEE6-B73037AE1A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>
                  <a:extLst>
                    <a:ext uri="{FF2B5EF4-FFF2-40B4-BE49-F238E27FC236}">
                      <a16:creationId xmlns:a16="http://schemas.microsoft.com/office/drawing/2014/main" id="{CF0F19E3-9F4F-4955-9299-F224EAF40644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1" name="Group 480">
                <a:extLst>
                  <a:ext uri="{FF2B5EF4-FFF2-40B4-BE49-F238E27FC236}">
                    <a16:creationId xmlns:a16="http://schemas.microsoft.com/office/drawing/2014/main" id="{2CC786FF-50FB-45C7-AB96-2A436EF9EB7D}"/>
                  </a:ext>
                </a:extLst>
              </p:cNvPr>
              <p:cNvGrpSpPr/>
              <p:nvPr/>
            </p:nvGrpSpPr>
            <p:grpSpPr>
              <a:xfrm>
                <a:off x="2682431" y="3160065"/>
                <a:ext cx="73013" cy="45719"/>
                <a:chOff x="2134265" y="1983727"/>
                <a:chExt cx="73013" cy="133858"/>
              </a:xfrm>
            </p:grpSpPr>
            <p:cxnSp>
              <p:nvCxnSpPr>
                <p:cNvPr id="482" name="Straight Connector 481">
                  <a:extLst>
                    <a:ext uri="{FF2B5EF4-FFF2-40B4-BE49-F238E27FC236}">
                      <a16:creationId xmlns:a16="http://schemas.microsoft.com/office/drawing/2014/main" id="{54172C7F-0629-46B0-96EC-25620DAFEE3A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Straight Connector 482">
                  <a:extLst>
                    <a:ext uri="{FF2B5EF4-FFF2-40B4-BE49-F238E27FC236}">
                      <a16:creationId xmlns:a16="http://schemas.microsoft.com/office/drawing/2014/main" id="{4DD0D4DD-9344-4288-95F0-02D4CB0CC7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E4CD5B6F-0432-4390-A7B6-DC7C7FEDC2E9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5" name="Group 484">
                <a:extLst>
                  <a:ext uri="{FF2B5EF4-FFF2-40B4-BE49-F238E27FC236}">
                    <a16:creationId xmlns:a16="http://schemas.microsoft.com/office/drawing/2014/main" id="{F3AFB6F4-4EB9-4496-86E0-ACA69CC2C7E2}"/>
                  </a:ext>
                </a:extLst>
              </p:cNvPr>
              <p:cNvGrpSpPr/>
              <p:nvPr/>
            </p:nvGrpSpPr>
            <p:grpSpPr>
              <a:xfrm>
                <a:off x="2982468" y="3298177"/>
                <a:ext cx="73013" cy="45719"/>
                <a:chOff x="2134265" y="1983727"/>
                <a:chExt cx="73013" cy="133858"/>
              </a:xfrm>
            </p:grpSpPr>
            <p:cxnSp>
              <p:nvCxnSpPr>
                <p:cNvPr id="486" name="Straight Connector 485">
                  <a:extLst>
                    <a:ext uri="{FF2B5EF4-FFF2-40B4-BE49-F238E27FC236}">
                      <a16:creationId xmlns:a16="http://schemas.microsoft.com/office/drawing/2014/main" id="{7377CD1F-E16D-4B96-B438-CF2012BA1040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Straight Connector 486">
                  <a:extLst>
                    <a:ext uri="{FF2B5EF4-FFF2-40B4-BE49-F238E27FC236}">
                      <a16:creationId xmlns:a16="http://schemas.microsoft.com/office/drawing/2014/main" id="{3C350155-7B7C-430B-9FF1-3C83AA052A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Straight Connector 487">
                  <a:extLst>
                    <a:ext uri="{FF2B5EF4-FFF2-40B4-BE49-F238E27FC236}">
                      <a16:creationId xmlns:a16="http://schemas.microsoft.com/office/drawing/2014/main" id="{B2C0DFF8-C169-4F7F-8B34-759ABD9AE6D4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9" name="Group 488">
                <a:extLst>
                  <a:ext uri="{FF2B5EF4-FFF2-40B4-BE49-F238E27FC236}">
                    <a16:creationId xmlns:a16="http://schemas.microsoft.com/office/drawing/2014/main" id="{B37EDCF8-D226-407D-9852-515E638B08F2}"/>
                  </a:ext>
                </a:extLst>
              </p:cNvPr>
              <p:cNvGrpSpPr/>
              <p:nvPr/>
            </p:nvGrpSpPr>
            <p:grpSpPr>
              <a:xfrm>
                <a:off x="3280124" y="3326752"/>
                <a:ext cx="73013" cy="45719"/>
                <a:chOff x="2134265" y="1983727"/>
                <a:chExt cx="73013" cy="133858"/>
              </a:xfrm>
            </p:grpSpPr>
            <p:cxnSp>
              <p:nvCxnSpPr>
                <p:cNvPr id="490" name="Straight Connector 489">
                  <a:extLst>
                    <a:ext uri="{FF2B5EF4-FFF2-40B4-BE49-F238E27FC236}">
                      <a16:creationId xmlns:a16="http://schemas.microsoft.com/office/drawing/2014/main" id="{ACD474D9-0724-4C8C-AE67-6A83E80143A1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Straight Connector 490">
                  <a:extLst>
                    <a:ext uri="{FF2B5EF4-FFF2-40B4-BE49-F238E27FC236}">
                      <a16:creationId xmlns:a16="http://schemas.microsoft.com/office/drawing/2014/main" id="{66FD06F4-ABD5-43AF-AAFD-1BACD89DB2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Straight Connector 491">
                  <a:extLst>
                    <a:ext uri="{FF2B5EF4-FFF2-40B4-BE49-F238E27FC236}">
                      <a16:creationId xmlns:a16="http://schemas.microsoft.com/office/drawing/2014/main" id="{64537B8C-83E5-45D5-94F3-BAC9605227F2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3" name="Group 492">
                <a:extLst>
                  <a:ext uri="{FF2B5EF4-FFF2-40B4-BE49-F238E27FC236}">
                    <a16:creationId xmlns:a16="http://schemas.microsoft.com/office/drawing/2014/main" id="{A39F8FE7-B211-451D-95C2-60E8225D04C1}"/>
                  </a:ext>
                </a:extLst>
              </p:cNvPr>
              <p:cNvGrpSpPr/>
              <p:nvPr/>
            </p:nvGrpSpPr>
            <p:grpSpPr>
              <a:xfrm>
                <a:off x="3580161" y="3417240"/>
                <a:ext cx="73013" cy="45719"/>
                <a:chOff x="2134265" y="1983727"/>
                <a:chExt cx="73013" cy="133858"/>
              </a:xfrm>
            </p:grpSpPr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243FEDEB-EBC6-41F5-BC2A-EAFD0E7CCA49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>
                  <a:extLst>
                    <a:ext uri="{FF2B5EF4-FFF2-40B4-BE49-F238E27FC236}">
                      <a16:creationId xmlns:a16="http://schemas.microsoft.com/office/drawing/2014/main" id="{A94603F1-EBB2-4543-B0A2-CCFCE5DC18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Straight Connector 495">
                  <a:extLst>
                    <a:ext uri="{FF2B5EF4-FFF2-40B4-BE49-F238E27FC236}">
                      <a16:creationId xmlns:a16="http://schemas.microsoft.com/office/drawing/2014/main" id="{94AF22AB-6AF8-454C-9254-3105E7669295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4" name="Group 513">
              <a:extLst>
                <a:ext uri="{FF2B5EF4-FFF2-40B4-BE49-F238E27FC236}">
                  <a16:creationId xmlns:a16="http://schemas.microsoft.com/office/drawing/2014/main" id="{CC63042D-34F1-47C7-8B4E-5951AB799F21}"/>
                </a:ext>
              </a:extLst>
            </p:cNvPr>
            <p:cNvGrpSpPr/>
            <p:nvPr/>
          </p:nvGrpSpPr>
          <p:grpSpPr>
            <a:xfrm>
              <a:off x="1182244" y="3183909"/>
              <a:ext cx="1573200" cy="202881"/>
              <a:chOff x="1182244" y="3183909"/>
              <a:chExt cx="1573200" cy="202881"/>
            </a:xfrm>
          </p:grpSpPr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3CE5E68-7FBD-416B-8CFA-A908B5BE6A92}"/>
                  </a:ext>
                </a:extLst>
              </p:cNvPr>
              <p:cNvGrpSpPr/>
              <p:nvPr/>
            </p:nvGrpSpPr>
            <p:grpSpPr>
              <a:xfrm>
                <a:off x="2082356" y="3341071"/>
                <a:ext cx="73013" cy="45719"/>
                <a:chOff x="2134265" y="1983727"/>
                <a:chExt cx="73013" cy="133858"/>
              </a:xfrm>
            </p:grpSpPr>
            <p:cxnSp>
              <p:nvCxnSpPr>
                <p:cNvPr id="288" name="Straight Connector 287">
                  <a:extLst>
                    <a:ext uri="{FF2B5EF4-FFF2-40B4-BE49-F238E27FC236}">
                      <a16:creationId xmlns:a16="http://schemas.microsoft.com/office/drawing/2014/main" id="{2FEC9D3F-4C67-4BA1-A182-6EC283A4FCCA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>
                  <a:extLst>
                    <a:ext uri="{FF2B5EF4-FFF2-40B4-BE49-F238E27FC236}">
                      <a16:creationId xmlns:a16="http://schemas.microsoft.com/office/drawing/2014/main" id="{64D41508-5083-4A3B-B353-566CA648C6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>
                  <a:extLst>
                    <a:ext uri="{FF2B5EF4-FFF2-40B4-BE49-F238E27FC236}">
                      <a16:creationId xmlns:a16="http://schemas.microsoft.com/office/drawing/2014/main" id="{F37C7E9B-C268-4FE5-B787-DD767C8E54CE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8" name="Group 497">
                <a:extLst>
                  <a:ext uri="{FF2B5EF4-FFF2-40B4-BE49-F238E27FC236}">
                    <a16:creationId xmlns:a16="http://schemas.microsoft.com/office/drawing/2014/main" id="{35E6AEB4-E2CD-4FFA-A167-2E48864D0D7B}"/>
                  </a:ext>
                </a:extLst>
              </p:cNvPr>
              <p:cNvGrpSpPr/>
              <p:nvPr/>
            </p:nvGrpSpPr>
            <p:grpSpPr>
              <a:xfrm>
                <a:off x="1182244" y="3221979"/>
                <a:ext cx="73013" cy="47478"/>
                <a:chOff x="2134265" y="1983727"/>
                <a:chExt cx="73013" cy="133858"/>
              </a:xfrm>
            </p:grpSpPr>
            <p:cxnSp>
              <p:nvCxnSpPr>
                <p:cNvPr id="499" name="Straight Connector 498">
                  <a:extLst>
                    <a:ext uri="{FF2B5EF4-FFF2-40B4-BE49-F238E27FC236}">
                      <a16:creationId xmlns:a16="http://schemas.microsoft.com/office/drawing/2014/main" id="{D02E4273-2A7D-44C4-A2B2-F50597BF7911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>
                  <a:extLst>
                    <a:ext uri="{FF2B5EF4-FFF2-40B4-BE49-F238E27FC236}">
                      <a16:creationId xmlns:a16="http://schemas.microsoft.com/office/drawing/2014/main" id="{27F33ECC-AE6A-4023-B867-38E73977FB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500">
                  <a:extLst>
                    <a:ext uri="{FF2B5EF4-FFF2-40B4-BE49-F238E27FC236}">
                      <a16:creationId xmlns:a16="http://schemas.microsoft.com/office/drawing/2014/main" id="{0F857986-E2AF-4E32-A8F2-2ACDF7336823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2" name="Group 501">
                <a:extLst>
                  <a:ext uri="{FF2B5EF4-FFF2-40B4-BE49-F238E27FC236}">
                    <a16:creationId xmlns:a16="http://schemas.microsoft.com/office/drawing/2014/main" id="{8FE3439A-1CBA-451A-9041-7760B7CB7CF1}"/>
                  </a:ext>
                </a:extLst>
              </p:cNvPr>
              <p:cNvGrpSpPr/>
              <p:nvPr/>
            </p:nvGrpSpPr>
            <p:grpSpPr>
              <a:xfrm>
                <a:off x="2382393" y="3281509"/>
                <a:ext cx="73013" cy="68910"/>
                <a:chOff x="2134265" y="1983727"/>
                <a:chExt cx="73013" cy="133858"/>
              </a:xfrm>
            </p:grpSpPr>
            <p:cxnSp>
              <p:nvCxnSpPr>
                <p:cNvPr id="503" name="Straight Connector 502">
                  <a:extLst>
                    <a:ext uri="{FF2B5EF4-FFF2-40B4-BE49-F238E27FC236}">
                      <a16:creationId xmlns:a16="http://schemas.microsoft.com/office/drawing/2014/main" id="{E8B2686F-35BC-499E-B6D1-AAB1B9564554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Straight Connector 503">
                  <a:extLst>
                    <a:ext uri="{FF2B5EF4-FFF2-40B4-BE49-F238E27FC236}">
                      <a16:creationId xmlns:a16="http://schemas.microsoft.com/office/drawing/2014/main" id="{7E9469C1-3680-40E7-9E98-8D8ADFB2E3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Straight Connector 504">
                  <a:extLst>
                    <a:ext uri="{FF2B5EF4-FFF2-40B4-BE49-F238E27FC236}">
                      <a16:creationId xmlns:a16="http://schemas.microsoft.com/office/drawing/2014/main" id="{9A4F25DB-21C5-4D35-A7AE-F93418C898CE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0" name="Group 509">
                <a:extLst>
                  <a:ext uri="{FF2B5EF4-FFF2-40B4-BE49-F238E27FC236}">
                    <a16:creationId xmlns:a16="http://schemas.microsoft.com/office/drawing/2014/main" id="{405A79FA-9172-4B10-AD9C-88398C4737CA}"/>
                  </a:ext>
                </a:extLst>
              </p:cNvPr>
              <p:cNvGrpSpPr/>
              <p:nvPr/>
            </p:nvGrpSpPr>
            <p:grpSpPr>
              <a:xfrm>
                <a:off x="2682431" y="3183909"/>
                <a:ext cx="73013" cy="45719"/>
                <a:chOff x="2134265" y="1983727"/>
                <a:chExt cx="73013" cy="133858"/>
              </a:xfrm>
            </p:grpSpPr>
            <p:cxnSp>
              <p:nvCxnSpPr>
                <p:cNvPr id="511" name="Straight Connector 510">
                  <a:extLst>
                    <a:ext uri="{FF2B5EF4-FFF2-40B4-BE49-F238E27FC236}">
                      <a16:creationId xmlns:a16="http://schemas.microsoft.com/office/drawing/2014/main" id="{0C94E833-DB79-4D43-8CBD-7EDEFB69B829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Straight Connector 511">
                  <a:extLst>
                    <a:ext uri="{FF2B5EF4-FFF2-40B4-BE49-F238E27FC236}">
                      <a16:creationId xmlns:a16="http://schemas.microsoft.com/office/drawing/2014/main" id="{3E40D524-B51F-4301-82E4-45D9C85EBE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56C47ACF-36D4-4C79-A5C4-173EBA30E1B4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9" name="Group 518">
              <a:extLst>
                <a:ext uri="{FF2B5EF4-FFF2-40B4-BE49-F238E27FC236}">
                  <a16:creationId xmlns:a16="http://schemas.microsoft.com/office/drawing/2014/main" id="{1B9FA17C-08C5-4E2C-9B62-CA28583A5C0D}"/>
                </a:ext>
              </a:extLst>
            </p:cNvPr>
            <p:cNvGrpSpPr/>
            <p:nvPr/>
          </p:nvGrpSpPr>
          <p:grpSpPr>
            <a:xfrm>
              <a:off x="1182244" y="3307735"/>
              <a:ext cx="1573200" cy="164780"/>
              <a:chOff x="1182244" y="3307735"/>
              <a:chExt cx="1573200" cy="164780"/>
            </a:xfrm>
          </p:grpSpPr>
          <p:grpSp>
            <p:nvGrpSpPr>
              <p:cNvPr id="281" name="Group 280">
                <a:extLst>
                  <a:ext uri="{FF2B5EF4-FFF2-40B4-BE49-F238E27FC236}">
                    <a16:creationId xmlns:a16="http://schemas.microsoft.com/office/drawing/2014/main" id="{0F81609B-7180-4C18-893B-6595957AC63F}"/>
                  </a:ext>
                </a:extLst>
              </p:cNvPr>
              <p:cNvGrpSpPr/>
              <p:nvPr/>
            </p:nvGrpSpPr>
            <p:grpSpPr>
              <a:xfrm>
                <a:off x="2382393" y="3419653"/>
                <a:ext cx="73013" cy="45719"/>
                <a:chOff x="2134265" y="1983727"/>
                <a:chExt cx="73013" cy="133858"/>
              </a:xfrm>
            </p:grpSpPr>
            <p:cxnSp>
              <p:nvCxnSpPr>
                <p:cNvPr id="283" name="Straight Connector 282">
                  <a:extLst>
                    <a:ext uri="{FF2B5EF4-FFF2-40B4-BE49-F238E27FC236}">
                      <a16:creationId xmlns:a16="http://schemas.microsoft.com/office/drawing/2014/main" id="{193FE4E4-38D8-4E53-9AE8-389A9E47B275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>
                  <a:extLst>
                    <a:ext uri="{FF2B5EF4-FFF2-40B4-BE49-F238E27FC236}">
                      <a16:creationId xmlns:a16="http://schemas.microsoft.com/office/drawing/2014/main" id="{040AAB48-F482-498B-BCBE-23647CC471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>
                  <a:extLst>
                    <a:ext uri="{FF2B5EF4-FFF2-40B4-BE49-F238E27FC236}">
                      <a16:creationId xmlns:a16="http://schemas.microsoft.com/office/drawing/2014/main" id="{F5E62378-EEDA-4CB5-B5C2-25EE76AB512E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21D95F01-9B7B-45C0-AA53-D959DC84EAB5}"/>
                  </a:ext>
                </a:extLst>
              </p:cNvPr>
              <p:cNvGrpSpPr/>
              <p:nvPr/>
            </p:nvGrpSpPr>
            <p:grpSpPr>
              <a:xfrm>
                <a:off x="2682431" y="3307735"/>
                <a:ext cx="73013" cy="45719"/>
                <a:chOff x="2134265" y="1983727"/>
                <a:chExt cx="73013" cy="133858"/>
              </a:xfrm>
            </p:grpSpPr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46304F8F-17FB-4457-A5B0-49091A911D01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A66E8FE8-DFF7-4EAF-9BAF-6B93CE2CDC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912CF46D-583A-42F0-B667-47D79B3F5C5D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6" name="Group 505">
                <a:extLst>
                  <a:ext uri="{FF2B5EF4-FFF2-40B4-BE49-F238E27FC236}">
                    <a16:creationId xmlns:a16="http://schemas.microsoft.com/office/drawing/2014/main" id="{44462930-AF99-49B6-82E7-37D84793672E}"/>
                  </a:ext>
                </a:extLst>
              </p:cNvPr>
              <p:cNvGrpSpPr/>
              <p:nvPr/>
            </p:nvGrpSpPr>
            <p:grpSpPr>
              <a:xfrm>
                <a:off x="2082356" y="3426796"/>
                <a:ext cx="73013" cy="45719"/>
                <a:chOff x="2134265" y="1983727"/>
                <a:chExt cx="73013" cy="133858"/>
              </a:xfrm>
            </p:grpSpPr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74469D07-1DAA-47CF-B442-9140067C5DFA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D1E07D9E-5A22-4404-9C2D-4D5368F169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>
                  <a:extLst>
                    <a:ext uri="{FF2B5EF4-FFF2-40B4-BE49-F238E27FC236}">
                      <a16:creationId xmlns:a16="http://schemas.microsoft.com/office/drawing/2014/main" id="{10C017E8-C747-4898-928E-77F230A8B325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5" name="Group 514">
                <a:extLst>
                  <a:ext uri="{FF2B5EF4-FFF2-40B4-BE49-F238E27FC236}">
                    <a16:creationId xmlns:a16="http://schemas.microsoft.com/office/drawing/2014/main" id="{7FB71025-FA6A-40D9-A567-CBEE5406D0AC}"/>
                  </a:ext>
                </a:extLst>
              </p:cNvPr>
              <p:cNvGrpSpPr/>
              <p:nvPr/>
            </p:nvGrpSpPr>
            <p:grpSpPr>
              <a:xfrm>
                <a:off x="1182244" y="3329134"/>
                <a:ext cx="73013" cy="73672"/>
                <a:chOff x="2134265" y="1983727"/>
                <a:chExt cx="73013" cy="133858"/>
              </a:xfrm>
            </p:grpSpPr>
            <p:cxnSp>
              <p:nvCxnSpPr>
                <p:cNvPr id="516" name="Straight Connector 515">
                  <a:extLst>
                    <a:ext uri="{FF2B5EF4-FFF2-40B4-BE49-F238E27FC236}">
                      <a16:creationId xmlns:a16="http://schemas.microsoft.com/office/drawing/2014/main" id="{3339EB47-571D-43B1-8304-2C86372A82D5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Straight Connector 516">
                  <a:extLst>
                    <a:ext uri="{FF2B5EF4-FFF2-40B4-BE49-F238E27FC236}">
                      <a16:creationId xmlns:a16="http://schemas.microsoft.com/office/drawing/2014/main" id="{EFAC00AD-09F8-4BC4-AEDE-B04FDA336F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8" name="Straight Connector 517">
                  <a:extLst>
                    <a:ext uri="{FF2B5EF4-FFF2-40B4-BE49-F238E27FC236}">
                      <a16:creationId xmlns:a16="http://schemas.microsoft.com/office/drawing/2014/main" id="{15E83B0A-4681-448E-A06F-B3953502D53D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37" name="Group 536">
            <a:extLst>
              <a:ext uri="{FF2B5EF4-FFF2-40B4-BE49-F238E27FC236}">
                <a16:creationId xmlns:a16="http://schemas.microsoft.com/office/drawing/2014/main" id="{1536F9FA-485F-4831-A37C-118869430170}"/>
              </a:ext>
            </a:extLst>
          </p:cNvPr>
          <p:cNvGrpSpPr/>
          <p:nvPr/>
        </p:nvGrpSpPr>
        <p:grpSpPr>
          <a:xfrm>
            <a:off x="1174145" y="3168101"/>
            <a:ext cx="2487127" cy="324954"/>
            <a:chOff x="1174145" y="3168101"/>
            <a:chExt cx="2487127" cy="324954"/>
          </a:xfrm>
        </p:grpSpPr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5E3D1832-4ACE-47B9-8482-47FE2EE0C1DB}"/>
                </a:ext>
              </a:extLst>
            </p:cNvPr>
            <p:cNvSpPr/>
            <p:nvPr/>
          </p:nvSpPr>
          <p:spPr>
            <a:xfrm>
              <a:off x="1219200" y="3205163"/>
              <a:ext cx="2400300" cy="247650"/>
            </a:xfrm>
            <a:custGeom>
              <a:avLst/>
              <a:gdLst>
                <a:gd name="connsiteX0" fmla="*/ 0 w 2400300"/>
                <a:gd name="connsiteY0" fmla="*/ 14287 h 247650"/>
                <a:gd name="connsiteX1" fmla="*/ 902494 w 2400300"/>
                <a:gd name="connsiteY1" fmla="*/ 207168 h 247650"/>
                <a:gd name="connsiteX2" fmla="*/ 1202531 w 2400300"/>
                <a:gd name="connsiteY2" fmla="*/ 54768 h 247650"/>
                <a:gd name="connsiteX3" fmla="*/ 1495425 w 2400300"/>
                <a:gd name="connsiteY3" fmla="*/ 0 h 247650"/>
                <a:gd name="connsiteX4" fmla="*/ 1802606 w 2400300"/>
                <a:gd name="connsiteY4" fmla="*/ 121443 h 247650"/>
                <a:gd name="connsiteX5" fmla="*/ 2102644 w 2400300"/>
                <a:gd name="connsiteY5" fmla="*/ 150018 h 247650"/>
                <a:gd name="connsiteX6" fmla="*/ 2400300 w 2400300"/>
                <a:gd name="connsiteY6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0300" h="247650">
                  <a:moveTo>
                    <a:pt x="0" y="14287"/>
                  </a:moveTo>
                  <a:lnTo>
                    <a:pt x="902494" y="207168"/>
                  </a:lnTo>
                  <a:lnTo>
                    <a:pt x="1202531" y="54768"/>
                  </a:lnTo>
                  <a:lnTo>
                    <a:pt x="1495425" y="0"/>
                  </a:lnTo>
                  <a:lnTo>
                    <a:pt x="1802606" y="121443"/>
                  </a:lnTo>
                  <a:lnTo>
                    <a:pt x="2102644" y="150018"/>
                  </a:lnTo>
                  <a:lnTo>
                    <a:pt x="2400300" y="247650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28" name="Group 527">
              <a:extLst>
                <a:ext uri="{FF2B5EF4-FFF2-40B4-BE49-F238E27FC236}">
                  <a16:creationId xmlns:a16="http://schemas.microsoft.com/office/drawing/2014/main" id="{6B3FA952-21F2-4750-95E4-1F4F02DB3651}"/>
                </a:ext>
              </a:extLst>
            </p:cNvPr>
            <p:cNvGrpSpPr/>
            <p:nvPr/>
          </p:nvGrpSpPr>
          <p:grpSpPr>
            <a:xfrm>
              <a:off x="1174145" y="3168101"/>
              <a:ext cx="2487127" cy="324954"/>
              <a:chOff x="1174145" y="3168101"/>
              <a:chExt cx="2487127" cy="324954"/>
            </a:xfrm>
          </p:grpSpPr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A658232F-EE3B-4710-8FDA-A97CF1D4F958}"/>
                  </a:ext>
                </a:extLst>
              </p:cNvPr>
              <p:cNvSpPr/>
              <p:nvPr/>
            </p:nvSpPr>
            <p:spPr>
              <a:xfrm>
                <a:off x="1174145" y="3180008"/>
                <a:ext cx="89210" cy="8921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C93B6D07-FAF0-464D-A60A-9A705A3FC5FA}"/>
                  </a:ext>
                </a:extLst>
              </p:cNvPr>
              <p:cNvSpPr/>
              <p:nvPr/>
            </p:nvSpPr>
            <p:spPr>
              <a:xfrm>
                <a:off x="2074257" y="3368127"/>
                <a:ext cx="89210" cy="8921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:a16="http://schemas.microsoft.com/office/drawing/2014/main" id="{2B74CC8D-BD54-458D-886B-802522DB0A50}"/>
                  </a:ext>
                </a:extLst>
              </p:cNvPr>
              <p:cNvSpPr/>
              <p:nvPr/>
            </p:nvSpPr>
            <p:spPr>
              <a:xfrm>
                <a:off x="2374294" y="3220489"/>
                <a:ext cx="89210" cy="8921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21BE2946-49E7-4F8A-96D3-63A43A915074}"/>
                  </a:ext>
                </a:extLst>
              </p:cNvPr>
              <p:cNvSpPr/>
              <p:nvPr/>
            </p:nvSpPr>
            <p:spPr>
              <a:xfrm>
                <a:off x="2674332" y="3168101"/>
                <a:ext cx="89210" cy="8921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961D2DF5-1FC1-4F61-9AEA-4E7A03D19E48}"/>
                  </a:ext>
                </a:extLst>
              </p:cNvPr>
              <p:cNvSpPr/>
              <p:nvPr/>
            </p:nvSpPr>
            <p:spPr>
              <a:xfrm>
                <a:off x="2974369" y="3287164"/>
                <a:ext cx="89210" cy="8921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C591C7A8-DFCE-415D-9A77-41FDD668D6B3}"/>
                  </a:ext>
                </a:extLst>
              </p:cNvPr>
              <p:cNvSpPr/>
              <p:nvPr/>
            </p:nvSpPr>
            <p:spPr>
              <a:xfrm>
                <a:off x="3272025" y="3308595"/>
                <a:ext cx="89210" cy="8921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id="{1E8A3105-7877-4883-9EFB-28C8F8CF26B8}"/>
                  </a:ext>
                </a:extLst>
              </p:cNvPr>
              <p:cNvSpPr/>
              <p:nvPr/>
            </p:nvSpPr>
            <p:spPr>
              <a:xfrm>
                <a:off x="3572062" y="3403845"/>
                <a:ext cx="89210" cy="8921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FE2DCBE5-98C9-4F08-9846-D294BF20AE92}"/>
              </a:ext>
            </a:extLst>
          </p:cNvPr>
          <p:cNvGrpSpPr/>
          <p:nvPr/>
        </p:nvGrpSpPr>
        <p:grpSpPr>
          <a:xfrm>
            <a:off x="1174145" y="3153814"/>
            <a:ext cx="1889434" cy="272567"/>
            <a:chOff x="1174145" y="3153814"/>
            <a:chExt cx="1889434" cy="272567"/>
          </a:xfrm>
        </p:grpSpPr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7CAD4DFC-9AA0-467E-83AF-66E960A655E4}"/>
                </a:ext>
              </a:extLst>
            </p:cNvPr>
            <p:cNvSpPr/>
            <p:nvPr/>
          </p:nvSpPr>
          <p:spPr>
            <a:xfrm>
              <a:off x="1221581" y="3186113"/>
              <a:ext cx="1797844" cy="195262"/>
            </a:xfrm>
            <a:custGeom>
              <a:avLst/>
              <a:gdLst>
                <a:gd name="connsiteX0" fmla="*/ 0 w 1797844"/>
                <a:gd name="connsiteY0" fmla="*/ 66675 h 195262"/>
                <a:gd name="connsiteX1" fmla="*/ 892969 w 1797844"/>
                <a:gd name="connsiteY1" fmla="*/ 166687 h 195262"/>
                <a:gd name="connsiteX2" fmla="*/ 1200150 w 1797844"/>
                <a:gd name="connsiteY2" fmla="*/ 107156 h 195262"/>
                <a:gd name="connsiteX3" fmla="*/ 1500188 w 1797844"/>
                <a:gd name="connsiteY3" fmla="*/ 0 h 195262"/>
                <a:gd name="connsiteX4" fmla="*/ 1797844 w 1797844"/>
                <a:gd name="connsiteY4" fmla="*/ 195262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844" h="195262">
                  <a:moveTo>
                    <a:pt x="0" y="66675"/>
                  </a:moveTo>
                  <a:lnTo>
                    <a:pt x="892969" y="166687"/>
                  </a:lnTo>
                  <a:lnTo>
                    <a:pt x="1200150" y="107156"/>
                  </a:lnTo>
                  <a:lnTo>
                    <a:pt x="1500188" y="0"/>
                  </a:lnTo>
                  <a:lnTo>
                    <a:pt x="1797844" y="195262"/>
                  </a:ln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51D54FF6-AF5A-49D4-95FF-E4269D74DD1D}"/>
                </a:ext>
              </a:extLst>
            </p:cNvPr>
            <p:cNvGrpSpPr/>
            <p:nvPr/>
          </p:nvGrpSpPr>
          <p:grpSpPr>
            <a:xfrm>
              <a:off x="1174145" y="3153814"/>
              <a:ext cx="1889434" cy="272567"/>
              <a:chOff x="1174145" y="3153814"/>
              <a:chExt cx="1889434" cy="272567"/>
            </a:xfrm>
          </p:grpSpPr>
          <p:sp>
            <p:nvSpPr>
              <p:cNvPr id="529" name="Oval 528">
                <a:extLst>
                  <a:ext uri="{FF2B5EF4-FFF2-40B4-BE49-F238E27FC236}">
                    <a16:creationId xmlns:a16="http://schemas.microsoft.com/office/drawing/2014/main" id="{04B33ED2-0432-4E52-B21B-E8A13D71FC49}"/>
                  </a:ext>
                </a:extLst>
              </p:cNvPr>
              <p:cNvSpPr/>
              <p:nvPr/>
            </p:nvSpPr>
            <p:spPr>
              <a:xfrm>
                <a:off x="1174145" y="3206201"/>
                <a:ext cx="89210" cy="8921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0" name="Oval 529">
                <a:extLst>
                  <a:ext uri="{FF2B5EF4-FFF2-40B4-BE49-F238E27FC236}">
                    <a16:creationId xmlns:a16="http://schemas.microsoft.com/office/drawing/2014/main" id="{07F344FC-3A34-42F6-812C-17EF58A850DA}"/>
                  </a:ext>
                </a:extLst>
              </p:cNvPr>
              <p:cNvSpPr/>
              <p:nvPr/>
            </p:nvSpPr>
            <p:spPr>
              <a:xfrm>
                <a:off x="2074257" y="3308595"/>
                <a:ext cx="89210" cy="8921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1" name="Oval 530">
                <a:extLst>
                  <a:ext uri="{FF2B5EF4-FFF2-40B4-BE49-F238E27FC236}">
                    <a16:creationId xmlns:a16="http://schemas.microsoft.com/office/drawing/2014/main" id="{88C5B591-05A4-405D-8A4A-B3FA1367F752}"/>
                  </a:ext>
                </a:extLst>
              </p:cNvPr>
              <p:cNvSpPr/>
              <p:nvPr/>
            </p:nvSpPr>
            <p:spPr>
              <a:xfrm>
                <a:off x="2374294" y="3246682"/>
                <a:ext cx="89210" cy="8921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2" name="Oval 531">
                <a:extLst>
                  <a:ext uri="{FF2B5EF4-FFF2-40B4-BE49-F238E27FC236}">
                    <a16:creationId xmlns:a16="http://schemas.microsoft.com/office/drawing/2014/main" id="{24576FF6-BA41-4B39-BBB3-36A21FF7F2DD}"/>
                  </a:ext>
                </a:extLst>
              </p:cNvPr>
              <p:cNvSpPr/>
              <p:nvPr/>
            </p:nvSpPr>
            <p:spPr>
              <a:xfrm>
                <a:off x="2674332" y="3153814"/>
                <a:ext cx="89210" cy="8921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3" name="Oval 532">
                <a:extLst>
                  <a:ext uri="{FF2B5EF4-FFF2-40B4-BE49-F238E27FC236}">
                    <a16:creationId xmlns:a16="http://schemas.microsoft.com/office/drawing/2014/main" id="{F2D6B2B8-9F68-47CD-B004-89409531CE00}"/>
                  </a:ext>
                </a:extLst>
              </p:cNvPr>
              <p:cNvSpPr/>
              <p:nvPr/>
            </p:nvSpPr>
            <p:spPr>
              <a:xfrm>
                <a:off x="2974369" y="3337171"/>
                <a:ext cx="89210" cy="8921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41" name="Group 540">
            <a:extLst>
              <a:ext uri="{FF2B5EF4-FFF2-40B4-BE49-F238E27FC236}">
                <a16:creationId xmlns:a16="http://schemas.microsoft.com/office/drawing/2014/main" id="{2F74FF13-73B6-4DF0-AF4A-FCCE3C2DC559}"/>
              </a:ext>
            </a:extLst>
          </p:cNvPr>
          <p:cNvGrpSpPr/>
          <p:nvPr/>
        </p:nvGrpSpPr>
        <p:grpSpPr>
          <a:xfrm>
            <a:off x="1174145" y="3277639"/>
            <a:ext cx="2487127" cy="274948"/>
            <a:chOff x="1174145" y="3277639"/>
            <a:chExt cx="2487127" cy="274948"/>
          </a:xfrm>
        </p:grpSpPr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493F7312-F88C-46E9-A08E-1FE43A573788}"/>
                </a:ext>
              </a:extLst>
            </p:cNvPr>
            <p:cNvSpPr/>
            <p:nvPr/>
          </p:nvSpPr>
          <p:spPr>
            <a:xfrm>
              <a:off x="1219200" y="3317081"/>
              <a:ext cx="2395538" cy="190500"/>
            </a:xfrm>
            <a:custGeom>
              <a:avLst/>
              <a:gdLst>
                <a:gd name="connsiteX0" fmla="*/ 0 w 2395538"/>
                <a:gd name="connsiteY0" fmla="*/ 50007 h 190500"/>
                <a:gd name="connsiteX1" fmla="*/ 897731 w 2395538"/>
                <a:gd name="connsiteY1" fmla="*/ 126207 h 190500"/>
                <a:gd name="connsiteX2" fmla="*/ 1204913 w 2395538"/>
                <a:gd name="connsiteY2" fmla="*/ 104775 h 190500"/>
                <a:gd name="connsiteX3" fmla="*/ 1497806 w 2395538"/>
                <a:gd name="connsiteY3" fmla="*/ 0 h 190500"/>
                <a:gd name="connsiteX4" fmla="*/ 1797844 w 2395538"/>
                <a:gd name="connsiteY4" fmla="*/ 64294 h 190500"/>
                <a:gd name="connsiteX5" fmla="*/ 2097881 w 2395538"/>
                <a:gd name="connsiteY5" fmla="*/ 109538 h 190500"/>
                <a:gd name="connsiteX6" fmla="*/ 2395538 w 2395538"/>
                <a:gd name="connsiteY6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5538" h="190500">
                  <a:moveTo>
                    <a:pt x="0" y="50007"/>
                  </a:moveTo>
                  <a:lnTo>
                    <a:pt x="897731" y="126207"/>
                  </a:lnTo>
                  <a:lnTo>
                    <a:pt x="1204913" y="104775"/>
                  </a:lnTo>
                  <a:lnTo>
                    <a:pt x="1497806" y="0"/>
                  </a:lnTo>
                  <a:lnTo>
                    <a:pt x="1797844" y="64294"/>
                  </a:lnTo>
                  <a:lnTo>
                    <a:pt x="2097881" y="109538"/>
                  </a:lnTo>
                  <a:lnTo>
                    <a:pt x="2395538" y="190500"/>
                  </a:lnTo>
                </a:path>
              </a:pathLst>
            </a:cu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5" name="Group 534">
              <a:extLst>
                <a:ext uri="{FF2B5EF4-FFF2-40B4-BE49-F238E27FC236}">
                  <a16:creationId xmlns:a16="http://schemas.microsoft.com/office/drawing/2014/main" id="{0A9F807B-44DA-4B1B-8D45-8FAF3187B9E4}"/>
                </a:ext>
              </a:extLst>
            </p:cNvPr>
            <p:cNvGrpSpPr/>
            <p:nvPr/>
          </p:nvGrpSpPr>
          <p:grpSpPr>
            <a:xfrm>
              <a:off x="1174145" y="3277639"/>
              <a:ext cx="2487127" cy="274948"/>
              <a:chOff x="1174145" y="3277639"/>
              <a:chExt cx="2487127" cy="274948"/>
            </a:xfrm>
          </p:grpSpPr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812D3788-DA92-4921-90B2-5619AD4DD6FC}"/>
                  </a:ext>
                </a:extLst>
              </p:cNvPr>
              <p:cNvSpPr/>
              <p:nvPr/>
            </p:nvSpPr>
            <p:spPr>
              <a:xfrm>
                <a:off x="2074257" y="3399083"/>
                <a:ext cx="89210" cy="89210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E831BDF4-B35A-4545-A316-B55E2050304F}"/>
                  </a:ext>
                </a:extLst>
              </p:cNvPr>
              <p:cNvSpPr/>
              <p:nvPr/>
            </p:nvSpPr>
            <p:spPr>
              <a:xfrm>
                <a:off x="2374294" y="3380033"/>
                <a:ext cx="89210" cy="89210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06DB56FA-D9A2-46BE-9AC0-F1C23CE9FEE4}"/>
                  </a:ext>
                </a:extLst>
              </p:cNvPr>
              <p:cNvSpPr/>
              <p:nvPr/>
            </p:nvSpPr>
            <p:spPr>
              <a:xfrm>
                <a:off x="2674332" y="3277639"/>
                <a:ext cx="89210" cy="89210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324D7593-2C68-449E-BD48-02800B108E33}"/>
                  </a:ext>
                </a:extLst>
              </p:cNvPr>
              <p:cNvSpPr/>
              <p:nvPr/>
            </p:nvSpPr>
            <p:spPr>
              <a:xfrm>
                <a:off x="2974369" y="3337170"/>
                <a:ext cx="89210" cy="89210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7AC8865B-A41C-4A7B-AB83-9A0C8FF21206}"/>
                  </a:ext>
                </a:extLst>
              </p:cNvPr>
              <p:cNvSpPr/>
              <p:nvPr/>
            </p:nvSpPr>
            <p:spPr>
              <a:xfrm>
                <a:off x="3272025" y="3387177"/>
                <a:ext cx="89210" cy="89210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23CFB665-42B4-4BBA-8A88-D413351070CC}"/>
                  </a:ext>
                </a:extLst>
              </p:cNvPr>
              <p:cNvSpPr/>
              <p:nvPr/>
            </p:nvSpPr>
            <p:spPr>
              <a:xfrm>
                <a:off x="3572062" y="3463377"/>
                <a:ext cx="89210" cy="89210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35DD708A-FFE5-4E58-BFDD-86EF415A6848}"/>
                  </a:ext>
                </a:extLst>
              </p:cNvPr>
              <p:cNvSpPr/>
              <p:nvPr/>
            </p:nvSpPr>
            <p:spPr>
              <a:xfrm>
                <a:off x="1174145" y="3327646"/>
                <a:ext cx="89210" cy="89210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71" name="Group 570">
            <a:extLst>
              <a:ext uri="{FF2B5EF4-FFF2-40B4-BE49-F238E27FC236}">
                <a16:creationId xmlns:a16="http://schemas.microsoft.com/office/drawing/2014/main" id="{D5A9C488-72BE-4DF3-8A79-E95D38691864}"/>
              </a:ext>
            </a:extLst>
          </p:cNvPr>
          <p:cNvGrpSpPr/>
          <p:nvPr/>
        </p:nvGrpSpPr>
        <p:grpSpPr>
          <a:xfrm>
            <a:off x="4761262" y="2019447"/>
            <a:ext cx="2166131" cy="398175"/>
            <a:chOff x="4761262" y="2019447"/>
            <a:chExt cx="2166131" cy="398175"/>
          </a:xfrm>
        </p:grpSpPr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E6881267-35E6-4DE1-BC7C-23878BB5D8B8}"/>
                </a:ext>
              </a:extLst>
            </p:cNvPr>
            <p:cNvGrpSpPr/>
            <p:nvPr/>
          </p:nvGrpSpPr>
          <p:grpSpPr>
            <a:xfrm>
              <a:off x="4761262" y="2019447"/>
              <a:ext cx="2166131" cy="333228"/>
              <a:chOff x="4761262" y="2019447"/>
              <a:chExt cx="2166131" cy="333228"/>
            </a:xfrm>
          </p:grpSpPr>
          <p:grpSp>
            <p:nvGrpSpPr>
              <p:cNvPr id="324" name="Group 323">
                <a:extLst>
                  <a:ext uri="{FF2B5EF4-FFF2-40B4-BE49-F238E27FC236}">
                    <a16:creationId xmlns:a16="http://schemas.microsoft.com/office/drawing/2014/main" id="{397C8BB9-029C-4974-99A3-ACA4C9DCCA00}"/>
                  </a:ext>
                </a:extLst>
              </p:cNvPr>
              <p:cNvGrpSpPr/>
              <p:nvPr/>
            </p:nvGrpSpPr>
            <p:grpSpPr>
              <a:xfrm>
                <a:off x="5656612" y="2019447"/>
                <a:ext cx="73013" cy="68909"/>
                <a:chOff x="2134265" y="1983727"/>
                <a:chExt cx="73013" cy="133858"/>
              </a:xfrm>
            </p:grpSpPr>
            <p:cxnSp>
              <p:nvCxnSpPr>
                <p:cNvPr id="326" name="Straight Connector 325">
                  <a:extLst>
                    <a:ext uri="{FF2B5EF4-FFF2-40B4-BE49-F238E27FC236}">
                      <a16:creationId xmlns:a16="http://schemas.microsoft.com/office/drawing/2014/main" id="{6DB237D0-570C-41B7-9E13-6C36D59111BF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>
                  <a:extLst>
                    <a:ext uri="{FF2B5EF4-FFF2-40B4-BE49-F238E27FC236}">
                      <a16:creationId xmlns:a16="http://schemas.microsoft.com/office/drawing/2014/main" id="{C850AA07-357C-4010-A572-1D61D284BA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>
                  <a:extLst>
                    <a:ext uri="{FF2B5EF4-FFF2-40B4-BE49-F238E27FC236}">
                      <a16:creationId xmlns:a16="http://schemas.microsoft.com/office/drawing/2014/main" id="{B1DC33DE-F555-42A4-B94E-CEFB1FA66D25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F230DBCA-8B69-4493-B073-862E37B39B2A}"/>
                  </a:ext>
                </a:extLst>
              </p:cNvPr>
              <p:cNvGrpSpPr/>
              <p:nvPr/>
            </p:nvGrpSpPr>
            <p:grpSpPr>
              <a:xfrm>
                <a:off x="6854380" y="2288529"/>
                <a:ext cx="73013" cy="64146"/>
                <a:chOff x="2134265" y="1983727"/>
                <a:chExt cx="73013" cy="133858"/>
              </a:xfrm>
            </p:grpSpPr>
            <p:cxnSp>
              <p:nvCxnSpPr>
                <p:cNvPr id="306" name="Straight Connector 305">
                  <a:extLst>
                    <a:ext uri="{FF2B5EF4-FFF2-40B4-BE49-F238E27FC236}">
                      <a16:creationId xmlns:a16="http://schemas.microsoft.com/office/drawing/2014/main" id="{2876FA4D-EDC6-4533-86F9-4BB88DD2FCAB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>
                  <a:extLst>
                    <a:ext uri="{FF2B5EF4-FFF2-40B4-BE49-F238E27FC236}">
                      <a16:creationId xmlns:a16="http://schemas.microsoft.com/office/drawing/2014/main" id="{C04EFE5B-30D5-4B73-93C2-C35B0D8D45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>
                  <a:extLst>
                    <a:ext uri="{FF2B5EF4-FFF2-40B4-BE49-F238E27FC236}">
                      <a16:creationId xmlns:a16="http://schemas.microsoft.com/office/drawing/2014/main" id="{46718DB5-AA58-4D8C-98FF-1F8810085917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3" name="Group 542">
                <a:extLst>
                  <a:ext uri="{FF2B5EF4-FFF2-40B4-BE49-F238E27FC236}">
                    <a16:creationId xmlns:a16="http://schemas.microsoft.com/office/drawing/2014/main" id="{0A23B60E-5BE5-42AC-BAD8-57C65492F7D7}"/>
                  </a:ext>
                </a:extLst>
              </p:cNvPr>
              <p:cNvGrpSpPr/>
              <p:nvPr/>
            </p:nvGrpSpPr>
            <p:grpSpPr>
              <a:xfrm>
                <a:off x="4761262" y="2090883"/>
                <a:ext cx="73013" cy="178447"/>
                <a:chOff x="2134265" y="1983727"/>
                <a:chExt cx="73013" cy="133858"/>
              </a:xfrm>
            </p:grpSpPr>
            <p:cxnSp>
              <p:nvCxnSpPr>
                <p:cNvPr id="545" name="Straight Connector 544">
                  <a:extLst>
                    <a:ext uri="{FF2B5EF4-FFF2-40B4-BE49-F238E27FC236}">
                      <a16:creationId xmlns:a16="http://schemas.microsoft.com/office/drawing/2014/main" id="{61B34ABB-940F-4AEC-A2DD-73025B2EAA77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6" name="Straight Connector 545">
                  <a:extLst>
                    <a:ext uri="{FF2B5EF4-FFF2-40B4-BE49-F238E27FC236}">
                      <a16:creationId xmlns:a16="http://schemas.microsoft.com/office/drawing/2014/main" id="{D3D55175-A707-4CA1-85B5-5E3EF06199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Straight Connector 546">
                  <a:extLst>
                    <a:ext uri="{FF2B5EF4-FFF2-40B4-BE49-F238E27FC236}">
                      <a16:creationId xmlns:a16="http://schemas.microsoft.com/office/drawing/2014/main" id="{CE341E42-B2DA-447C-AD08-95B6A2608B22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56" name="Group 555">
              <a:extLst>
                <a:ext uri="{FF2B5EF4-FFF2-40B4-BE49-F238E27FC236}">
                  <a16:creationId xmlns:a16="http://schemas.microsoft.com/office/drawing/2014/main" id="{0D2C99ED-500E-42CD-A182-C646D1110607}"/>
                </a:ext>
              </a:extLst>
            </p:cNvPr>
            <p:cNvGrpSpPr/>
            <p:nvPr/>
          </p:nvGrpSpPr>
          <p:grpSpPr>
            <a:xfrm>
              <a:off x="4761262" y="2259805"/>
              <a:ext cx="2166131" cy="157817"/>
              <a:chOff x="4761262" y="2259805"/>
              <a:chExt cx="2166131" cy="157817"/>
            </a:xfrm>
          </p:grpSpPr>
          <p:grpSp>
            <p:nvGrpSpPr>
              <p:cNvPr id="548" name="Group 547">
                <a:extLst>
                  <a:ext uri="{FF2B5EF4-FFF2-40B4-BE49-F238E27FC236}">
                    <a16:creationId xmlns:a16="http://schemas.microsoft.com/office/drawing/2014/main" id="{866AA348-DFDE-422E-9AF5-DD646C65827D}"/>
                  </a:ext>
                </a:extLst>
              </p:cNvPr>
              <p:cNvGrpSpPr/>
              <p:nvPr/>
            </p:nvGrpSpPr>
            <p:grpSpPr>
              <a:xfrm>
                <a:off x="4761262" y="2259805"/>
                <a:ext cx="73013" cy="50661"/>
                <a:chOff x="2134265" y="1983727"/>
                <a:chExt cx="73013" cy="133858"/>
              </a:xfrm>
            </p:grpSpPr>
            <p:cxnSp>
              <p:nvCxnSpPr>
                <p:cNvPr id="549" name="Straight Connector 548">
                  <a:extLst>
                    <a:ext uri="{FF2B5EF4-FFF2-40B4-BE49-F238E27FC236}">
                      <a16:creationId xmlns:a16="http://schemas.microsoft.com/office/drawing/2014/main" id="{C42DF7B7-0D29-4381-89BC-2FFFE4F6E763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Straight Connector 549">
                  <a:extLst>
                    <a:ext uri="{FF2B5EF4-FFF2-40B4-BE49-F238E27FC236}">
                      <a16:creationId xmlns:a16="http://schemas.microsoft.com/office/drawing/2014/main" id="{413BDACC-64A7-4D27-B544-7D59B907C3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" name="Straight Connector 550">
                  <a:extLst>
                    <a:ext uri="{FF2B5EF4-FFF2-40B4-BE49-F238E27FC236}">
                      <a16:creationId xmlns:a16="http://schemas.microsoft.com/office/drawing/2014/main" id="{764D95AD-22D4-409D-91AF-9F1E022FDC55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2" name="Group 551">
                <a:extLst>
                  <a:ext uri="{FF2B5EF4-FFF2-40B4-BE49-F238E27FC236}">
                    <a16:creationId xmlns:a16="http://schemas.microsoft.com/office/drawing/2014/main" id="{259D500D-2347-46C0-97C6-6DBF78693DFB}"/>
                  </a:ext>
                </a:extLst>
              </p:cNvPr>
              <p:cNvGrpSpPr/>
              <p:nvPr/>
            </p:nvGrpSpPr>
            <p:grpSpPr>
              <a:xfrm>
                <a:off x="6854380" y="2371903"/>
                <a:ext cx="73013" cy="45719"/>
                <a:chOff x="2134265" y="1983727"/>
                <a:chExt cx="73013" cy="133858"/>
              </a:xfrm>
            </p:grpSpPr>
            <p:cxnSp>
              <p:nvCxnSpPr>
                <p:cNvPr id="553" name="Straight Connector 552">
                  <a:extLst>
                    <a:ext uri="{FF2B5EF4-FFF2-40B4-BE49-F238E27FC236}">
                      <a16:creationId xmlns:a16="http://schemas.microsoft.com/office/drawing/2014/main" id="{6AD32D60-6C5E-4AFB-8903-5914F0421134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Straight Connector 553">
                  <a:extLst>
                    <a:ext uri="{FF2B5EF4-FFF2-40B4-BE49-F238E27FC236}">
                      <a16:creationId xmlns:a16="http://schemas.microsoft.com/office/drawing/2014/main" id="{20DA17F3-29CD-4E77-A36A-17D0288685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" name="Straight Connector 554">
                  <a:extLst>
                    <a:ext uri="{FF2B5EF4-FFF2-40B4-BE49-F238E27FC236}">
                      <a16:creationId xmlns:a16="http://schemas.microsoft.com/office/drawing/2014/main" id="{4A19D336-AA24-45B7-A076-16FD6BDBDEF2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21043C3D-826B-4208-BB52-904905C8384B}"/>
                </a:ext>
              </a:extLst>
            </p:cNvPr>
            <p:cNvGrpSpPr/>
            <p:nvPr/>
          </p:nvGrpSpPr>
          <p:grpSpPr>
            <a:xfrm>
              <a:off x="4761262" y="2212329"/>
              <a:ext cx="2166131" cy="168921"/>
              <a:chOff x="4761262" y="2212329"/>
              <a:chExt cx="2166131" cy="168921"/>
            </a:xfrm>
          </p:grpSpPr>
          <p:grpSp>
            <p:nvGrpSpPr>
              <p:cNvPr id="557" name="Group 556">
                <a:extLst>
                  <a:ext uri="{FF2B5EF4-FFF2-40B4-BE49-F238E27FC236}">
                    <a16:creationId xmlns:a16="http://schemas.microsoft.com/office/drawing/2014/main" id="{5E04081A-BF49-48C5-8850-0140ABD27E63}"/>
                  </a:ext>
                </a:extLst>
              </p:cNvPr>
              <p:cNvGrpSpPr/>
              <p:nvPr/>
            </p:nvGrpSpPr>
            <p:grpSpPr>
              <a:xfrm>
                <a:off x="4761262" y="2226648"/>
                <a:ext cx="73013" cy="45719"/>
                <a:chOff x="2134265" y="1983727"/>
                <a:chExt cx="73013" cy="133858"/>
              </a:xfrm>
            </p:grpSpPr>
            <p:cxnSp>
              <p:nvCxnSpPr>
                <p:cNvPr id="558" name="Straight Connector 557">
                  <a:extLst>
                    <a:ext uri="{FF2B5EF4-FFF2-40B4-BE49-F238E27FC236}">
                      <a16:creationId xmlns:a16="http://schemas.microsoft.com/office/drawing/2014/main" id="{F0EA15CC-5932-463C-A566-804BEADE5769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9" name="Straight Connector 558">
                  <a:extLst>
                    <a:ext uri="{FF2B5EF4-FFF2-40B4-BE49-F238E27FC236}">
                      <a16:creationId xmlns:a16="http://schemas.microsoft.com/office/drawing/2014/main" id="{6BB01A33-C301-4DDE-ADD0-662F1141D4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559">
                  <a:extLst>
                    <a:ext uri="{FF2B5EF4-FFF2-40B4-BE49-F238E27FC236}">
                      <a16:creationId xmlns:a16="http://schemas.microsoft.com/office/drawing/2014/main" id="{A9B5A404-1B99-4BF8-AF3B-F010FF50CA53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1" name="Group 560">
                <a:extLst>
                  <a:ext uri="{FF2B5EF4-FFF2-40B4-BE49-F238E27FC236}">
                    <a16:creationId xmlns:a16="http://schemas.microsoft.com/office/drawing/2014/main" id="{7ACC3275-36C2-4C3E-AE3B-1B6C9F510D53}"/>
                  </a:ext>
                </a:extLst>
              </p:cNvPr>
              <p:cNvGrpSpPr/>
              <p:nvPr/>
            </p:nvGrpSpPr>
            <p:grpSpPr>
              <a:xfrm>
                <a:off x="5656612" y="2212329"/>
                <a:ext cx="73013" cy="45719"/>
                <a:chOff x="2134265" y="1983727"/>
                <a:chExt cx="73013" cy="133858"/>
              </a:xfrm>
            </p:grpSpPr>
            <p:cxnSp>
              <p:nvCxnSpPr>
                <p:cNvPr id="562" name="Straight Connector 561">
                  <a:extLst>
                    <a:ext uri="{FF2B5EF4-FFF2-40B4-BE49-F238E27FC236}">
                      <a16:creationId xmlns:a16="http://schemas.microsoft.com/office/drawing/2014/main" id="{557B3CC4-ADE0-42E5-9DD1-3B11DCE27819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Straight Connector 562">
                  <a:extLst>
                    <a:ext uri="{FF2B5EF4-FFF2-40B4-BE49-F238E27FC236}">
                      <a16:creationId xmlns:a16="http://schemas.microsoft.com/office/drawing/2014/main" id="{5E3C3E60-253F-44E9-A369-0C8EDDE02C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Straight Connector 563">
                  <a:extLst>
                    <a:ext uri="{FF2B5EF4-FFF2-40B4-BE49-F238E27FC236}">
                      <a16:creationId xmlns:a16="http://schemas.microsoft.com/office/drawing/2014/main" id="{6FA21B4A-5903-4728-9DC0-3F7FC9665455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id="{5848CBE9-7968-4520-A6A2-8B1F7817E848}"/>
                  </a:ext>
                </a:extLst>
              </p:cNvPr>
              <p:cNvGrpSpPr/>
              <p:nvPr/>
            </p:nvGrpSpPr>
            <p:grpSpPr>
              <a:xfrm>
                <a:off x="6854380" y="2314722"/>
                <a:ext cx="73013" cy="66528"/>
                <a:chOff x="2134265" y="1983727"/>
                <a:chExt cx="73013" cy="133858"/>
              </a:xfrm>
            </p:grpSpPr>
            <p:cxnSp>
              <p:nvCxnSpPr>
                <p:cNvPr id="566" name="Straight Connector 565">
                  <a:extLst>
                    <a:ext uri="{FF2B5EF4-FFF2-40B4-BE49-F238E27FC236}">
                      <a16:creationId xmlns:a16="http://schemas.microsoft.com/office/drawing/2014/main" id="{EF511534-3800-40C3-8743-6937509C6D09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>
                  <a:extLst>
                    <a:ext uri="{FF2B5EF4-FFF2-40B4-BE49-F238E27FC236}">
                      <a16:creationId xmlns:a16="http://schemas.microsoft.com/office/drawing/2014/main" id="{43B3B278-3764-49C0-BDC2-D4CCEC7D92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Straight Connector 567">
                  <a:extLst>
                    <a:ext uri="{FF2B5EF4-FFF2-40B4-BE49-F238E27FC236}">
                      <a16:creationId xmlns:a16="http://schemas.microsoft.com/office/drawing/2014/main" id="{F3ABC093-8053-4A63-A5D6-D6155A61EA71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90" name="Group 589">
            <a:extLst>
              <a:ext uri="{FF2B5EF4-FFF2-40B4-BE49-F238E27FC236}">
                <a16:creationId xmlns:a16="http://schemas.microsoft.com/office/drawing/2014/main" id="{F5E3754F-B698-49CA-914B-8BBEAD6EE994}"/>
              </a:ext>
            </a:extLst>
          </p:cNvPr>
          <p:cNvGrpSpPr/>
          <p:nvPr/>
        </p:nvGrpSpPr>
        <p:grpSpPr>
          <a:xfrm>
            <a:off x="4753163" y="2222746"/>
            <a:ext cx="2482365" cy="213035"/>
            <a:chOff x="4753163" y="2222746"/>
            <a:chExt cx="2482365" cy="213035"/>
          </a:xfrm>
        </p:grpSpPr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53A994B5-CE72-4CA6-9A4A-5EB6BA4E8F00}"/>
                </a:ext>
              </a:extLst>
            </p:cNvPr>
            <p:cNvSpPr/>
            <p:nvPr/>
          </p:nvSpPr>
          <p:spPr>
            <a:xfrm>
              <a:off x="4798219" y="2269331"/>
              <a:ext cx="2397919" cy="126207"/>
            </a:xfrm>
            <a:custGeom>
              <a:avLst/>
              <a:gdLst>
                <a:gd name="connsiteX0" fmla="*/ 0 w 2397919"/>
                <a:gd name="connsiteY0" fmla="*/ 0 h 126207"/>
                <a:gd name="connsiteX1" fmla="*/ 890587 w 2397919"/>
                <a:gd name="connsiteY1" fmla="*/ 21432 h 126207"/>
                <a:gd name="connsiteX2" fmla="*/ 1195387 w 2397919"/>
                <a:gd name="connsiteY2" fmla="*/ 64294 h 126207"/>
                <a:gd name="connsiteX3" fmla="*/ 1495425 w 2397919"/>
                <a:gd name="connsiteY3" fmla="*/ 126207 h 126207"/>
                <a:gd name="connsiteX4" fmla="*/ 1795462 w 2397919"/>
                <a:gd name="connsiteY4" fmla="*/ 126207 h 126207"/>
                <a:gd name="connsiteX5" fmla="*/ 2097881 w 2397919"/>
                <a:gd name="connsiteY5" fmla="*/ 121444 h 126207"/>
                <a:gd name="connsiteX6" fmla="*/ 2397919 w 2397919"/>
                <a:gd name="connsiteY6" fmla="*/ 47625 h 12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7919" h="126207">
                  <a:moveTo>
                    <a:pt x="0" y="0"/>
                  </a:moveTo>
                  <a:lnTo>
                    <a:pt x="890587" y="21432"/>
                  </a:lnTo>
                  <a:lnTo>
                    <a:pt x="1195387" y="64294"/>
                  </a:lnTo>
                  <a:lnTo>
                    <a:pt x="1495425" y="126207"/>
                  </a:lnTo>
                  <a:lnTo>
                    <a:pt x="1795462" y="126207"/>
                  </a:lnTo>
                  <a:lnTo>
                    <a:pt x="2097881" y="121444"/>
                  </a:lnTo>
                  <a:lnTo>
                    <a:pt x="2397919" y="47625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79" name="Group 578">
              <a:extLst>
                <a:ext uri="{FF2B5EF4-FFF2-40B4-BE49-F238E27FC236}">
                  <a16:creationId xmlns:a16="http://schemas.microsoft.com/office/drawing/2014/main" id="{052E115B-157C-416C-8FA2-3445E75202D4}"/>
                </a:ext>
              </a:extLst>
            </p:cNvPr>
            <p:cNvGrpSpPr/>
            <p:nvPr/>
          </p:nvGrpSpPr>
          <p:grpSpPr>
            <a:xfrm>
              <a:off x="4753163" y="2222746"/>
              <a:ext cx="2482365" cy="213035"/>
              <a:chOff x="4753163" y="2222746"/>
              <a:chExt cx="2482365" cy="213035"/>
            </a:xfrm>
            <a:solidFill>
              <a:schemeClr val="bg1">
                <a:lumMod val="65000"/>
              </a:schemeClr>
            </a:solidFill>
          </p:grpSpPr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id="{C7545C5F-7F0C-48AC-9A6F-33C8351A631A}"/>
                  </a:ext>
                </a:extLst>
              </p:cNvPr>
              <p:cNvSpPr/>
              <p:nvPr/>
            </p:nvSpPr>
            <p:spPr>
              <a:xfrm>
                <a:off x="4753163" y="2222746"/>
                <a:ext cx="89210" cy="89210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id="{7E7FA7E0-F29D-4F09-A4D0-149D36DF3C60}"/>
                  </a:ext>
                </a:extLst>
              </p:cNvPr>
              <p:cNvSpPr/>
              <p:nvPr/>
            </p:nvSpPr>
            <p:spPr>
              <a:xfrm>
                <a:off x="5648513" y="2246558"/>
                <a:ext cx="89210" cy="89210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4" name="Oval 573">
                <a:extLst>
                  <a:ext uri="{FF2B5EF4-FFF2-40B4-BE49-F238E27FC236}">
                    <a16:creationId xmlns:a16="http://schemas.microsoft.com/office/drawing/2014/main" id="{A787338F-2D0B-4963-9F42-427371D51F4C}"/>
                  </a:ext>
                </a:extLst>
              </p:cNvPr>
              <p:cNvSpPr/>
              <p:nvPr/>
            </p:nvSpPr>
            <p:spPr>
              <a:xfrm>
                <a:off x="5948550" y="2289421"/>
                <a:ext cx="89210" cy="89210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5" name="Oval 574">
                <a:extLst>
                  <a:ext uri="{FF2B5EF4-FFF2-40B4-BE49-F238E27FC236}">
                    <a16:creationId xmlns:a16="http://schemas.microsoft.com/office/drawing/2014/main" id="{5CA9BC08-AF74-4FD0-8A91-04FE42FFD765}"/>
                  </a:ext>
                </a:extLst>
              </p:cNvPr>
              <p:cNvSpPr/>
              <p:nvPr/>
            </p:nvSpPr>
            <p:spPr>
              <a:xfrm>
                <a:off x="6248588" y="2346571"/>
                <a:ext cx="89210" cy="89210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6" name="Oval 575">
                <a:extLst>
                  <a:ext uri="{FF2B5EF4-FFF2-40B4-BE49-F238E27FC236}">
                    <a16:creationId xmlns:a16="http://schemas.microsoft.com/office/drawing/2014/main" id="{8AFB7E0D-1F00-444C-B395-843BE1F0B97B}"/>
                  </a:ext>
                </a:extLst>
              </p:cNvPr>
              <p:cNvSpPr/>
              <p:nvPr/>
            </p:nvSpPr>
            <p:spPr>
              <a:xfrm>
                <a:off x="6548625" y="2344190"/>
                <a:ext cx="89210" cy="89210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7" name="Oval 576">
                <a:extLst>
                  <a:ext uri="{FF2B5EF4-FFF2-40B4-BE49-F238E27FC236}">
                    <a16:creationId xmlns:a16="http://schemas.microsoft.com/office/drawing/2014/main" id="{43735890-24C7-4EAF-AF4D-D8C94B6C942D}"/>
                  </a:ext>
                </a:extLst>
              </p:cNvPr>
              <p:cNvSpPr/>
              <p:nvPr/>
            </p:nvSpPr>
            <p:spPr>
              <a:xfrm>
                <a:off x="6846281" y="2341808"/>
                <a:ext cx="89210" cy="89210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8" name="Oval 577">
                <a:extLst>
                  <a:ext uri="{FF2B5EF4-FFF2-40B4-BE49-F238E27FC236}">
                    <a16:creationId xmlns:a16="http://schemas.microsoft.com/office/drawing/2014/main" id="{50C9C158-0E48-4EDA-8D94-D8AFDD8ABDD6}"/>
                  </a:ext>
                </a:extLst>
              </p:cNvPr>
              <p:cNvSpPr/>
              <p:nvPr/>
            </p:nvSpPr>
            <p:spPr>
              <a:xfrm>
                <a:off x="7146318" y="2272753"/>
                <a:ext cx="89210" cy="89210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93" name="Group 592">
            <a:extLst>
              <a:ext uri="{FF2B5EF4-FFF2-40B4-BE49-F238E27FC236}">
                <a16:creationId xmlns:a16="http://schemas.microsoft.com/office/drawing/2014/main" id="{26920079-2FFE-4E94-8E14-823C2AB6294B}"/>
              </a:ext>
            </a:extLst>
          </p:cNvPr>
          <p:cNvGrpSpPr/>
          <p:nvPr/>
        </p:nvGrpSpPr>
        <p:grpSpPr>
          <a:xfrm>
            <a:off x="4753163" y="2196553"/>
            <a:ext cx="2482365" cy="234465"/>
            <a:chOff x="4753163" y="2196553"/>
            <a:chExt cx="2482365" cy="234465"/>
          </a:xfrm>
        </p:grpSpPr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1D740108-F10B-411E-A91D-9A3DE265E5CA}"/>
                </a:ext>
              </a:extLst>
            </p:cNvPr>
            <p:cNvSpPr/>
            <p:nvPr/>
          </p:nvSpPr>
          <p:spPr>
            <a:xfrm>
              <a:off x="4793456" y="2231231"/>
              <a:ext cx="2400300" cy="161925"/>
            </a:xfrm>
            <a:custGeom>
              <a:avLst/>
              <a:gdLst>
                <a:gd name="connsiteX0" fmla="*/ 0 w 2400300"/>
                <a:gd name="connsiteY0" fmla="*/ 28575 h 161925"/>
                <a:gd name="connsiteX1" fmla="*/ 900113 w 2400300"/>
                <a:gd name="connsiteY1" fmla="*/ 21432 h 161925"/>
                <a:gd name="connsiteX2" fmla="*/ 1209675 w 2400300"/>
                <a:gd name="connsiteY2" fmla="*/ 33338 h 161925"/>
                <a:gd name="connsiteX3" fmla="*/ 1495425 w 2400300"/>
                <a:gd name="connsiteY3" fmla="*/ 161925 h 161925"/>
                <a:gd name="connsiteX4" fmla="*/ 1800225 w 2400300"/>
                <a:gd name="connsiteY4" fmla="*/ 159544 h 161925"/>
                <a:gd name="connsiteX5" fmla="*/ 2100263 w 2400300"/>
                <a:gd name="connsiteY5" fmla="*/ 147638 h 161925"/>
                <a:gd name="connsiteX6" fmla="*/ 2400300 w 2400300"/>
                <a:gd name="connsiteY6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0300" h="161925">
                  <a:moveTo>
                    <a:pt x="0" y="28575"/>
                  </a:moveTo>
                  <a:lnTo>
                    <a:pt x="900113" y="21432"/>
                  </a:lnTo>
                  <a:lnTo>
                    <a:pt x="1209675" y="33338"/>
                  </a:lnTo>
                  <a:lnTo>
                    <a:pt x="1495425" y="161925"/>
                  </a:lnTo>
                  <a:lnTo>
                    <a:pt x="1800225" y="159544"/>
                  </a:lnTo>
                  <a:lnTo>
                    <a:pt x="2100263" y="147638"/>
                  </a:lnTo>
                  <a:lnTo>
                    <a:pt x="2400300" y="0"/>
                  </a:ln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7" name="Group 586">
              <a:extLst>
                <a:ext uri="{FF2B5EF4-FFF2-40B4-BE49-F238E27FC236}">
                  <a16:creationId xmlns:a16="http://schemas.microsoft.com/office/drawing/2014/main" id="{4A9F1946-14E6-4582-A4A8-33A1C8267699}"/>
                </a:ext>
              </a:extLst>
            </p:cNvPr>
            <p:cNvGrpSpPr/>
            <p:nvPr/>
          </p:nvGrpSpPr>
          <p:grpSpPr>
            <a:xfrm>
              <a:off x="4753163" y="2196553"/>
              <a:ext cx="2482365" cy="234465"/>
              <a:chOff x="4753163" y="2196553"/>
              <a:chExt cx="2482365" cy="234465"/>
            </a:xfrm>
          </p:grpSpPr>
          <p:sp>
            <p:nvSpPr>
              <p:cNvPr id="580" name="Oval 579">
                <a:extLst>
                  <a:ext uri="{FF2B5EF4-FFF2-40B4-BE49-F238E27FC236}">
                    <a16:creationId xmlns:a16="http://schemas.microsoft.com/office/drawing/2014/main" id="{16C5F689-DE58-42A2-813A-35C80D923462}"/>
                  </a:ext>
                </a:extLst>
              </p:cNvPr>
              <p:cNvSpPr/>
              <p:nvPr/>
            </p:nvSpPr>
            <p:spPr>
              <a:xfrm>
                <a:off x="4753163" y="2217983"/>
                <a:ext cx="89210" cy="8921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id="{AC989C1A-7759-420C-95CF-B0EAC098DCB7}"/>
                  </a:ext>
                </a:extLst>
              </p:cNvPr>
              <p:cNvSpPr/>
              <p:nvPr/>
            </p:nvSpPr>
            <p:spPr>
              <a:xfrm>
                <a:off x="5648513" y="2210840"/>
                <a:ext cx="89210" cy="8921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id="{B6CB55CA-5A7E-4C7A-8F81-E584C5EB2646}"/>
                  </a:ext>
                </a:extLst>
              </p:cNvPr>
              <p:cNvSpPr/>
              <p:nvPr/>
            </p:nvSpPr>
            <p:spPr>
              <a:xfrm>
                <a:off x="5948550" y="2220364"/>
                <a:ext cx="89210" cy="8921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id="{75DD36A7-32FA-47DC-9E54-63E3772308C1}"/>
                  </a:ext>
                </a:extLst>
              </p:cNvPr>
              <p:cNvSpPr/>
              <p:nvPr/>
            </p:nvSpPr>
            <p:spPr>
              <a:xfrm>
                <a:off x="6248588" y="2341808"/>
                <a:ext cx="89210" cy="8921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4" name="Oval 583">
                <a:extLst>
                  <a:ext uri="{FF2B5EF4-FFF2-40B4-BE49-F238E27FC236}">
                    <a16:creationId xmlns:a16="http://schemas.microsoft.com/office/drawing/2014/main" id="{16B1D77D-1177-40F2-A5F8-695411F345D1}"/>
                  </a:ext>
                </a:extLst>
              </p:cNvPr>
              <p:cNvSpPr/>
              <p:nvPr/>
            </p:nvSpPr>
            <p:spPr>
              <a:xfrm>
                <a:off x="6548625" y="2337046"/>
                <a:ext cx="89210" cy="8921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A8C59CD4-1906-4071-B1EF-36356CB33A2F}"/>
                  </a:ext>
                </a:extLst>
              </p:cNvPr>
              <p:cNvSpPr/>
              <p:nvPr/>
            </p:nvSpPr>
            <p:spPr>
              <a:xfrm>
                <a:off x="6846281" y="2332284"/>
                <a:ext cx="89210" cy="8921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173EEA7A-91EF-43EE-942B-26AB54676475}"/>
                  </a:ext>
                </a:extLst>
              </p:cNvPr>
              <p:cNvSpPr/>
              <p:nvPr/>
            </p:nvSpPr>
            <p:spPr>
              <a:xfrm>
                <a:off x="7146318" y="2196553"/>
                <a:ext cx="89210" cy="8921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95" name="Group 594">
            <a:extLst>
              <a:ext uri="{FF2B5EF4-FFF2-40B4-BE49-F238E27FC236}">
                <a16:creationId xmlns:a16="http://schemas.microsoft.com/office/drawing/2014/main" id="{DEE005BC-3B6F-4CA9-8A56-746BAEC3B73D}"/>
              </a:ext>
            </a:extLst>
          </p:cNvPr>
          <p:cNvGrpSpPr/>
          <p:nvPr/>
        </p:nvGrpSpPr>
        <p:grpSpPr>
          <a:xfrm>
            <a:off x="4753163" y="2041771"/>
            <a:ext cx="2482365" cy="372578"/>
            <a:chOff x="4753163" y="2041771"/>
            <a:chExt cx="2482365" cy="372578"/>
          </a:xfrm>
        </p:grpSpPr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03F192ED-CB22-414C-B1FB-A9C8320C1C97}"/>
                </a:ext>
              </a:extLst>
            </p:cNvPr>
            <p:cNvSpPr/>
            <p:nvPr/>
          </p:nvSpPr>
          <p:spPr>
            <a:xfrm>
              <a:off x="4795838" y="2088356"/>
              <a:ext cx="2397918" cy="283369"/>
            </a:xfrm>
            <a:custGeom>
              <a:avLst/>
              <a:gdLst>
                <a:gd name="connsiteX0" fmla="*/ 0 w 2397918"/>
                <a:gd name="connsiteY0" fmla="*/ 90488 h 283369"/>
                <a:gd name="connsiteX1" fmla="*/ 900112 w 2397918"/>
                <a:gd name="connsiteY1" fmla="*/ 0 h 283369"/>
                <a:gd name="connsiteX2" fmla="*/ 1200150 w 2397918"/>
                <a:gd name="connsiteY2" fmla="*/ 73819 h 283369"/>
                <a:gd name="connsiteX3" fmla="*/ 1497806 w 2397918"/>
                <a:gd name="connsiteY3" fmla="*/ 280988 h 283369"/>
                <a:gd name="connsiteX4" fmla="*/ 1804987 w 2397918"/>
                <a:gd name="connsiteY4" fmla="*/ 283369 h 283369"/>
                <a:gd name="connsiteX5" fmla="*/ 2097881 w 2397918"/>
                <a:gd name="connsiteY5" fmla="*/ 261938 h 283369"/>
                <a:gd name="connsiteX6" fmla="*/ 2397918 w 2397918"/>
                <a:gd name="connsiteY6" fmla="*/ 157163 h 28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7918" h="283369">
                  <a:moveTo>
                    <a:pt x="0" y="90488"/>
                  </a:moveTo>
                  <a:lnTo>
                    <a:pt x="900112" y="0"/>
                  </a:lnTo>
                  <a:lnTo>
                    <a:pt x="1200150" y="73819"/>
                  </a:lnTo>
                  <a:lnTo>
                    <a:pt x="1497806" y="280988"/>
                  </a:lnTo>
                  <a:lnTo>
                    <a:pt x="1804987" y="283369"/>
                  </a:lnTo>
                  <a:lnTo>
                    <a:pt x="2097881" y="261938"/>
                  </a:lnTo>
                  <a:lnTo>
                    <a:pt x="2397918" y="157163"/>
                  </a:lnTo>
                </a:path>
              </a:pathLst>
            </a:cu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8" name="Group 587">
              <a:extLst>
                <a:ext uri="{FF2B5EF4-FFF2-40B4-BE49-F238E27FC236}">
                  <a16:creationId xmlns:a16="http://schemas.microsoft.com/office/drawing/2014/main" id="{085E8EF6-3554-4328-A3F3-E818C0129DA9}"/>
                </a:ext>
              </a:extLst>
            </p:cNvPr>
            <p:cNvGrpSpPr/>
            <p:nvPr/>
          </p:nvGrpSpPr>
          <p:grpSpPr>
            <a:xfrm>
              <a:off x="4753163" y="2041771"/>
              <a:ext cx="2482365" cy="372578"/>
              <a:chOff x="4753163" y="2041771"/>
              <a:chExt cx="2482365" cy="372578"/>
            </a:xfrm>
          </p:grpSpPr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A6C334A0-11CD-4F84-8655-26E8AEDB2C43}"/>
                  </a:ext>
                </a:extLst>
              </p:cNvPr>
              <p:cNvSpPr/>
              <p:nvPr/>
            </p:nvSpPr>
            <p:spPr>
              <a:xfrm>
                <a:off x="5648513" y="2041771"/>
                <a:ext cx="89210" cy="89210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2DC9C7F5-99EE-487B-863E-40BAF203BA12}"/>
                  </a:ext>
                </a:extLst>
              </p:cNvPr>
              <p:cNvSpPr/>
              <p:nvPr/>
            </p:nvSpPr>
            <p:spPr>
              <a:xfrm>
                <a:off x="5948550" y="2117971"/>
                <a:ext cx="89210" cy="89210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1C50783A-3273-4401-89F6-0242054CC058}"/>
                  </a:ext>
                </a:extLst>
              </p:cNvPr>
              <p:cNvSpPr/>
              <p:nvPr/>
            </p:nvSpPr>
            <p:spPr>
              <a:xfrm>
                <a:off x="6248588" y="2320378"/>
                <a:ext cx="89210" cy="89210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6BD0ED28-725F-4611-8842-5DFB115A70E7}"/>
                  </a:ext>
                </a:extLst>
              </p:cNvPr>
              <p:cNvSpPr/>
              <p:nvPr/>
            </p:nvSpPr>
            <p:spPr>
              <a:xfrm>
                <a:off x="6548625" y="2325139"/>
                <a:ext cx="89210" cy="89210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062FD647-719F-4FFC-8515-F7C9933DC12F}"/>
                  </a:ext>
                </a:extLst>
              </p:cNvPr>
              <p:cNvSpPr/>
              <p:nvPr/>
            </p:nvSpPr>
            <p:spPr>
              <a:xfrm>
                <a:off x="6846281" y="2306090"/>
                <a:ext cx="89210" cy="89210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07C06AEF-AE17-4B33-8513-28576A59FC1D}"/>
                  </a:ext>
                </a:extLst>
              </p:cNvPr>
              <p:cNvSpPr/>
              <p:nvPr/>
            </p:nvSpPr>
            <p:spPr>
              <a:xfrm>
                <a:off x="7146318" y="2203696"/>
                <a:ext cx="89210" cy="89210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Oval 543">
                <a:extLst>
                  <a:ext uri="{FF2B5EF4-FFF2-40B4-BE49-F238E27FC236}">
                    <a16:creationId xmlns:a16="http://schemas.microsoft.com/office/drawing/2014/main" id="{194C81EE-1322-4FBC-BEC3-97A926638CD2}"/>
                  </a:ext>
                </a:extLst>
              </p:cNvPr>
              <p:cNvSpPr/>
              <p:nvPr/>
            </p:nvSpPr>
            <p:spPr>
              <a:xfrm>
                <a:off x="4753163" y="2134640"/>
                <a:ext cx="89210" cy="89210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9" name="Group 668">
            <a:extLst>
              <a:ext uri="{FF2B5EF4-FFF2-40B4-BE49-F238E27FC236}">
                <a16:creationId xmlns:a16="http://schemas.microsoft.com/office/drawing/2014/main" id="{FEAC4BE4-8B2F-449D-B90E-A66C044F501D}"/>
              </a:ext>
            </a:extLst>
          </p:cNvPr>
          <p:cNvGrpSpPr/>
          <p:nvPr/>
        </p:nvGrpSpPr>
        <p:grpSpPr>
          <a:xfrm>
            <a:off x="4761262" y="3226740"/>
            <a:ext cx="2466168" cy="386269"/>
            <a:chOff x="4761262" y="3226740"/>
            <a:chExt cx="2466168" cy="386269"/>
          </a:xfrm>
        </p:grpSpPr>
        <p:grpSp>
          <p:nvGrpSpPr>
            <p:cNvPr id="614" name="Group 613">
              <a:extLst>
                <a:ext uri="{FF2B5EF4-FFF2-40B4-BE49-F238E27FC236}">
                  <a16:creationId xmlns:a16="http://schemas.microsoft.com/office/drawing/2014/main" id="{39C39032-4F9B-4FA7-A915-1352AC479FF1}"/>
                </a:ext>
              </a:extLst>
            </p:cNvPr>
            <p:cNvGrpSpPr/>
            <p:nvPr/>
          </p:nvGrpSpPr>
          <p:grpSpPr>
            <a:xfrm>
              <a:off x="4761262" y="3267221"/>
              <a:ext cx="2166131" cy="171304"/>
              <a:chOff x="4761262" y="3267221"/>
              <a:chExt cx="2166131" cy="171304"/>
            </a:xfrm>
          </p:grpSpPr>
          <p:grpSp>
            <p:nvGrpSpPr>
              <p:cNvPr id="602" name="Group 601">
                <a:extLst>
                  <a:ext uri="{FF2B5EF4-FFF2-40B4-BE49-F238E27FC236}">
                    <a16:creationId xmlns:a16="http://schemas.microsoft.com/office/drawing/2014/main" id="{BC0171CF-11DF-4F9A-A6FF-8F3498834342}"/>
                  </a:ext>
                </a:extLst>
              </p:cNvPr>
              <p:cNvGrpSpPr/>
              <p:nvPr/>
            </p:nvGrpSpPr>
            <p:grpSpPr>
              <a:xfrm>
                <a:off x="4761262" y="3362471"/>
                <a:ext cx="73013" cy="45719"/>
                <a:chOff x="2134265" y="1983727"/>
                <a:chExt cx="73013" cy="133858"/>
              </a:xfrm>
            </p:grpSpPr>
            <p:cxnSp>
              <p:nvCxnSpPr>
                <p:cNvPr id="603" name="Straight Connector 602">
                  <a:extLst>
                    <a:ext uri="{FF2B5EF4-FFF2-40B4-BE49-F238E27FC236}">
                      <a16:creationId xmlns:a16="http://schemas.microsoft.com/office/drawing/2014/main" id="{E6719F04-4A24-4BA1-B7BC-406091F5358E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Straight Connector 603">
                  <a:extLst>
                    <a:ext uri="{FF2B5EF4-FFF2-40B4-BE49-F238E27FC236}">
                      <a16:creationId xmlns:a16="http://schemas.microsoft.com/office/drawing/2014/main" id="{CBD8D9BE-6974-42CD-A9F8-65091918A6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>
                  <a:extLst>
                    <a:ext uri="{FF2B5EF4-FFF2-40B4-BE49-F238E27FC236}">
                      <a16:creationId xmlns:a16="http://schemas.microsoft.com/office/drawing/2014/main" id="{A0AE5712-366B-4A19-AF72-2D55C1D3A107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6" name="Group 605">
                <a:extLst>
                  <a:ext uri="{FF2B5EF4-FFF2-40B4-BE49-F238E27FC236}">
                    <a16:creationId xmlns:a16="http://schemas.microsoft.com/office/drawing/2014/main" id="{49A17266-CDCE-4AF8-94B4-4C1B7D8FCFA9}"/>
                  </a:ext>
                </a:extLst>
              </p:cNvPr>
              <p:cNvGrpSpPr/>
              <p:nvPr/>
            </p:nvGrpSpPr>
            <p:grpSpPr>
              <a:xfrm>
                <a:off x="5956649" y="3267221"/>
                <a:ext cx="73013" cy="71292"/>
                <a:chOff x="2134265" y="1983727"/>
                <a:chExt cx="73013" cy="133858"/>
              </a:xfrm>
            </p:grpSpPr>
            <p:cxnSp>
              <p:nvCxnSpPr>
                <p:cNvPr id="607" name="Straight Connector 606">
                  <a:extLst>
                    <a:ext uri="{FF2B5EF4-FFF2-40B4-BE49-F238E27FC236}">
                      <a16:creationId xmlns:a16="http://schemas.microsoft.com/office/drawing/2014/main" id="{BF92AE0C-91E2-489B-A6F1-49DEC2AE2064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8" name="Straight Connector 607">
                  <a:extLst>
                    <a:ext uri="{FF2B5EF4-FFF2-40B4-BE49-F238E27FC236}">
                      <a16:creationId xmlns:a16="http://schemas.microsoft.com/office/drawing/2014/main" id="{110C0F1B-9260-4BDF-8A72-FD23192960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9" name="Straight Connector 608">
                  <a:extLst>
                    <a:ext uri="{FF2B5EF4-FFF2-40B4-BE49-F238E27FC236}">
                      <a16:creationId xmlns:a16="http://schemas.microsoft.com/office/drawing/2014/main" id="{36557F81-2E01-4855-B3D8-7312604648A8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0" name="Group 609">
                <a:extLst>
                  <a:ext uri="{FF2B5EF4-FFF2-40B4-BE49-F238E27FC236}">
                    <a16:creationId xmlns:a16="http://schemas.microsoft.com/office/drawing/2014/main" id="{3C2E38A9-1B3A-44B3-AF4E-9115110102A3}"/>
                  </a:ext>
                </a:extLst>
              </p:cNvPr>
              <p:cNvGrpSpPr/>
              <p:nvPr/>
            </p:nvGrpSpPr>
            <p:grpSpPr>
              <a:xfrm>
                <a:off x="6854380" y="3371996"/>
                <a:ext cx="73013" cy="66529"/>
                <a:chOff x="2134265" y="1983727"/>
                <a:chExt cx="73013" cy="133858"/>
              </a:xfrm>
            </p:grpSpPr>
            <p:cxnSp>
              <p:nvCxnSpPr>
                <p:cNvPr id="611" name="Straight Connector 610">
                  <a:extLst>
                    <a:ext uri="{FF2B5EF4-FFF2-40B4-BE49-F238E27FC236}">
                      <a16:creationId xmlns:a16="http://schemas.microsoft.com/office/drawing/2014/main" id="{3A87D340-0607-4B93-86CD-D1080EEAA680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2" name="Straight Connector 611">
                  <a:extLst>
                    <a:ext uri="{FF2B5EF4-FFF2-40B4-BE49-F238E27FC236}">
                      <a16:creationId xmlns:a16="http://schemas.microsoft.com/office/drawing/2014/main" id="{CE336E7D-1C15-4794-A278-88340FBC73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3" name="Straight Connector 612">
                  <a:extLst>
                    <a:ext uri="{FF2B5EF4-FFF2-40B4-BE49-F238E27FC236}">
                      <a16:creationId xmlns:a16="http://schemas.microsoft.com/office/drawing/2014/main" id="{C1456EA7-7106-4D33-9C2E-E4EA266B3CCE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id="{3A5C1F35-3C3A-4695-80E1-8141FFDC771D}"/>
                </a:ext>
              </a:extLst>
            </p:cNvPr>
            <p:cNvGrpSpPr/>
            <p:nvPr/>
          </p:nvGrpSpPr>
          <p:grpSpPr>
            <a:xfrm>
              <a:off x="4761262" y="3317081"/>
              <a:ext cx="2466168" cy="295928"/>
              <a:chOff x="4761262" y="3317081"/>
              <a:chExt cx="2466168" cy="295928"/>
            </a:xfrm>
          </p:grpSpPr>
          <p:grpSp>
            <p:nvGrpSpPr>
              <p:cNvPr id="615" name="Group 614">
                <a:extLst>
                  <a:ext uri="{FF2B5EF4-FFF2-40B4-BE49-F238E27FC236}">
                    <a16:creationId xmlns:a16="http://schemas.microsoft.com/office/drawing/2014/main" id="{9D1F9344-102E-4348-AF2E-DF65B6C5A6C6}"/>
                  </a:ext>
                </a:extLst>
              </p:cNvPr>
              <p:cNvGrpSpPr/>
              <p:nvPr/>
            </p:nvGrpSpPr>
            <p:grpSpPr>
              <a:xfrm>
                <a:off x="4761262" y="3400603"/>
                <a:ext cx="73013" cy="45719"/>
                <a:chOff x="2134265" y="1983727"/>
                <a:chExt cx="73013" cy="133858"/>
              </a:xfrm>
            </p:grpSpPr>
            <p:cxnSp>
              <p:nvCxnSpPr>
                <p:cNvPr id="616" name="Straight Connector 615">
                  <a:extLst>
                    <a:ext uri="{FF2B5EF4-FFF2-40B4-BE49-F238E27FC236}">
                      <a16:creationId xmlns:a16="http://schemas.microsoft.com/office/drawing/2014/main" id="{4CF8CDF2-CDC7-462A-BA7A-631B4E805463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7" name="Straight Connector 616">
                  <a:extLst>
                    <a:ext uri="{FF2B5EF4-FFF2-40B4-BE49-F238E27FC236}">
                      <a16:creationId xmlns:a16="http://schemas.microsoft.com/office/drawing/2014/main" id="{B4231C8A-139A-4626-86B6-E4ED62DD2F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8" name="Straight Connector 617">
                  <a:extLst>
                    <a:ext uri="{FF2B5EF4-FFF2-40B4-BE49-F238E27FC236}">
                      <a16:creationId xmlns:a16="http://schemas.microsoft.com/office/drawing/2014/main" id="{429F3048-3970-49D5-943A-7BBFC049F658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9" name="Group 618">
                <a:extLst>
                  <a:ext uri="{FF2B5EF4-FFF2-40B4-BE49-F238E27FC236}">
                    <a16:creationId xmlns:a16="http://schemas.microsoft.com/office/drawing/2014/main" id="{C3FD2B54-3D13-4963-8B63-109B2DD8B91F}"/>
                  </a:ext>
                </a:extLst>
              </p:cNvPr>
              <p:cNvGrpSpPr/>
              <p:nvPr/>
            </p:nvGrpSpPr>
            <p:grpSpPr>
              <a:xfrm>
                <a:off x="5656612" y="3483947"/>
                <a:ext cx="73013" cy="45719"/>
                <a:chOff x="2134265" y="1983727"/>
                <a:chExt cx="73013" cy="133858"/>
              </a:xfrm>
            </p:grpSpPr>
            <p:cxnSp>
              <p:nvCxnSpPr>
                <p:cNvPr id="620" name="Straight Connector 619">
                  <a:extLst>
                    <a:ext uri="{FF2B5EF4-FFF2-40B4-BE49-F238E27FC236}">
                      <a16:creationId xmlns:a16="http://schemas.microsoft.com/office/drawing/2014/main" id="{D7F18551-885D-40C1-96E1-56B74139AB5F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1" name="Straight Connector 620">
                  <a:extLst>
                    <a:ext uri="{FF2B5EF4-FFF2-40B4-BE49-F238E27FC236}">
                      <a16:creationId xmlns:a16="http://schemas.microsoft.com/office/drawing/2014/main" id="{9290A0F1-4544-4631-9896-7D4EDEC6C4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2" name="Straight Connector 621">
                  <a:extLst>
                    <a:ext uri="{FF2B5EF4-FFF2-40B4-BE49-F238E27FC236}">
                      <a16:creationId xmlns:a16="http://schemas.microsoft.com/office/drawing/2014/main" id="{C74A4F6D-C72A-40E9-9C9C-3112F490CFDC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3" name="Group 622">
                <a:extLst>
                  <a:ext uri="{FF2B5EF4-FFF2-40B4-BE49-F238E27FC236}">
                    <a16:creationId xmlns:a16="http://schemas.microsoft.com/office/drawing/2014/main" id="{E38CC8B4-C34F-4518-884B-5BCD35A32A7A}"/>
                  </a:ext>
                </a:extLst>
              </p:cNvPr>
              <p:cNvGrpSpPr/>
              <p:nvPr/>
            </p:nvGrpSpPr>
            <p:grpSpPr>
              <a:xfrm>
                <a:off x="5956649" y="3317081"/>
                <a:ext cx="73013" cy="60186"/>
                <a:chOff x="2134265" y="1983727"/>
                <a:chExt cx="73013" cy="133858"/>
              </a:xfrm>
            </p:grpSpPr>
            <p:cxnSp>
              <p:nvCxnSpPr>
                <p:cNvPr id="624" name="Straight Connector 623">
                  <a:extLst>
                    <a:ext uri="{FF2B5EF4-FFF2-40B4-BE49-F238E27FC236}">
                      <a16:creationId xmlns:a16="http://schemas.microsoft.com/office/drawing/2014/main" id="{08839851-F289-4549-9094-51BB82932D06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Straight Connector 624">
                  <a:extLst>
                    <a:ext uri="{FF2B5EF4-FFF2-40B4-BE49-F238E27FC236}">
                      <a16:creationId xmlns:a16="http://schemas.microsoft.com/office/drawing/2014/main" id="{5B0B0B53-C881-4D70-A456-16FB952EF2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6" name="Straight Connector 625">
                  <a:extLst>
                    <a:ext uri="{FF2B5EF4-FFF2-40B4-BE49-F238E27FC236}">
                      <a16:creationId xmlns:a16="http://schemas.microsoft.com/office/drawing/2014/main" id="{F9C11D8A-D5B0-4102-B1B4-46D3FD30D0FB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7" name="Group 626">
                <a:extLst>
                  <a:ext uri="{FF2B5EF4-FFF2-40B4-BE49-F238E27FC236}">
                    <a16:creationId xmlns:a16="http://schemas.microsoft.com/office/drawing/2014/main" id="{0E1D7A3C-A141-4A51-BFAB-F48A6E6F2692}"/>
                  </a:ext>
                </a:extLst>
              </p:cNvPr>
              <p:cNvGrpSpPr/>
              <p:nvPr/>
            </p:nvGrpSpPr>
            <p:grpSpPr>
              <a:xfrm>
                <a:off x="6256687" y="3352978"/>
                <a:ext cx="73013" cy="45719"/>
                <a:chOff x="2134265" y="1983727"/>
                <a:chExt cx="73013" cy="133858"/>
              </a:xfrm>
            </p:grpSpPr>
            <p:cxnSp>
              <p:nvCxnSpPr>
                <p:cNvPr id="628" name="Straight Connector 627">
                  <a:extLst>
                    <a:ext uri="{FF2B5EF4-FFF2-40B4-BE49-F238E27FC236}">
                      <a16:creationId xmlns:a16="http://schemas.microsoft.com/office/drawing/2014/main" id="{EAC5B99D-8575-4DB4-BDC6-C328FA89B2EF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Straight Connector 628">
                  <a:extLst>
                    <a:ext uri="{FF2B5EF4-FFF2-40B4-BE49-F238E27FC236}">
                      <a16:creationId xmlns:a16="http://schemas.microsoft.com/office/drawing/2014/main" id="{5DA55786-BDB1-4A97-A0B9-DF287176C6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0" name="Straight Connector 629">
                  <a:extLst>
                    <a:ext uri="{FF2B5EF4-FFF2-40B4-BE49-F238E27FC236}">
                      <a16:creationId xmlns:a16="http://schemas.microsoft.com/office/drawing/2014/main" id="{33651867-0B0B-4D85-8E53-F49296CC3126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5" name="Group 634">
                <a:extLst>
                  <a:ext uri="{FF2B5EF4-FFF2-40B4-BE49-F238E27FC236}">
                    <a16:creationId xmlns:a16="http://schemas.microsoft.com/office/drawing/2014/main" id="{BC7A1BA1-E8AD-4648-9AFC-4694F5FF431F}"/>
                  </a:ext>
                </a:extLst>
              </p:cNvPr>
              <p:cNvGrpSpPr/>
              <p:nvPr/>
            </p:nvGrpSpPr>
            <p:grpSpPr>
              <a:xfrm>
                <a:off x="7154417" y="3567290"/>
                <a:ext cx="73013" cy="45719"/>
                <a:chOff x="2134265" y="1983727"/>
                <a:chExt cx="73013" cy="133858"/>
              </a:xfrm>
            </p:grpSpPr>
            <p:cxnSp>
              <p:nvCxnSpPr>
                <p:cNvPr id="636" name="Straight Connector 635">
                  <a:extLst>
                    <a:ext uri="{FF2B5EF4-FFF2-40B4-BE49-F238E27FC236}">
                      <a16:creationId xmlns:a16="http://schemas.microsoft.com/office/drawing/2014/main" id="{0299FFE4-8BBE-4BF8-BAF9-3E1589C11401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7" name="Straight Connector 636">
                  <a:extLst>
                    <a:ext uri="{FF2B5EF4-FFF2-40B4-BE49-F238E27FC236}">
                      <a16:creationId xmlns:a16="http://schemas.microsoft.com/office/drawing/2014/main" id="{763C8F05-4BE1-4988-871A-E818FC5E2F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8" name="Straight Connector 637">
                  <a:extLst>
                    <a:ext uri="{FF2B5EF4-FFF2-40B4-BE49-F238E27FC236}">
                      <a16:creationId xmlns:a16="http://schemas.microsoft.com/office/drawing/2014/main" id="{1CC6BE19-B624-42EB-BC35-9E87852E1388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68" name="Group 667">
              <a:extLst>
                <a:ext uri="{FF2B5EF4-FFF2-40B4-BE49-F238E27FC236}">
                  <a16:creationId xmlns:a16="http://schemas.microsoft.com/office/drawing/2014/main" id="{0CA3AC36-E5B0-49CF-BEE6-4D9876002175}"/>
                </a:ext>
              </a:extLst>
            </p:cNvPr>
            <p:cNvGrpSpPr/>
            <p:nvPr/>
          </p:nvGrpSpPr>
          <p:grpSpPr>
            <a:xfrm>
              <a:off x="4761262" y="3226740"/>
              <a:ext cx="2466168" cy="323704"/>
              <a:chOff x="4761262" y="3226740"/>
              <a:chExt cx="2466168" cy="323704"/>
            </a:xfrm>
          </p:grpSpPr>
          <p:grpSp>
            <p:nvGrpSpPr>
              <p:cNvPr id="640" name="Group 639">
                <a:extLst>
                  <a:ext uri="{FF2B5EF4-FFF2-40B4-BE49-F238E27FC236}">
                    <a16:creationId xmlns:a16="http://schemas.microsoft.com/office/drawing/2014/main" id="{E505D78A-A776-4ED9-BB23-752C8763090F}"/>
                  </a:ext>
                </a:extLst>
              </p:cNvPr>
              <p:cNvGrpSpPr/>
              <p:nvPr/>
            </p:nvGrpSpPr>
            <p:grpSpPr>
              <a:xfrm>
                <a:off x="4761262" y="3236265"/>
                <a:ext cx="73013" cy="133858"/>
                <a:chOff x="2134265" y="1983727"/>
                <a:chExt cx="73013" cy="133858"/>
              </a:xfrm>
            </p:grpSpPr>
            <p:cxnSp>
              <p:nvCxnSpPr>
                <p:cNvPr id="641" name="Straight Connector 640">
                  <a:extLst>
                    <a:ext uri="{FF2B5EF4-FFF2-40B4-BE49-F238E27FC236}">
                      <a16:creationId xmlns:a16="http://schemas.microsoft.com/office/drawing/2014/main" id="{BE5A2591-2C13-4677-A6EE-D85E7CF71FF9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2" name="Straight Connector 641">
                  <a:extLst>
                    <a:ext uri="{FF2B5EF4-FFF2-40B4-BE49-F238E27FC236}">
                      <a16:creationId xmlns:a16="http://schemas.microsoft.com/office/drawing/2014/main" id="{70D5D0B6-459E-4A68-A33F-462E48551E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3" name="Straight Connector 642">
                  <a:extLst>
                    <a:ext uri="{FF2B5EF4-FFF2-40B4-BE49-F238E27FC236}">
                      <a16:creationId xmlns:a16="http://schemas.microsoft.com/office/drawing/2014/main" id="{E02DD585-37F5-48E0-8493-581E1D136331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4" name="Group 643">
                <a:extLst>
                  <a:ext uri="{FF2B5EF4-FFF2-40B4-BE49-F238E27FC236}">
                    <a16:creationId xmlns:a16="http://schemas.microsoft.com/office/drawing/2014/main" id="{7AFB7231-A303-437E-9007-FA7A754B3CF9}"/>
                  </a:ext>
                </a:extLst>
              </p:cNvPr>
              <p:cNvGrpSpPr/>
              <p:nvPr/>
            </p:nvGrpSpPr>
            <p:grpSpPr>
              <a:xfrm>
                <a:off x="5656612" y="3317227"/>
                <a:ext cx="73013" cy="83198"/>
                <a:chOff x="2134265" y="1983727"/>
                <a:chExt cx="73013" cy="133858"/>
              </a:xfrm>
            </p:grpSpPr>
            <p:cxnSp>
              <p:nvCxnSpPr>
                <p:cNvPr id="645" name="Straight Connector 644">
                  <a:extLst>
                    <a:ext uri="{FF2B5EF4-FFF2-40B4-BE49-F238E27FC236}">
                      <a16:creationId xmlns:a16="http://schemas.microsoft.com/office/drawing/2014/main" id="{2359744A-4F32-4FFD-A1B8-C4AD4A3F795B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6" name="Straight Connector 645">
                  <a:extLst>
                    <a:ext uri="{FF2B5EF4-FFF2-40B4-BE49-F238E27FC236}">
                      <a16:creationId xmlns:a16="http://schemas.microsoft.com/office/drawing/2014/main" id="{CCABFCB5-837A-427B-9E33-43FF8D8E7E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>
                  <a:extLst>
                    <a:ext uri="{FF2B5EF4-FFF2-40B4-BE49-F238E27FC236}">
                      <a16:creationId xmlns:a16="http://schemas.microsoft.com/office/drawing/2014/main" id="{2643A4FF-150C-40CC-8739-83AC6703FB57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8" name="Group 647">
                <a:extLst>
                  <a:ext uri="{FF2B5EF4-FFF2-40B4-BE49-F238E27FC236}">
                    <a16:creationId xmlns:a16="http://schemas.microsoft.com/office/drawing/2014/main" id="{9D3A6991-E226-4617-A0E0-6F01D48E430E}"/>
                  </a:ext>
                </a:extLst>
              </p:cNvPr>
              <p:cNvGrpSpPr/>
              <p:nvPr/>
            </p:nvGrpSpPr>
            <p:grpSpPr>
              <a:xfrm>
                <a:off x="5956649" y="3243409"/>
                <a:ext cx="73013" cy="102247"/>
                <a:chOff x="2134265" y="1983727"/>
                <a:chExt cx="73013" cy="133858"/>
              </a:xfrm>
            </p:grpSpPr>
            <p:cxnSp>
              <p:nvCxnSpPr>
                <p:cNvPr id="649" name="Straight Connector 648">
                  <a:extLst>
                    <a:ext uri="{FF2B5EF4-FFF2-40B4-BE49-F238E27FC236}">
                      <a16:creationId xmlns:a16="http://schemas.microsoft.com/office/drawing/2014/main" id="{99A65694-FAB8-4AF3-881A-81FA67A1EDCC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0" name="Straight Connector 649">
                  <a:extLst>
                    <a:ext uri="{FF2B5EF4-FFF2-40B4-BE49-F238E27FC236}">
                      <a16:creationId xmlns:a16="http://schemas.microsoft.com/office/drawing/2014/main" id="{AEA263A3-3093-409B-8765-EB74E2C07E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1" name="Straight Connector 650">
                  <a:extLst>
                    <a:ext uri="{FF2B5EF4-FFF2-40B4-BE49-F238E27FC236}">
                      <a16:creationId xmlns:a16="http://schemas.microsoft.com/office/drawing/2014/main" id="{B8E0352C-EAF4-489B-91E1-798AB25C2962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2" name="Group 651">
                <a:extLst>
                  <a:ext uri="{FF2B5EF4-FFF2-40B4-BE49-F238E27FC236}">
                    <a16:creationId xmlns:a16="http://schemas.microsoft.com/office/drawing/2014/main" id="{5F85CDE1-E483-4D3C-89BD-E78408295237}"/>
                  </a:ext>
                </a:extLst>
              </p:cNvPr>
              <p:cNvGrpSpPr/>
              <p:nvPr/>
            </p:nvGrpSpPr>
            <p:grpSpPr>
              <a:xfrm>
                <a:off x="6256687" y="3226740"/>
                <a:ext cx="73013" cy="61766"/>
                <a:chOff x="2134265" y="1983727"/>
                <a:chExt cx="73013" cy="133858"/>
              </a:xfrm>
            </p:grpSpPr>
            <p:cxnSp>
              <p:nvCxnSpPr>
                <p:cNvPr id="653" name="Straight Connector 652">
                  <a:extLst>
                    <a:ext uri="{FF2B5EF4-FFF2-40B4-BE49-F238E27FC236}">
                      <a16:creationId xmlns:a16="http://schemas.microsoft.com/office/drawing/2014/main" id="{0DC6E034-519D-4C36-BCC8-3815F2BA3E4F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4" name="Straight Connector 653">
                  <a:extLst>
                    <a:ext uri="{FF2B5EF4-FFF2-40B4-BE49-F238E27FC236}">
                      <a16:creationId xmlns:a16="http://schemas.microsoft.com/office/drawing/2014/main" id="{8E28F08D-EC46-4985-B438-06570C9101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5" name="Straight Connector 654">
                  <a:extLst>
                    <a:ext uri="{FF2B5EF4-FFF2-40B4-BE49-F238E27FC236}">
                      <a16:creationId xmlns:a16="http://schemas.microsoft.com/office/drawing/2014/main" id="{52A76AB7-A50E-4EDE-93FF-46B628A5BA7E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6" name="Group 655">
                <a:extLst>
                  <a:ext uri="{FF2B5EF4-FFF2-40B4-BE49-F238E27FC236}">
                    <a16:creationId xmlns:a16="http://schemas.microsoft.com/office/drawing/2014/main" id="{ECE6FCB3-EAA4-44DC-AECE-2DD3B8BA4671}"/>
                  </a:ext>
                </a:extLst>
              </p:cNvPr>
              <p:cNvGrpSpPr/>
              <p:nvPr/>
            </p:nvGrpSpPr>
            <p:grpSpPr>
              <a:xfrm>
                <a:off x="6556724" y="3362471"/>
                <a:ext cx="73013" cy="45719"/>
                <a:chOff x="2134265" y="1983727"/>
                <a:chExt cx="73013" cy="133858"/>
              </a:xfrm>
            </p:grpSpPr>
            <p:cxnSp>
              <p:nvCxnSpPr>
                <p:cNvPr id="657" name="Straight Connector 656">
                  <a:extLst>
                    <a:ext uri="{FF2B5EF4-FFF2-40B4-BE49-F238E27FC236}">
                      <a16:creationId xmlns:a16="http://schemas.microsoft.com/office/drawing/2014/main" id="{8ADA61C3-FAD9-4F9B-9BBD-980E2BBB9CA9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8" name="Straight Connector 657">
                  <a:extLst>
                    <a:ext uri="{FF2B5EF4-FFF2-40B4-BE49-F238E27FC236}">
                      <a16:creationId xmlns:a16="http://schemas.microsoft.com/office/drawing/2014/main" id="{F943D3F8-75BC-455A-9215-A451EBF8AA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9" name="Straight Connector 658">
                  <a:extLst>
                    <a:ext uri="{FF2B5EF4-FFF2-40B4-BE49-F238E27FC236}">
                      <a16:creationId xmlns:a16="http://schemas.microsoft.com/office/drawing/2014/main" id="{65DDCC94-54AE-4875-944C-84D55D047E2F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0" name="Group 659">
                <a:extLst>
                  <a:ext uri="{FF2B5EF4-FFF2-40B4-BE49-F238E27FC236}">
                    <a16:creationId xmlns:a16="http://schemas.microsoft.com/office/drawing/2014/main" id="{D7613F5F-18DC-4D50-933D-5483207613AE}"/>
                  </a:ext>
                </a:extLst>
              </p:cNvPr>
              <p:cNvGrpSpPr/>
              <p:nvPr/>
            </p:nvGrpSpPr>
            <p:grpSpPr>
              <a:xfrm>
                <a:off x="6854380" y="3455340"/>
                <a:ext cx="73013" cy="45719"/>
                <a:chOff x="2134265" y="1983727"/>
                <a:chExt cx="73013" cy="133858"/>
              </a:xfrm>
            </p:grpSpPr>
            <p:cxnSp>
              <p:nvCxnSpPr>
                <p:cNvPr id="661" name="Straight Connector 660">
                  <a:extLst>
                    <a:ext uri="{FF2B5EF4-FFF2-40B4-BE49-F238E27FC236}">
                      <a16:creationId xmlns:a16="http://schemas.microsoft.com/office/drawing/2014/main" id="{41B95EC6-E3B9-496F-A07B-A63E432A505F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2" name="Straight Connector 661">
                  <a:extLst>
                    <a:ext uri="{FF2B5EF4-FFF2-40B4-BE49-F238E27FC236}">
                      <a16:creationId xmlns:a16="http://schemas.microsoft.com/office/drawing/2014/main" id="{9D1AEE71-549F-4872-A306-413DA71644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3" name="Straight Connector 662">
                  <a:extLst>
                    <a:ext uri="{FF2B5EF4-FFF2-40B4-BE49-F238E27FC236}">
                      <a16:creationId xmlns:a16="http://schemas.microsoft.com/office/drawing/2014/main" id="{5DB9FB20-184C-41EE-89F9-4DBA0F9E00C1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4" name="Group 663">
                <a:extLst>
                  <a:ext uri="{FF2B5EF4-FFF2-40B4-BE49-F238E27FC236}">
                    <a16:creationId xmlns:a16="http://schemas.microsoft.com/office/drawing/2014/main" id="{99C9388D-AE87-4731-9F01-4C41F3EB53E6}"/>
                  </a:ext>
                </a:extLst>
              </p:cNvPr>
              <p:cNvGrpSpPr/>
              <p:nvPr/>
            </p:nvGrpSpPr>
            <p:grpSpPr>
              <a:xfrm>
                <a:off x="7154417" y="3486296"/>
                <a:ext cx="73013" cy="64148"/>
                <a:chOff x="2134265" y="1983727"/>
                <a:chExt cx="73013" cy="133858"/>
              </a:xfrm>
            </p:grpSpPr>
            <p:cxnSp>
              <p:nvCxnSpPr>
                <p:cNvPr id="665" name="Straight Connector 664">
                  <a:extLst>
                    <a:ext uri="{FF2B5EF4-FFF2-40B4-BE49-F238E27FC236}">
                      <a16:creationId xmlns:a16="http://schemas.microsoft.com/office/drawing/2014/main" id="{5A3D5CAB-D5EC-4577-9444-814653AF5600}"/>
                    </a:ext>
                  </a:extLst>
                </p:cNvPr>
                <p:cNvCxnSpPr/>
                <p:nvPr/>
              </p:nvCxnSpPr>
              <p:spPr>
                <a:xfrm>
                  <a:off x="2134265" y="1983727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6" name="Straight Connector 665">
                  <a:extLst>
                    <a:ext uri="{FF2B5EF4-FFF2-40B4-BE49-F238E27FC236}">
                      <a16:creationId xmlns:a16="http://schemas.microsoft.com/office/drawing/2014/main" id="{6E7C456F-C374-4BCC-B20E-8B2D61E6C7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170772" y="1983727"/>
                  <a:ext cx="0" cy="133858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7" name="Straight Connector 666">
                  <a:extLst>
                    <a:ext uri="{FF2B5EF4-FFF2-40B4-BE49-F238E27FC236}">
                      <a16:creationId xmlns:a16="http://schemas.microsoft.com/office/drawing/2014/main" id="{E3835B6E-CA9A-4056-B98C-EA3E019148EE}"/>
                    </a:ext>
                  </a:extLst>
                </p:cNvPr>
                <p:cNvCxnSpPr/>
                <p:nvPr/>
              </p:nvCxnSpPr>
              <p:spPr>
                <a:xfrm>
                  <a:off x="2134265" y="2117585"/>
                  <a:ext cx="73013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88" name="Group 687">
            <a:extLst>
              <a:ext uri="{FF2B5EF4-FFF2-40B4-BE49-F238E27FC236}">
                <a16:creationId xmlns:a16="http://schemas.microsoft.com/office/drawing/2014/main" id="{E03C289E-325F-433D-9D04-A6FDF3675741}"/>
              </a:ext>
            </a:extLst>
          </p:cNvPr>
          <p:cNvGrpSpPr/>
          <p:nvPr/>
        </p:nvGrpSpPr>
        <p:grpSpPr>
          <a:xfrm>
            <a:off x="4753163" y="3272877"/>
            <a:ext cx="2482365" cy="324953"/>
            <a:chOff x="4753163" y="3272877"/>
            <a:chExt cx="2482365" cy="324953"/>
          </a:xfrm>
        </p:grpSpPr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03C578D5-88CD-4019-95EB-7E98EA59ECC3}"/>
                </a:ext>
              </a:extLst>
            </p:cNvPr>
            <p:cNvSpPr/>
            <p:nvPr/>
          </p:nvSpPr>
          <p:spPr>
            <a:xfrm>
              <a:off x="4795838" y="3302794"/>
              <a:ext cx="2397918" cy="254794"/>
            </a:xfrm>
            <a:custGeom>
              <a:avLst/>
              <a:gdLst>
                <a:gd name="connsiteX0" fmla="*/ 0 w 2397918"/>
                <a:gd name="connsiteY0" fmla="*/ 97631 h 254794"/>
                <a:gd name="connsiteX1" fmla="*/ 900112 w 2397918"/>
                <a:gd name="connsiteY1" fmla="*/ 192881 h 254794"/>
                <a:gd name="connsiteX2" fmla="*/ 1197768 w 2397918"/>
                <a:gd name="connsiteY2" fmla="*/ 0 h 254794"/>
                <a:gd name="connsiteX3" fmla="*/ 1502568 w 2397918"/>
                <a:gd name="connsiteY3" fmla="*/ 19050 h 254794"/>
                <a:gd name="connsiteX4" fmla="*/ 1797843 w 2397918"/>
                <a:gd name="connsiteY4" fmla="*/ 145256 h 254794"/>
                <a:gd name="connsiteX5" fmla="*/ 2097881 w 2397918"/>
                <a:gd name="connsiteY5" fmla="*/ 130969 h 254794"/>
                <a:gd name="connsiteX6" fmla="*/ 2397918 w 2397918"/>
                <a:gd name="connsiteY6" fmla="*/ 254794 h 25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7918" h="254794">
                  <a:moveTo>
                    <a:pt x="0" y="97631"/>
                  </a:moveTo>
                  <a:lnTo>
                    <a:pt x="900112" y="192881"/>
                  </a:lnTo>
                  <a:lnTo>
                    <a:pt x="1197768" y="0"/>
                  </a:lnTo>
                  <a:lnTo>
                    <a:pt x="1502568" y="19050"/>
                  </a:lnTo>
                  <a:lnTo>
                    <a:pt x="1797843" y="145256"/>
                  </a:lnTo>
                  <a:lnTo>
                    <a:pt x="2097881" y="130969"/>
                  </a:lnTo>
                  <a:lnTo>
                    <a:pt x="2397918" y="254794"/>
                  </a:ln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77" name="Group 676">
              <a:extLst>
                <a:ext uri="{FF2B5EF4-FFF2-40B4-BE49-F238E27FC236}">
                  <a16:creationId xmlns:a16="http://schemas.microsoft.com/office/drawing/2014/main" id="{2144E25C-BCD8-447D-AFA5-6A28F088DCDC}"/>
                </a:ext>
              </a:extLst>
            </p:cNvPr>
            <p:cNvGrpSpPr/>
            <p:nvPr/>
          </p:nvGrpSpPr>
          <p:grpSpPr>
            <a:xfrm>
              <a:off x="4753163" y="3272877"/>
              <a:ext cx="2482365" cy="324953"/>
              <a:chOff x="4753163" y="3272877"/>
              <a:chExt cx="2482365" cy="324953"/>
            </a:xfrm>
            <a:solidFill>
              <a:schemeClr val="bg1">
                <a:lumMod val="65000"/>
              </a:schemeClr>
            </a:solidFill>
          </p:grpSpPr>
          <p:sp>
            <p:nvSpPr>
              <p:cNvPr id="670" name="Oval 669">
                <a:extLst>
                  <a:ext uri="{FF2B5EF4-FFF2-40B4-BE49-F238E27FC236}">
                    <a16:creationId xmlns:a16="http://schemas.microsoft.com/office/drawing/2014/main" id="{724F8C7C-CE8E-4A20-A1DF-1F98F9F28B96}"/>
                  </a:ext>
                </a:extLst>
              </p:cNvPr>
              <p:cNvSpPr/>
              <p:nvPr/>
            </p:nvSpPr>
            <p:spPr>
              <a:xfrm>
                <a:off x="4753163" y="3360983"/>
                <a:ext cx="89210" cy="89210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Oval 670">
                <a:extLst>
                  <a:ext uri="{FF2B5EF4-FFF2-40B4-BE49-F238E27FC236}">
                    <a16:creationId xmlns:a16="http://schemas.microsoft.com/office/drawing/2014/main" id="{C0A9B440-80DD-4342-B622-C1B0B772D8AB}"/>
                  </a:ext>
                </a:extLst>
              </p:cNvPr>
              <p:cNvSpPr/>
              <p:nvPr/>
            </p:nvSpPr>
            <p:spPr>
              <a:xfrm>
                <a:off x="5648513" y="3453852"/>
                <a:ext cx="89210" cy="89210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2" name="Oval 671">
                <a:extLst>
                  <a:ext uri="{FF2B5EF4-FFF2-40B4-BE49-F238E27FC236}">
                    <a16:creationId xmlns:a16="http://schemas.microsoft.com/office/drawing/2014/main" id="{9BA67AAA-D91D-4B44-86B4-E838108E327A}"/>
                  </a:ext>
                </a:extLst>
              </p:cNvPr>
              <p:cNvSpPr/>
              <p:nvPr/>
            </p:nvSpPr>
            <p:spPr>
              <a:xfrm>
                <a:off x="5948550" y="3272877"/>
                <a:ext cx="89210" cy="89210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3" name="Oval 672">
                <a:extLst>
                  <a:ext uri="{FF2B5EF4-FFF2-40B4-BE49-F238E27FC236}">
                    <a16:creationId xmlns:a16="http://schemas.microsoft.com/office/drawing/2014/main" id="{F84D4E97-0D22-4B9D-85D9-5A1EE81A7DBF}"/>
                  </a:ext>
                </a:extLst>
              </p:cNvPr>
              <p:cNvSpPr/>
              <p:nvPr/>
            </p:nvSpPr>
            <p:spPr>
              <a:xfrm>
                <a:off x="6248588" y="3277639"/>
                <a:ext cx="89210" cy="89210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4" name="Oval 673">
                <a:extLst>
                  <a:ext uri="{FF2B5EF4-FFF2-40B4-BE49-F238E27FC236}">
                    <a16:creationId xmlns:a16="http://schemas.microsoft.com/office/drawing/2014/main" id="{A8EB8C61-A3D5-4214-B8B0-CAAED46C4E35}"/>
                  </a:ext>
                </a:extLst>
              </p:cNvPr>
              <p:cNvSpPr/>
              <p:nvPr/>
            </p:nvSpPr>
            <p:spPr>
              <a:xfrm>
                <a:off x="6548625" y="3403845"/>
                <a:ext cx="89210" cy="89210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5" name="Oval 674">
                <a:extLst>
                  <a:ext uri="{FF2B5EF4-FFF2-40B4-BE49-F238E27FC236}">
                    <a16:creationId xmlns:a16="http://schemas.microsoft.com/office/drawing/2014/main" id="{9F38D208-C731-460E-B8BC-70A91B4FB563}"/>
                  </a:ext>
                </a:extLst>
              </p:cNvPr>
              <p:cNvSpPr/>
              <p:nvPr/>
            </p:nvSpPr>
            <p:spPr>
              <a:xfrm>
                <a:off x="6846281" y="3394320"/>
                <a:ext cx="89210" cy="89210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6" name="Oval 675">
                <a:extLst>
                  <a:ext uri="{FF2B5EF4-FFF2-40B4-BE49-F238E27FC236}">
                    <a16:creationId xmlns:a16="http://schemas.microsoft.com/office/drawing/2014/main" id="{00400925-7353-41CC-BBFC-792973FA994F}"/>
                  </a:ext>
                </a:extLst>
              </p:cNvPr>
              <p:cNvSpPr/>
              <p:nvPr/>
            </p:nvSpPr>
            <p:spPr>
              <a:xfrm>
                <a:off x="7146318" y="3508620"/>
                <a:ext cx="89210" cy="89210"/>
              </a:xfrm>
              <a:prstGeom prst="ellipse">
                <a:avLst/>
              </a:prstGeom>
              <a:grp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0" name="Group 689">
            <a:extLst>
              <a:ext uri="{FF2B5EF4-FFF2-40B4-BE49-F238E27FC236}">
                <a16:creationId xmlns:a16="http://schemas.microsoft.com/office/drawing/2014/main" id="{1A3BB434-0974-4DBF-AA64-B6CC1C1504C9}"/>
              </a:ext>
            </a:extLst>
          </p:cNvPr>
          <p:cNvGrpSpPr/>
          <p:nvPr/>
        </p:nvGrpSpPr>
        <p:grpSpPr>
          <a:xfrm>
            <a:off x="4753163" y="3265733"/>
            <a:ext cx="2482365" cy="355909"/>
            <a:chOff x="4753163" y="3265733"/>
            <a:chExt cx="2482365" cy="355909"/>
          </a:xfrm>
        </p:grpSpPr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DE505574-6C07-4A98-B7E9-6F8CE6506FB3}"/>
                </a:ext>
              </a:extLst>
            </p:cNvPr>
            <p:cNvSpPr/>
            <p:nvPr/>
          </p:nvSpPr>
          <p:spPr>
            <a:xfrm>
              <a:off x="4798219" y="3298031"/>
              <a:ext cx="2393156" cy="276225"/>
            </a:xfrm>
            <a:custGeom>
              <a:avLst/>
              <a:gdLst>
                <a:gd name="connsiteX0" fmla="*/ 0 w 2393156"/>
                <a:gd name="connsiteY0" fmla="*/ 104775 h 276225"/>
                <a:gd name="connsiteX1" fmla="*/ 895350 w 2393156"/>
                <a:gd name="connsiteY1" fmla="*/ 190500 h 276225"/>
                <a:gd name="connsiteX2" fmla="*/ 1193006 w 2393156"/>
                <a:gd name="connsiteY2" fmla="*/ 0 h 276225"/>
                <a:gd name="connsiteX3" fmla="*/ 1500187 w 2393156"/>
                <a:gd name="connsiteY3" fmla="*/ 54769 h 276225"/>
                <a:gd name="connsiteX4" fmla="*/ 1793081 w 2393156"/>
                <a:gd name="connsiteY4" fmla="*/ 200025 h 276225"/>
                <a:gd name="connsiteX5" fmla="*/ 2093119 w 2393156"/>
                <a:gd name="connsiteY5" fmla="*/ 230982 h 276225"/>
                <a:gd name="connsiteX6" fmla="*/ 2393156 w 2393156"/>
                <a:gd name="connsiteY6" fmla="*/ 2762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3156" h="276225">
                  <a:moveTo>
                    <a:pt x="0" y="104775"/>
                  </a:moveTo>
                  <a:lnTo>
                    <a:pt x="895350" y="190500"/>
                  </a:lnTo>
                  <a:lnTo>
                    <a:pt x="1193006" y="0"/>
                  </a:lnTo>
                  <a:lnTo>
                    <a:pt x="1500187" y="54769"/>
                  </a:lnTo>
                  <a:lnTo>
                    <a:pt x="1793081" y="200025"/>
                  </a:lnTo>
                  <a:lnTo>
                    <a:pt x="2093119" y="230982"/>
                  </a:lnTo>
                  <a:lnTo>
                    <a:pt x="2393156" y="276225"/>
                  </a:ln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85" name="Group 684">
              <a:extLst>
                <a:ext uri="{FF2B5EF4-FFF2-40B4-BE49-F238E27FC236}">
                  <a16:creationId xmlns:a16="http://schemas.microsoft.com/office/drawing/2014/main" id="{47B3FAE2-BEFA-412F-A657-01F5D063219B}"/>
                </a:ext>
              </a:extLst>
            </p:cNvPr>
            <p:cNvGrpSpPr/>
            <p:nvPr/>
          </p:nvGrpSpPr>
          <p:grpSpPr>
            <a:xfrm>
              <a:off x="4753163" y="3265733"/>
              <a:ext cx="2482365" cy="355909"/>
              <a:chOff x="4753163" y="3265733"/>
              <a:chExt cx="2482365" cy="355909"/>
            </a:xfrm>
          </p:grpSpPr>
          <p:sp>
            <p:nvSpPr>
              <p:cNvPr id="678" name="Oval 677">
                <a:extLst>
                  <a:ext uri="{FF2B5EF4-FFF2-40B4-BE49-F238E27FC236}">
                    <a16:creationId xmlns:a16="http://schemas.microsoft.com/office/drawing/2014/main" id="{EA826CB3-B8DF-40D3-AA51-F73ADD8E0F52}"/>
                  </a:ext>
                </a:extLst>
              </p:cNvPr>
              <p:cNvSpPr/>
              <p:nvPr/>
            </p:nvSpPr>
            <p:spPr>
              <a:xfrm>
                <a:off x="4753163" y="3360983"/>
                <a:ext cx="89210" cy="8921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9" name="Oval 678">
                <a:extLst>
                  <a:ext uri="{FF2B5EF4-FFF2-40B4-BE49-F238E27FC236}">
                    <a16:creationId xmlns:a16="http://schemas.microsoft.com/office/drawing/2014/main" id="{AC792683-1BA1-4EF9-98E3-BFA0AC67A54B}"/>
                  </a:ext>
                </a:extLst>
              </p:cNvPr>
              <p:cNvSpPr/>
              <p:nvPr/>
            </p:nvSpPr>
            <p:spPr>
              <a:xfrm>
                <a:off x="5648513" y="3444327"/>
                <a:ext cx="89210" cy="8921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0" name="Oval 679">
                <a:extLst>
                  <a:ext uri="{FF2B5EF4-FFF2-40B4-BE49-F238E27FC236}">
                    <a16:creationId xmlns:a16="http://schemas.microsoft.com/office/drawing/2014/main" id="{3F475707-914A-460D-A79B-425AB09982B3}"/>
                  </a:ext>
                </a:extLst>
              </p:cNvPr>
              <p:cNvSpPr/>
              <p:nvPr/>
            </p:nvSpPr>
            <p:spPr>
              <a:xfrm>
                <a:off x="5948550" y="3265733"/>
                <a:ext cx="89210" cy="8921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1" name="Oval 680">
                <a:extLst>
                  <a:ext uri="{FF2B5EF4-FFF2-40B4-BE49-F238E27FC236}">
                    <a16:creationId xmlns:a16="http://schemas.microsoft.com/office/drawing/2014/main" id="{71817320-0598-48F3-AC65-755CB5717529}"/>
                  </a:ext>
                </a:extLst>
              </p:cNvPr>
              <p:cNvSpPr/>
              <p:nvPr/>
            </p:nvSpPr>
            <p:spPr>
              <a:xfrm>
                <a:off x="6248588" y="3303832"/>
                <a:ext cx="89210" cy="8921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2" name="Oval 681">
                <a:extLst>
                  <a:ext uri="{FF2B5EF4-FFF2-40B4-BE49-F238E27FC236}">
                    <a16:creationId xmlns:a16="http://schemas.microsoft.com/office/drawing/2014/main" id="{21649168-DE0A-49A7-878C-49981F18EE48}"/>
                  </a:ext>
                </a:extLst>
              </p:cNvPr>
              <p:cNvSpPr/>
              <p:nvPr/>
            </p:nvSpPr>
            <p:spPr>
              <a:xfrm>
                <a:off x="6548625" y="3456233"/>
                <a:ext cx="89210" cy="8921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3" name="Oval 682">
                <a:extLst>
                  <a:ext uri="{FF2B5EF4-FFF2-40B4-BE49-F238E27FC236}">
                    <a16:creationId xmlns:a16="http://schemas.microsoft.com/office/drawing/2014/main" id="{C4F03317-9505-4196-B889-0044E70E7452}"/>
                  </a:ext>
                </a:extLst>
              </p:cNvPr>
              <p:cNvSpPr/>
              <p:nvPr/>
            </p:nvSpPr>
            <p:spPr>
              <a:xfrm>
                <a:off x="6846281" y="3482427"/>
                <a:ext cx="89210" cy="8921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4" name="Oval 683">
                <a:extLst>
                  <a:ext uri="{FF2B5EF4-FFF2-40B4-BE49-F238E27FC236}">
                    <a16:creationId xmlns:a16="http://schemas.microsoft.com/office/drawing/2014/main" id="{ADAEC2F8-0856-47AD-BB21-2BCEFFAF5A01}"/>
                  </a:ext>
                </a:extLst>
              </p:cNvPr>
              <p:cNvSpPr/>
              <p:nvPr/>
            </p:nvSpPr>
            <p:spPr>
              <a:xfrm>
                <a:off x="7146318" y="3532432"/>
                <a:ext cx="89210" cy="8921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2" name="Group 691">
            <a:extLst>
              <a:ext uri="{FF2B5EF4-FFF2-40B4-BE49-F238E27FC236}">
                <a16:creationId xmlns:a16="http://schemas.microsoft.com/office/drawing/2014/main" id="{305F8E1D-ED0B-42AC-B957-8BE9528C9792}"/>
              </a:ext>
            </a:extLst>
          </p:cNvPr>
          <p:cNvGrpSpPr/>
          <p:nvPr/>
        </p:nvGrpSpPr>
        <p:grpSpPr>
          <a:xfrm>
            <a:off x="4753163" y="3244301"/>
            <a:ext cx="2482365" cy="336861"/>
            <a:chOff x="4753163" y="3244301"/>
            <a:chExt cx="2482365" cy="336861"/>
          </a:xfrm>
        </p:grpSpPr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D972BD94-1E52-40A2-AC0B-BC6AA242953E}"/>
                </a:ext>
              </a:extLst>
            </p:cNvPr>
            <p:cNvSpPr/>
            <p:nvPr/>
          </p:nvSpPr>
          <p:spPr>
            <a:xfrm>
              <a:off x="4798219" y="3286125"/>
              <a:ext cx="2395537" cy="254794"/>
            </a:xfrm>
            <a:custGeom>
              <a:avLst/>
              <a:gdLst>
                <a:gd name="connsiteX0" fmla="*/ 0 w 2395537"/>
                <a:gd name="connsiteY0" fmla="*/ 33338 h 254794"/>
                <a:gd name="connsiteX1" fmla="*/ 897731 w 2395537"/>
                <a:gd name="connsiteY1" fmla="*/ 114300 h 254794"/>
                <a:gd name="connsiteX2" fmla="*/ 1195387 w 2395537"/>
                <a:gd name="connsiteY2" fmla="*/ 57150 h 254794"/>
                <a:gd name="connsiteX3" fmla="*/ 1495425 w 2395537"/>
                <a:gd name="connsiteY3" fmla="*/ 0 h 254794"/>
                <a:gd name="connsiteX4" fmla="*/ 1800225 w 2395537"/>
                <a:gd name="connsiteY4" fmla="*/ 114300 h 254794"/>
                <a:gd name="connsiteX5" fmla="*/ 2097881 w 2395537"/>
                <a:gd name="connsiteY5" fmla="*/ 211931 h 254794"/>
                <a:gd name="connsiteX6" fmla="*/ 2395537 w 2395537"/>
                <a:gd name="connsiteY6" fmla="*/ 254794 h 25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5537" h="254794">
                  <a:moveTo>
                    <a:pt x="0" y="33338"/>
                  </a:moveTo>
                  <a:lnTo>
                    <a:pt x="897731" y="114300"/>
                  </a:lnTo>
                  <a:lnTo>
                    <a:pt x="1195387" y="57150"/>
                  </a:lnTo>
                  <a:lnTo>
                    <a:pt x="1495425" y="0"/>
                  </a:lnTo>
                  <a:lnTo>
                    <a:pt x="1800225" y="114300"/>
                  </a:lnTo>
                  <a:lnTo>
                    <a:pt x="2097881" y="211931"/>
                  </a:lnTo>
                  <a:lnTo>
                    <a:pt x="2395537" y="254794"/>
                  </a:lnTo>
                </a:path>
              </a:pathLst>
            </a:cu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86" name="Group 685">
              <a:extLst>
                <a:ext uri="{FF2B5EF4-FFF2-40B4-BE49-F238E27FC236}">
                  <a16:creationId xmlns:a16="http://schemas.microsoft.com/office/drawing/2014/main" id="{70F70320-D94C-4C9F-B703-6AD8487993E9}"/>
                </a:ext>
              </a:extLst>
            </p:cNvPr>
            <p:cNvGrpSpPr/>
            <p:nvPr/>
          </p:nvGrpSpPr>
          <p:grpSpPr>
            <a:xfrm>
              <a:off x="4753163" y="3244301"/>
              <a:ext cx="2482365" cy="336861"/>
              <a:chOff x="4753163" y="3244301"/>
              <a:chExt cx="2482365" cy="336861"/>
            </a:xfrm>
          </p:grpSpPr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2A503C65-B807-4D6C-8C2F-F7FB4E6C3695}"/>
                  </a:ext>
                </a:extLst>
              </p:cNvPr>
              <p:cNvSpPr/>
              <p:nvPr/>
            </p:nvSpPr>
            <p:spPr>
              <a:xfrm>
                <a:off x="5648513" y="3356220"/>
                <a:ext cx="89210" cy="89210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11F0F5B3-6861-497F-BA24-23A9E7BAB031}"/>
                  </a:ext>
                </a:extLst>
              </p:cNvPr>
              <p:cNvSpPr/>
              <p:nvPr/>
            </p:nvSpPr>
            <p:spPr>
              <a:xfrm>
                <a:off x="5948550" y="3303833"/>
                <a:ext cx="89210" cy="89210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01B34359-1472-4BCC-B528-9786246D6A27}"/>
                  </a:ext>
                </a:extLst>
              </p:cNvPr>
              <p:cNvSpPr/>
              <p:nvPr/>
            </p:nvSpPr>
            <p:spPr>
              <a:xfrm>
                <a:off x="6248588" y="3244301"/>
                <a:ext cx="89210" cy="89210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E3CD84A2-E5AA-4B55-B13E-9AA1DF53BE69}"/>
                  </a:ext>
                </a:extLst>
              </p:cNvPr>
              <p:cNvSpPr/>
              <p:nvPr/>
            </p:nvSpPr>
            <p:spPr>
              <a:xfrm>
                <a:off x="6548625" y="3349077"/>
                <a:ext cx="89210" cy="89210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ACF4C786-5405-4D29-AF20-601793212F25}"/>
                  </a:ext>
                </a:extLst>
              </p:cNvPr>
              <p:cNvSpPr/>
              <p:nvPr/>
            </p:nvSpPr>
            <p:spPr>
              <a:xfrm>
                <a:off x="6846281" y="3453852"/>
                <a:ext cx="89210" cy="89210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6718C57D-DE3C-4144-9EC7-3283C8198785}"/>
                  </a:ext>
                </a:extLst>
              </p:cNvPr>
              <p:cNvSpPr/>
              <p:nvPr/>
            </p:nvSpPr>
            <p:spPr>
              <a:xfrm>
                <a:off x="7146318" y="3491952"/>
                <a:ext cx="89210" cy="89210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8" name="Oval 597">
                <a:extLst>
                  <a:ext uri="{FF2B5EF4-FFF2-40B4-BE49-F238E27FC236}">
                    <a16:creationId xmlns:a16="http://schemas.microsoft.com/office/drawing/2014/main" id="{3398FB91-2D4C-41CF-B329-81EF4E2FCB33}"/>
                  </a:ext>
                </a:extLst>
              </p:cNvPr>
              <p:cNvSpPr/>
              <p:nvPr/>
            </p:nvSpPr>
            <p:spPr>
              <a:xfrm>
                <a:off x="4753163" y="3275258"/>
                <a:ext cx="89210" cy="89210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42" name="Group 541">
            <a:extLst>
              <a:ext uri="{FF2B5EF4-FFF2-40B4-BE49-F238E27FC236}">
                <a16:creationId xmlns:a16="http://schemas.microsoft.com/office/drawing/2014/main" id="{7B435AE1-79A5-42F0-AB3B-6443CF64BB52}"/>
              </a:ext>
            </a:extLst>
          </p:cNvPr>
          <p:cNvGrpSpPr/>
          <p:nvPr/>
        </p:nvGrpSpPr>
        <p:grpSpPr>
          <a:xfrm>
            <a:off x="5442499" y="2711321"/>
            <a:ext cx="510076" cy="557195"/>
            <a:chOff x="1865582" y="2738216"/>
            <a:chExt cx="510076" cy="557195"/>
          </a:xfrm>
        </p:grpSpPr>
        <p:cxnSp>
          <p:nvCxnSpPr>
            <p:cNvPr id="591" name="Straight Connector 590">
              <a:extLst>
                <a:ext uri="{FF2B5EF4-FFF2-40B4-BE49-F238E27FC236}">
                  <a16:creationId xmlns:a16="http://schemas.microsoft.com/office/drawing/2014/main" id="{2CD8CAA1-E107-40E2-8C0E-36B1EA604868}"/>
                </a:ext>
              </a:extLst>
            </p:cNvPr>
            <p:cNvCxnSpPr>
              <a:cxnSpLocks/>
            </p:cNvCxnSpPr>
            <p:nvPr/>
          </p:nvCxnSpPr>
          <p:spPr>
            <a:xfrm>
              <a:off x="2119913" y="2738216"/>
              <a:ext cx="0" cy="557195"/>
            </a:xfrm>
            <a:prstGeom prst="line">
              <a:avLst/>
            </a:prstGeom>
            <a:ln w="19050">
              <a:solidFill>
                <a:schemeClr val="accent4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6" name="Rectangle 595">
              <a:extLst>
                <a:ext uri="{FF2B5EF4-FFF2-40B4-BE49-F238E27FC236}">
                  <a16:creationId xmlns:a16="http://schemas.microsoft.com/office/drawing/2014/main" id="{90CCD1E0-54BD-4C7D-A41B-DE55E3B0EEF5}"/>
                </a:ext>
              </a:extLst>
            </p:cNvPr>
            <p:cNvSpPr/>
            <p:nvPr/>
          </p:nvSpPr>
          <p:spPr>
            <a:xfrm>
              <a:off x="1865582" y="2889326"/>
              <a:ext cx="510076" cy="2585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96289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Meal</a:t>
              </a:r>
              <a:endParaRPr kumimoji="0" lang="en-GB" sz="1200" b="1" i="0" u="none" strike="noStrike" kern="1200" cap="none" spc="0" normalizeH="0" baseline="-25000" noProof="0" dirty="0">
                <a:ln>
                  <a:noFill/>
                </a:ln>
                <a:solidFill>
                  <a:srgbClr val="96289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654232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71AF-913D-4725-A1F3-A93133F8C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807" y="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dirty="0"/>
              <a:t>Ketones are a more efficient cardiac fuel source than glucose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BB679-0C92-4E89-B427-E0C9137DA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74" y="1058108"/>
            <a:ext cx="8251166" cy="369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accent2"/>
                </a:solidFill>
              </a:rPr>
              <a:t>Mitochondrial energetics of oxidation: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AD2221-59E1-48F7-85E2-7D0462B36375}"/>
              </a:ext>
            </a:extLst>
          </p:cNvPr>
          <p:cNvSpPr txBox="1">
            <a:spLocks/>
          </p:cNvSpPr>
          <p:nvPr/>
        </p:nvSpPr>
        <p:spPr>
          <a:xfrm>
            <a:off x="444261" y="3089655"/>
            <a:ext cx="8406169" cy="173175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06375" indent="-206375" algn="l" defTabSz="6858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●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063" indent="-233363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80000"/>
              <a:buFont typeface="Calibri" panose="020F050202020403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06375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SzPct val="80000"/>
              <a:buFont typeface="Calibri" panose="020F050202020403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781" indent="-154781" defTabSz="514350">
              <a:spcBef>
                <a:spcPts val="1000"/>
              </a:spcBef>
              <a:buClr>
                <a:srgbClr val="6482C3"/>
              </a:buClr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</a:rPr>
              <a:t>In terms of oxygen cost, the energy yield of </a:t>
            </a:r>
            <a:r>
              <a:rPr lang="el-GR" sz="1650" dirty="0">
                <a:solidFill>
                  <a:prstClr val="black"/>
                </a:solidFill>
                <a:latin typeface="Calibri" panose="020F0502020204030204"/>
              </a:rPr>
              <a:t>β-</a:t>
            </a:r>
            <a:r>
              <a:rPr lang="en-GB" sz="1650" dirty="0">
                <a:solidFill>
                  <a:prstClr val="black"/>
                </a:solidFill>
                <a:latin typeface="Calibri" panose="020F0502020204030204"/>
              </a:rPr>
              <a:t>hydroxybutyrate oxidation is comparable to those of glucose and pyruvate</a:t>
            </a:r>
          </a:p>
          <a:p>
            <a:pPr marL="154781" indent="-154781" defTabSz="514350">
              <a:spcBef>
                <a:spcPts val="1000"/>
              </a:spcBef>
              <a:buClr>
                <a:srgbClr val="6482C3"/>
              </a:buClr>
            </a:pPr>
            <a:r>
              <a:rPr lang="en-GB" sz="1650" dirty="0">
                <a:solidFill>
                  <a:prstClr val="black"/>
                </a:solidFill>
                <a:latin typeface="Calibri" panose="020F0502020204030204"/>
              </a:rPr>
              <a:t>If the energy yield is calculated per C</a:t>
            </a:r>
            <a:r>
              <a:rPr lang="en-GB" sz="165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GB" sz="1650" dirty="0">
                <a:solidFill>
                  <a:prstClr val="black"/>
                </a:solidFill>
                <a:latin typeface="Calibri" panose="020F0502020204030204"/>
              </a:rPr>
              <a:t> unit, </a:t>
            </a:r>
            <a:r>
              <a:rPr lang="el-GR" sz="1650" dirty="0">
                <a:solidFill>
                  <a:prstClr val="black"/>
                </a:solidFill>
                <a:latin typeface="Calibri" panose="020F0502020204030204"/>
              </a:rPr>
              <a:t>β-</a:t>
            </a:r>
            <a:r>
              <a:rPr lang="en-GB" sz="1650" dirty="0">
                <a:solidFill>
                  <a:prstClr val="black"/>
                </a:solidFill>
                <a:latin typeface="Calibri" panose="020F0502020204030204"/>
              </a:rPr>
              <a:t>hydroxybutyrate oxidation is superior to glucose and pyruvate</a:t>
            </a:r>
          </a:p>
          <a:p>
            <a:pPr marL="154781" indent="-154781" defTabSz="514350">
              <a:spcBef>
                <a:spcPts val="1000"/>
              </a:spcBef>
              <a:buClr>
                <a:srgbClr val="6482C3"/>
              </a:buClr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As a consequence, in the isolated working heart </a:t>
            </a:r>
            <a:r>
              <a:rPr lang="el-GR" sz="1500" dirty="0">
                <a:solidFill>
                  <a:prstClr val="black"/>
                </a:solidFill>
                <a:latin typeface="Calibri" panose="020F0502020204030204"/>
              </a:rPr>
              <a:t>β-</a:t>
            </a:r>
            <a:r>
              <a:rPr lang="en-GB" sz="1500" dirty="0">
                <a:solidFill>
                  <a:prstClr val="black"/>
                </a:solidFill>
                <a:latin typeface="Calibri" panose="020F0502020204030204"/>
              </a:rPr>
              <a:t>hydroxybutyrate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 increases external cardiac work at the same time as it reduces oxygen consumption, thereby improving cardiac efficiency by 24%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CFC2EE1-2731-4FC8-AE60-B012E7384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825430"/>
              </p:ext>
            </p:extLst>
          </p:nvPr>
        </p:nvGraphicFramePr>
        <p:xfrm>
          <a:off x="680213" y="1462712"/>
          <a:ext cx="7220903" cy="14097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71249">
                  <a:extLst>
                    <a:ext uri="{9D8B030D-6E8A-4147-A177-3AD203B41FA5}">
                      <a16:colId xmlns:a16="http://schemas.microsoft.com/office/drawing/2014/main" val="2515675274"/>
                    </a:ext>
                  </a:extLst>
                </a:gridCol>
                <a:gridCol w="1545654">
                  <a:extLst>
                    <a:ext uri="{9D8B030D-6E8A-4147-A177-3AD203B41FA5}">
                      <a16:colId xmlns:a16="http://schemas.microsoft.com/office/drawing/2014/main" val="254061734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705710249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55297088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β</a:t>
                      </a:r>
                      <a:r>
                        <a:rPr lang="en-GB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-hydroxybutyrate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6482C3"/>
                        </a:gs>
                        <a:gs pos="100000">
                          <a:srgbClr val="019999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Glucose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482C3"/>
                        </a:gs>
                        <a:gs pos="100000">
                          <a:srgbClr val="019999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Pyruvate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482C3"/>
                        </a:gs>
                        <a:gs pos="100000">
                          <a:srgbClr val="019999"/>
                        </a:gs>
                      </a:gsLst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161135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b="1" dirty="0"/>
                        <a:t>O2 used </a:t>
                      </a:r>
                      <a:r>
                        <a:rPr lang="en-GB" sz="1400" dirty="0"/>
                        <a:t>(L/mol)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68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768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68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134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768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68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768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93391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b="1" dirty="0"/>
                        <a:t>Heat of combustion</a:t>
                      </a:r>
                      <a:r>
                        <a:rPr lang="en-GB" sz="1400" dirty="0"/>
                        <a:t> (kcal/mol)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68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487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768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68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670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768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68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279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768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50255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b="1" dirty="0"/>
                        <a:t>O2 cost of calorie </a:t>
                      </a:r>
                      <a:r>
                        <a:rPr lang="en-GB" sz="1400" dirty="0"/>
                        <a:t>(mL/kcal)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68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768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68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768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68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768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80859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b="1" dirty="0"/>
                        <a:t>Heat of combustion per C</a:t>
                      </a:r>
                      <a:r>
                        <a:rPr lang="en-GB" sz="1400" b="1" baseline="-25000" dirty="0"/>
                        <a:t>2</a:t>
                      </a:r>
                      <a:r>
                        <a:rPr lang="en-GB" sz="1400" b="1" dirty="0"/>
                        <a:t> unit </a:t>
                      </a:r>
                      <a:r>
                        <a:rPr lang="en-GB" sz="1400" dirty="0"/>
                        <a:t>(kcal/mol)</a:t>
                      </a:r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68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244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768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68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224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768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68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186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768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972645"/>
                  </a:ext>
                </a:extLst>
              </a:tr>
            </a:tbl>
          </a:graphicData>
        </a:graphic>
      </p:graphicFrame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07B160B-3606-483A-A881-1333812374CC}"/>
              </a:ext>
            </a:extLst>
          </p:cNvPr>
          <p:cNvSpPr txBox="1">
            <a:spLocks/>
          </p:cNvSpPr>
          <p:nvPr/>
        </p:nvSpPr>
        <p:spPr>
          <a:xfrm>
            <a:off x="0" y="4854687"/>
            <a:ext cx="2475090" cy="28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000" bIns="126000" anchor="b" anchorCtr="0">
            <a:spAutoFit/>
          </a:bodyPr>
          <a:lstStyle>
            <a:defPPr>
              <a:defRPr lang="en-US"/>
            </a:defPPr>
            <a:lvl1pPr>
              <a:spcBef>
                <a:spcPts val="200"/>
              </a:spcBef>
              <a:defRPr sz="750" b="0">
                <a:latin typeface="Arial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GB" altLang="en-US" dirty="0"/>
              <a:t>Ferrannini E, </a:t>
            </a:r>
            <a:r>
              <a:rPr lang="en-GB" altLang="en-US" i="1" dirty="0"/>
              <a:t>et al. Diab Care </a:t>
            </a:r>
            <a:r>
              <a:rPr lang="en-GB" altLang="en-US" dirty="0"/>
              <a:t>2016;39:1108–14.</a:t>
            </a:r>
          </a:p>
        </p:txBody>
      </p:sp>
    </p:spTree>
    <p:extLst>
      <p:ext uri="{BB962C8B-B14F-4D97-AF65-F5344CB8AC3E}">
        <p14:creationId xmlns:p14="http://schemas.microsoft.com/office/powerpoint/2010/main" val="3748663267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9AEDF0B0-D1DF-4488-815B-BA7A206A1529}"/>
              </a:ext>
            </a:extLst>
          </p:cNvPr>
          <p:cNvSpPr/>
          <p:nvPr/>
        </p:nvSpPr>
        <p:spPr>
          <a:xfrm>
            <a:off x="3185532" y="1055648"/>
            <a:ext cx="2772936" cy="3844297"/>
          </a:xfrm>
          <a:prstGeom prst="rect">
            <a:avLst/>
          </a:prstGeom>
          <a:blipFill dpi="0" rotWithShape="1">
            <a:blip r:embed="rId3">
              <a:alphaModFix amt="15000"/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6DEB3-A569-4E87-B026-92D6A9DD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61" y="39085"/>
            <a:ext cx="8255479" cy="840230"/>
          </a:xfrm>
        </p:spPr>
        <p:txBody>
          <a:bodyPr/>
          <a:lstStyle/>
          <a:p>
            <a:r>
              <a:rPr lang="en-GB" sz="2700" dirty="0"/>
              <a:t>Multiple mechanisms may contribute to CV benefits with SGLT2 inhibitors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7A7B7E-61BC-4980-82A1-2B391ECE11CA}"/>
              </a:ext>
            </a:extLst>
          </p:cNvPr>
          <p:cNvSpPr txBox="1">
            <a:spLocks/>
          </p:cNvSpPr>
          <p:nvPr/>
        </p:nvSpPr>
        <p:spPr>
          <a:xfrm>
            <a:off x="0" y="4854687"/>
            <a:ext cx="5014247" cy="28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000" bIns="126000" anchor="b" anchorCtr="0">
            <a:spAutoFit/>
          </a:bodyPr>
          <a:lstStyle>
            <a:defPPr>
              <a:defRPr lang="en-US"/>
            </a:defPPr>
            <a:lvl1pPr>
              <a:spcBef>
                <a:spcPts val="200"/>
              </a:spcBef>
              <a:defRPr sz="750" b="0">
                <a:latin typeface="Arial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GB" altLang="en-US" dirty="0"/>
              <a:t>1. Heerspink HJL, </a:t>
            </a:r>
            <a:r>
              <a:rPr lang="en-GB" altLang="en-US" i="1" dirty="0"/>
              <a:t>et al. Circulation </a:t>
            </a:r>
            <a:r>
              <a:rPr lang="en-GB" altLang="en-US" dirty="0"/>
              <a:t>2016;134:752–72; 2. Baartscheer A, </a:t>
            </a:r>
            <a:r>
              <a:rPr lang="en-GB" altLang="en-US" i="1" dirty="0"/>
              <a:t>et al. Diabetologia </a:t>
            </a:r>
            <a:r>
              <a:rPr lang="en-GB" altLang="en-US" dirty="0"/>
              <a:t>2017;60:568–73.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058104DA-A26C-4995-B1EE-41F31ED9FC7E}"/>
              </a:ext>
            </a:extLst>
          </p:cNvPr>
          <p:cNvSpPr/>
          <p:nvPr/>
        </p:nvSpPr>
        <p:spPr>
          <a:xfrm>
            <a:off x="364274" y="4557131"/>
            <a:ext cx="8430321" cy="29736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rgbClr val="6482C3"/>
              </a:gs>
              <a:gs pos="100000">
                <a:srgbClr val="019999"/>
              </a:gs>
            </a:gsLst>
            <a:lin ang="0" scaled="1"/>
            <a:tileRect/>
          </a:gra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5000"/>
              </a:lnSpc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CV benefits</a:t>
            </a:r>
            <a:endParaRPr lang="en-GB" sz="1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50E5718-F71D-485C-8BEC-AE739441C56E}"/>
              </a:ext>
            </a:extLst>
          </p:cNvPr>
          <p:cNvCxnSpPr/>
          <p:nvPr/>
        </p:nvCxnSpPr>
        <p:spPr>
          <a:xfrm>
            <a:off x="7504770" y="3546088"/>
            <a:ext cx="0" cy="9813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D31F0A6-CF5F-4B78-A187-46E2B7341182}"/>
              </a:ext>
            </a:extLst>
          </p:cNvPr>
          <p:cNvCxnSpPr/>
          <p:nvPr/>
        </p:nvCxnSpPr>
        <p:spPr>
          <a:xfrm>
            <a:off x="6426819" y="3546088"/>
            <a:ext cx="0" cy="9813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FADA6F1-2D9E-4CB8-821A-B72F702B4F31}"/>
              </a:ext>
            </a:extLst>
          </p:cNvPr>
          <p:cNvCxnSpPr/>
          <p:nvPr/>
        </p:nvCxnSpPr>
        <p:spPr>
          <a:xfrm>
            <a:off x="1014761" y="3546088"/>
            <a:ext cx="0" cy="9813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741B422-3E09-488B-9911-DC2B1A5ECE34}"/>
              </a:ext>
            </a:extLst>
          </p:cNvPr>
          <p:cNvCxnSpPr>
            <a:cxnSpLocks/>
          </p:cNvCxnSpPr>
          <p:nvPr/>
        </p:nvCxnSpPr>
        <p:spPr>
          <a:xfrm>
            <a:off x="4441903" y="4111083"/>
            <a:ext cx="0" cy="41631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E7939B7-A79A-4EAD-87EA-C635309A7292}"/>
              </a:ext>
            </a:extLst>
          </p:cNvPr>
          <p:cNvCxnSpPr>
            <a:cxnSpLocks/>
          </p:cNvCxnSpPr>
          <p:nvPr/>
        </p:nvCxnSpPr>
        <p:spPr>
          <a:xfrm>
            <a:off x="5519854" y="4111083"/>
            <a:ext cx="0" cy="41631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5707F688-37A0-4889-9BCE-796E6F70BF52}"/>
              </a:ext>
            </a:extLst>
          </p:cNvPr>
          <p:cNvSpPr/>
          <p:nvPr/>
        </p:nvSpPr>
        <p:spPr>
          <a:xfrm>
            <a:off x="3919584" y="3559981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9D2A8A1-C736-4E50-BA29-E089668BD1BB}"/>
              </a:ext>
            </a:extLst>
          </p:cNvPr>
          <p:cNvSpPr/>
          <p:nvPr/>
        </p:nvSpPr>
        <p:spPr>
          <a:xfrm>
            <a:off x="4998741" y="3559981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265910C2-8DE8-4C64-B230-969496713FFA}"/>
              </a:ext>
            </a:extLst>
          </p:cNvPr>
          <p:cNvSpPr/>
          <p:nvPr/>
        </p:nvSpPr>
        <p:spPr>
          <a:xfrm>
            <a:off x="4999464" y="1419640"/>
            <a:ext cx="0" cy="288087"/>
          </a:xfrm>
          <a:custGeom>
            <a:avLst/>
            <a:gdLst>
              <a:gd name="connsiteX0" fmla="*/ 0 w 0"/>
              <a:gd name="connsiteY0" fmla="*/ 0 h 319668"/>
              <a:gd name="connsiteX1" fmla="*/ 0 w 0"/>
              <a:gd name="connsiteY1" fmla="*/ 319668 h 31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19668">
                <a:moveTo>
                  <a:pt x="0" y="0"/>
                </a:moveTo>
                <a:lnTo>
                  <a:pt x="0" y="3196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5E230B2D-AED3-4227-9D25-84F58BDE217A}"/>
              </a:ext>
            </a:extLst>
          </p:cNvPr>
          <p:cNvSpPr/>
          <p:nvPr/>
        </p:nvSpPr>
        <p:spPr>
          <a:xfrm>
            <a:off x="4780156" y="2752885"/>
            <a:ext cx="0" cy="361785"/>
          </a:xfrm>
          <a:custGeom>
            <a:avLst/>
            <a:gdLst>
              <a:gd name="connsiteX0" fmla="*/ 0 w 0"/>
              <a:gd name="connsiteY0" fmla="*/ 401444 h 401444"/>
              <a:gd name="connsiteX1" fmla="*/ 0 w 0"/>
              <a:gd name="connsiteY1" fmla="*/ 0 h 40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01444">
                <a:moveTo>
                  <a:pt x="0" y="401444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026A872A-6DD5-4BD6-AD7A-672EB20AC377}"/>
              </a:ext>
            </a:extLst>
          </p:cNvPr>
          <p:cNvSpPr/>
          <p:nvPr/>
        </p:nvSpPr>
        <p:spPr>
          <a:xfrm>
            <a:off x="1873405" y="1707728"/>
            <a:ext cx="4163122" cy="241190"/>
          </a:xfrm>
          <a:custGeom>
            <a:avLst/>
            <a:gdLst>
              <a:gd name="connsiteX0" fmla="*/ 0 w 4163122"/>
              <a:gd name="connsiteY0" fmla="*/ 170986 h 267630"/>
              <a:gd name="connsiteX1" fmla="*/ 0 w 4163122"/>
              <a:gd name="connsiteY1" fmla="*/ 0 h 267630"/>
              <a:gd name="connsiteX2" fmla="*/ 4163122 w 4163122"/>
              <a:gd name="connsiteY2" fmla="*/ 0 h 267630"/>
              <a:gd name="connsiteX3" fmla="*/ 4163122 w 4163122"/>
              <a:gd name="connsiteY3" fmla="*/ 267630 h 26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3122" h="267630">
                <a:moveTo>
                  <a:pt x="0" y="170986"/>
                </a:moveTo>
                <a:lnTo>
                  <a:pt x="0" y="0"/>
                </a:lnTo>
                <a:lnTo>
                  <a:pt x="4163122" y="0"/>
                </a:lnTo>
                <a:lnTo>
                  <a:pt x="4163122" y="26763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523E1219-7E21-4329-B7C7-971142291FD4}"/>
              </a:ext>
            </a:extLst>
          </p:cNvPr>
          <p:cNvSpPr/>
          <p:nvPr/>
        </p:nvSpPr>
        <p:spPr>
          <a:xfrm>
            <a:off x="6073698" y="1701028"/>
            <a:ext cx="2059258" cy="267989"/>
          </a:xfrm>
          <a:custGeom>
            <a:avLst/>
            <a:gdLst>
              <a:gd name="connsiteX0" fmla="*/ 0 w 2059258"/>
              <a:gd name="connsiteY0" fmla="*/ 0 h 297366"/>
              <a:gd name="connsiteX1" fmla="*/ 2059258 w 2059258"/>
              <a:gd name="connsiteY1" fmla="*/ 0 h 297366"/>
              <a:gd name="connsiteX2" fmla="*/ 2059258 w 2059258"/>
              <a:gd name="connsiteY2" fmla="*/ 297366 h 29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9258" h="297366">
                <a:moveTo>
                  <a:pt x="0" y="0"/>
                </a:moveTo>
                <a:lnTo>
                  <a:pt x="2059258" y="0"/>
                </a:lnTo>
                <a:lnTo>
                  <a:pt x="2059258" y="297366"/>
                </a:lnTo>
              </a:path>
            </a:pathLst>
          </a:custGeom>
          <a:noFill/>
          <a:ln w="38100" cap="rnd">
            <a:solidFill>
              <a:schemeClr val="accent6">
                <a:lumMod val="75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AAFD21E-1624-4042-9E5F-182B306B61E6}"/>
              </a:ext>
            </a:extLst>
          </p:cNvPr>
          <p:cNvSpPr/>
          <p:nvPr/>
        </p:nvSpPr>
        <p:spPr>
          <a:xfrm>
            <a:off x="4787590" y="2431298"/>
            <a:ext cx="2490439" cy="200991"/>
          </a:xfrm>
          <a:custGeom>
            <a:avLst/>
            <a:gdLst>
              <a:gd name="connsiteX0" fmla="*/ 2490439 w 2490439"/>
              <a:gd name="connsiteY0" fmla="*/ 193288 h 223024"/>
              <a:gd name="connsiteX1" fmla="*/ 2490439 w 2490439"/>
              <a:gd name="connsiteY1" fmla="*/ 0 h 223024"/>
              <a:gd name="connsiteX2" fmla="*/ 0 w 2490439"/>
              <a:gd name="connsiteY2" fmla="*/ 0 h 223024"/>
              <a:gd name="connsiteX3" fmla="*/ 0 w 2490439"/>
              <a:gd name="connsiteY3" fmla="*/ 223024 h 22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0439" h="223024">
                <a:moveTo>
                  <a:pt x="2490439" y="193288"/>
                </a:moveTo>
                <a:lnTo>
                  <a:pt x="2490439" y="0"/>
                </a:lnTo>
                <a:lnTo>
                  <a:pt x="0" y="0"/>
                </a:lnTo>
                <a:lnTo>
                  <a:pt x="0" y="223024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77F83A68-F4E7-4E77-B268-6BC7FEA19571}"/>
              </a:ext>
            </a:extLst>
          </p:cNvPr>
          <p:cNvSpPr/>
          <p:nvPr/>
        </p:nvSpPr>
        <p:spPr>
          <a:xfrm>
            <a:off x="6029093" y="2170009"/>
            <a:ext cx="0" cy="261289"/>
          </a:xfrm>
          <a:custGeom>
            <a:avLst/>
            <a:gdLst>
              <a:gd name="connsiteX0" fmla="*/ 0 w 0"/>
              <a:gd name="connsiteY0" fmla="*/ 289932 h 289932"/>
              <a:gd name="connsiteX1" fmla="*/ 0 w 0"/>
              <a:gd name="connsiteY1" fmla="*/ 0 h 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89932">
                <a:moveTo>
                  <a:pt x="0" y="289932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63DA22D4-3A60-4807-8D22-13C73C2D2FB2}"/>
              </a:ext>
            </a:extLst>
          </p:cNvPr>
          <p:cNvSpPr/>
          <p:nvPr/>
        </p:nvSpPr>
        <p:spPr>
          <a:xfrm>
            <a:off x="6207512" y="2431298"/>
            <a:ext cx="0" cy="288087"/>
          </a:xfrm>
          <a:custGeom>
            <a:avLst/>
            <a:gdLst>
              <a:gd name="connsiteX0" fmla="*/ 0 w 0"/>
              <a:gd name="connsiteY0" fmla="*/ 0 h 319668"/>
              <a:gd name="connsiteX1" fmla="*/ 0 w 0"/>
              <a:gd name="connsiteY1" fmla="*/ 319668 h 31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19668">
                <a:moveTo>
                  <a:pt x="0" y="0"/>
                </a:moveTo>
                <a:lnTo>
                  <a:pt x="0" y="3196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6701AE3-45EA-4DAB-A2B2-7DBCE1C12037}"/>
              </a:ext>
            </a:extLst>
          </p:cNvPr>
          <p:cNvSpPr/>
          <p:nvPr/>
        </p:nvSpPr>
        <p:spPr>
          <a:xfrm>
            <a:off x="1873405" y="2230306"/>
            <a:ext cx="0" cy="415383"/>
          </a:xfrm>
          <a:custGeom>
            <a:avLst/>
            <a:gdLst>
              <a:gd name="connsiteX0" fmla="*/ 0 w 0"/>
              <a:gd name="connsiteY0" fmla="*/ 0 h 460918"/>
              <a:gd name="connsiteX1" fmla="*/ 0 w 0"/>
              <a:gd name="connsiteY1" fmla="*/ 460918 h 4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60918">
                <a:moveTo>
                  <a:pt x="0" y="0"/>
                </a:moveTo>
                <a:lnTo>
                  <a:pt x="0" y="46091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D7D9B798-8AF5-4BA7-873D-BE75B6D39915}"/>
              </a:ext>
            </a:extLst>
          </p:cNvPr>
          <p:cNvSpPr/>
          <p:nvPr/>
        </p:nvSpPr>
        <p:spPr>
          <a:xfrm>
            <a:off x="4244897" y="3114670"/>
            <a:ext cx="1077951" cy="200991"/>
          </a:xfrm>
          <a:custGeom>
            <a:avLst/>
            <a:gdLst>
              <a:gd name="connsiteX0" fmla="*/ 2490439 w 2490439"/>
              <a:gd name="connsiteY0" fmla="*/ 193288 h 223024"/>
              <a:gd name="connsiteX1" fmla="*/ 2490439 w 2490439"/>
              <a:gd name="connsiteY1" fmla="*/ 0 h 223024"/>
              <a:gd name="connsiteX2" fmla="*/ 0 w 2490439"/>
              <a:gd name="connsiteY2" fmla="*/ 0 h 223024"/>
              <a:gd name="connsiteX3" fmla="*/ 0 w 2490439"/>
              <a:gd name="connsiteY3" fmla="*/ 223024 h 22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0439" h="223024">
                <a:moveTo>
                  <a:pt x="2490439" y="193288"/>
                </a:moveTo>
                <a:lnTo>
                  <a:pt x="2490439" y="0"/>
                </a:lnTo>
                <a:lnTo>
                  <a:pt x="0" y="0"/>
                </a:lnTo>
                <a:lnTo>
                  <a:pt x="0" y="223024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F3921F54-19AF-4313-8278-27ABADDE1237}"/>
              </a:ext>
            </a:extLst>
          </p:cNvPr>
          <p:cNvSpPr/>
          <p:nvPr/>
        </p:nvSpPr>
        <p:spPr>
          <a:xfrm>
            <a:off x="7837170" y="2220257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D6D65D3D-3AA0-43A1-8BDF-505C76ADB29B}"/>
              </a:ext>
            </a:extLst>
          </p:cNvPr>
          <p:cNvSpPr/>
          <p:nvPr/>
        </p:nvSpPr>
        <p:spPr>
          <a:xfrm>
            <a:off x="698373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B3CBCDCF-C5E5-46EA-8F6A-422A59DCDF5D}"/>
              </a:ext>
            </a:extLst>
          </p:cNvPr>
          <p:cNvSpPr/>
          <p:nvPr/>
        </p:nvSpPr>
        <p:spPr>
          <a:xfrm>
            <a:off x="590931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C1C756EA-28B3-405F-B923-1C1DF1B0276C}"/>
              </a:ext>
            </a:extLst>
          </p:cNvPr>
          <p:cNvSpPr/>
          <p:nvPr/>
        </p:nvSpPr>
        <p:spPr>
          <a:xfrm>
            <a:off x="265176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759D0224-4909-4542-BB30-C40AE04DEB3B}"/>
              </a:ext>
            </a:extLst>
          </p:cNvPr>
          <p:cNvSpPr/>
          <p:nvPr/>
        </p:nvSpPr>
        <p:spPr>
          <a:xfrm>
            <a:off x="156972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5624D2D8-F3BA-49C3-ABD3-0AF8C53DF56A}"/>
              </a:ext>
            </a:extLst>
          </p:cNvPr>
          <p:cNvSpPr/>
          <p:nvPr/>
        </p:nvSpPr>
        <p:spPr>
          <a:xfrm>
            <a:off x="48768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820414CB-DACF-46B6-8329-E3409E461F59}"/>
              </a:ext>
            </a:extLst>
          </p:cNvPr>
          <p:cNvSpPr/>
          <p:nvPr/>
        </p:nvSpPr>
        <p:spPr>
          <a:xfrm>
            <a:off x="7924800" y="252509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mitochondrial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calcium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2059FA0F-7A99-4EC5-A31B-A4F7F77F7744}"/>
              </a:ext>
            </a:extLst>
          </p:cNvPr>
          <p:cNvSpPr/>
          <p:nvPr/>
        </p:nvSpPr>
        <p:spPr>
          <a:xfrm>
            <a:off x="6846849" y="252509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Tubuloglo-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merular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F90EEF55-C090-4AD3-A041-070D9FFAD44E}"/>
              </a:ext>
            </a:extLst>
          </p:cNvPr>
          <p:cNvSpPr/>
          <p:nvPr/>
        </p:nvSpPr>
        <p:spPr>
          <a:xfrm>
            <a:off x="5768898" y="252509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6FE18E39-BD06-446F-BE9F-6E363089ADDE}"/>
              </a:ext>
            </a:extLst>
          </p:cNvPr>
          <p:cNvSpPr/>
          <p:nvPr/>
        </p:nvSpPr>
        <p:spPr>
          <a:xfrm>
            <a:off x="2512742" y="2525095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Increased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uricosuria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5855550C-6D2A-4DC3-BCFB-777588ECD76E}"/>
              </a:ext>
            </a:extLst>
          </p:cNvPr>
          <p:cNvSpPr/>
          <p:nvPr/>
        </p:nvSpPr>
        <p:spPr>
          <a:xfrm>
            <a:off x="1434791" y="252509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fat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693FCAE5-5CD8-43BD-9FB6-2DE74EBC1FF9}"/>
              </a:ext>
            </a:extLst>
          </p:cNvPr>
          <p:cNvSpPr/>
          <p:nvPr/>
        </p:nvSpPr>
        <p:spPr>
          <a:xfrm>
            <a:off x="356840" y="252509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HbA</a:t>
            </a:r>
            <a:r>
              <a:rPr lang="en-GB" sz="105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C18780B-4DC6-4765-AC97-048B230BFECA}"/>
              </a:ext>
            </a:extLst>
          </p:cNvPr>
          <p:cNvSpPr/>
          <p:nvPr/>
        </p:nvSpPr>
        <p:spPr>
          <a:xfrm>
            <a:off x="7069873" y="3221866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Reduced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renal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damage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8472F15F-34EB-4891-9E34-7562D5A92759}"/>
              </a:ext>
            </a:extLst>
          </p:cNvPr>
          <p:cNvSpPr/>
          <p:nvPr/>
        </p:nvSpPr>
        <p:spPr>
          <a:xfrm>
            <a:off x="5991922" y="3221866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Reduced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arterial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stiffness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177BBD15-2184-4369-AB79-28E0652B1C58}"/>
              </a:ext>
            </a:extLst>
          </p:cNvPr>
          <p:cNvSpPr/>
          <p:nvPr/>
        </p:nvSpPr>
        <p:spPr>
          <a:xfrm>
            <a:off x="2735766" y="3221866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Reduce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oxidative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stress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58D11CD8-B219-4096-9AA3-EB73DE61A0C1}"/>
              </a:ext>
            </a:extLst>
          </p:cNvPr>
          <p:cNvSpPr/>
          <p:nvPr/>
        </p:nvSpPr>
        <p:spPr>
          <a:xfrm>
            <a:off x="4884235" y="3221866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Reduced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preload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09DDF7D3-9451-4876-BADC-252D28B97A4F}"/>
              </a:ext>
            </a:extLst>
          </p:cNvPr>
          <p:cNvSpPr/>
          <p:nvPr/>
        </p:nvSpPr>
        <p:spPr>
          <a:xfrm>
            <a:off x="3806284" y="3221866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Increased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haematocrit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5181DF57-4E92-45CF-89C4-7E001292919A}"/>
              </a:ext>
            </a:extLst>
          </p:cNvPr>
          <p:cNvSpPr/>
          <p:nvPr/>
        </p:nvSpPr>
        <p:spPr>
          <a:xfrm>
            <a:off x="4345260" y="252509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plasma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9A9AB368-901B-4B1C-B372-70384E4757E6}"/>
              </a:ext>
            </a:extLst>
          </p:cNvPr>
          <p:cNvSpPr/>
          <p:nvPr/>
        </p:nvSpPr>
        <p:spPr>
          <a:xfrm>
            <a:off x="7694342" y="1828324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GB" sz="105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/H</a:t>
            </a:r>
            <a:r>
              <a:rPr lang="en-GB" sz="105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exchanger</a:t>
            </a:r>
            <a:r>
              <a:rPr lang="en-GB" sz="105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46EFBFBA-2417-4219-9C06-8773A4A93B76}"/>
              </a:ext>
            </a:extLst>
          </p:cNvPr>
          <p:cNvSpPr/>
          <p:nvPr/>
        </p:nvSpPr>
        <p:spPr>
          <a:xfrm>
            <a:off x="5596054" y="1828324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Natriuresis</a:t>
            </a:r>
            <a:r>
              <a:rPr lang="en-GB" sz="105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F17F6E8D-70AF-4620-8CDE-9A7A7FA76792}"/>
              </a:ext>
            </a:extLst>
          </p:cNvPr>
          <p:cNvSpPr/>
          <p:nvPr/>
        </p:nvSpPr>
        <p:spPr>
          <a:xfrm>
            <a:off x="1434791" y="1828324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Glycosuria</a:t>
            </a:r>
            <a:r>
              <a:rPr lang="en-GB" sz="105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8251C0CF-77ED-4057-B24D-6D8D7F758B28}"/>
              </a:ext>
            </a:extLst>
          </p:cNvPr>
          <p:cNvSpPr/>
          <p:nvPr/>
        </p:nvSpPr>
        <p:spPr>
          <a:xfrm>
            <a:off x="4564567" y="107795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SGL2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inhibitors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6C364AE2-1253-40EE-B778-E99DC379E093}"/>
              </a:ext>
            </a:extLst>
          </p:cNvPr>
          <p:cNvSpPr/>
          <p:nvPr/>
        </p:nvSpPr>
        <p:spPr>
          <a:xfrm>
            <a:off x="579864" y="3221866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spc="-40" dirty="0">
                <a:solidFill>
                  <a:schemeClr val="tx1"/>
                </a:solidFill>
              </a:rPr>
              <a:t>Reduced</a:t>
            </a:r>
            <a:br>
              <a:rPr lang="en-GB" sz="1050" b="1" spc="-40" dirty="0">
                <a:solidFill>
                  <a:schemeClr val="tx1"/>
                </a:solidFill>
              </a:rPr>
            </a:br>
            <a:r>
              <a:rPr lang="en-GB" sz="1050" b="1" spc="-40" dirty="0">
                <a:solidFill>
                  <a:schemeClr val="tx1"/>
                </a:solidFill>
              </a:rPr>
              <a:t>glucotoxicity</a:t>
            </a:r>
            <a:br>
              <a:rPr lang="en-GB" sz="1050" b="1" spc="-40" dirty="0">
                <a:solidFill>
                  <a:schemeClr val="tx1"/>
                </a:solidFill>
              </a:rPr>
            </a:br>
            <a:r>
              <a:rPr lang="en-GB" sz="1050" b="1" spc="-40" dirty="0">
                <a:solidFill>
                  <a:schemeClr val="tx1"/>
                </a:solidFill>
              </a:rPr>
              <a:t>&amp; inflammation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289B31EE-FFA6-4233-8162-C619A99A26AB}"/>
              </a:ext>
            </a:extLst>
          </p:cNvPr>
          <p:cNvSpPr/>
          <p:nvPr/>
        </p:nvSpPr>
        <p:spPr>
          <a:xfrm>
            <a:off x="4007006" y="3867331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Increased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oxygen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delivery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B178547D-A3F4-4596-ABA1-BBF54ED0FA34}"/>
              </a:ext>
            </a:extLst>
          </p:cNvPr>
          <p:cNvSpPr/>
          <p:nvPr/>
        </p:nvSpPr>
        <p:spPr>
          <a:xfrm>
            <a:off x="5084957" y="3867331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Reduced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myocardial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wall stretch</a:t>
            </a:r>
          </a:p>
        </p:txBody>
      </p:sp>
      <p:cxnSp>
        <p:nvCxnSpPr>
          <p:cNvPr id="122" name="Connector: Elbow 121">
            <a:extLst>
              <a:ext uri="{FF2B5EF4-FFF2-40B4-BE49-F238E27FC236}">
                <a16:creationId xmlns:a16="http://schemas.microsoft.com/office/drawing/2014/main" id="{50C5BB84-1787-45B2-9BDD-ED64445AAC9F}"/>
              </a:ext>
            </a:extLst>
          </p:cNvPr>
          <p:cNvCxnSpPr/>
          <p:nvPr/>
        </p:nvCxnSpPr>
        <p:spPr>
          <a:xfrm rot="16200000" flipH="1">
            <a:off x="2304818" y="1882273"/>
            <a:ext cx="207692" cy="1077951"/>
          </a:xfrm>
          <a:prstGeom prst="bentConnector3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79372FE7-70C1-4C24-A970-FC54E52192B8}"/>
              </a:ext>
            </a:extLst>
          </p:cNvPr>
          <p:cNvCxnSpPr>
            <a:cxnSpLocks/>
          </p:cNvCxnSpPr>
          <p:nvPr/>
        </p:nvCxnSpPr>
        <p:spPr>
          <a:xfrm rot="5400000">
            <a:off x="1226868" y="1882274"/>
            <a:ext cx="207692" cy="107795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B494544-D1FF-4892-8993-E4A7C3B9CE31}"/>
              </a:ext>
            </a:extLst>
          </p:cNvPr>
          <p:cNvSpPr/>
          <p:nvPr/>
        </p:nvSpPr>
        <p:spPr>
          <a:xfrm>
            <a:off x="1639229" y="3218138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Ketone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utilisation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111F7F2-3507-4F6E-8831-84B6D745E524}"/>
              </a:ext>
            </a:extLst>
          </p:cNvPr>
          <p:cNvCxnSpPr/>
          <p:nvPr/>
        </p:nvCxnSpPr>
        <p:spPr>
          <a:xfrm>
            <a:off x="2092712" y="3546088"/>
            <a:ext cx="0" cy="9813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304527E3-47C8-4344-8629-CCCF8A51AE17}"/>
              </a:ext>
            </a:extLst>
          </p:cNvPr>
          <p:cNvSpPr/>
          <p:nvPr/>
        </p:nvSpPr>
        <p:spPr>
          <a:xfrm>
            <a:off x="1649651" y="3213702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Ketone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utilisation</a:t>
            </a:r>
          </a:p>
        </p:txBody>
      </p:sp>
    </p:spTree>
    <p:extLst>
      <p:ext uri="{BB962C8B-B14F-4D97-AF65-F5344CB8AC3E}">
        <p14:creationId xmlns:p14="http://schemas.microsoft.com/office/powerpoint/2010/main" val="27408590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96" grpId="0" animBg="1"/>
      <p:bldP spid="102" grpId="0" animBg="1"/>
      <p:bldP spid="115" grpId="0" animBg="1"/>
      <p:bldP spid="1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F8D57-FCBA-43C4-8E46-FDAE6531B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9406"/>
            <a:ext cx="7886700" cy="994172"/>
          </a:xfrm>
        </p:spPr>
        <p:txBody>
          <a:bodyPr>
            <a:noAutofit/>
          </a:bodyPr>
          <a:lstStyle/>
          <a:p>
            <a:r>
              <a:rPr lang="en-GB" sz="2400" dirty="0"/>
              <a:t>Direct cardiac effects through impairment of myocardial NHE flux, independent of SGLT2 activity in animal studies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2BA414-69FA-428A-A23B-442EFAC4F505}"/>
              </a:ext>
            </a:extLst>
          </p:cNvPr>
          <p:cNvSpPr txBox="1">
            <a:spLocks/>
          </p:cNvSpPr>
          <p:nvPr/>
        </p:nvSpPr>
        <p:spPr>
          <a:xfrm>
            <a:off x="0" y="4482790"/>
            <a:ext cx="7891636" cy="66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000" bIns="126000" anchor="b" anchorCtr="0">
            <a:spAutoFit/>
          </a:bodyPr>
          <a:lstStyle>
            <a:defPPr>
              <a:defRPr lang="en-US"/>
            </a:defPPr>
            <a:lvl1pPr>
              <a:spcBef>
                <a:spcPts val="200"/>
              </a:spcBef>
              <a:defRPr sz="750" b="0">
                <a:latin typeface="Arial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GB" altLang="en-US" b="1" dirty="0"/>
              <a:t>NHE, Sodium Hydrogen Exchanger</a:t>
            </a:r>
            <a:br>
              <a:rPr lang="en-GB" altLang="en-US" b="1" dirty="0"/>
            </a:br>
            <a:r>
              <a:rPr lang="en-GB" altLang="en-US" b="1" dirty="0"/>
              <a:t>*In vitro evidence suggests that empagliflozin may have a direct effect to lower intracellular sodium concentrations in the myocardium via potentially inhibiting the</a:t>
            </a:r>
            <a:br>
              <a:rPr lang="en-GB" altLang="en-US" b="1" dirty="0"/>
            </a:br>
            <a:r>
              <a:rPr lang="en-GB" altLang="en-US" b="1" dirty="0"/>
              <a:t>exchange of sodium and hydrogen between the myocyte and the blood.</a:t>
            </a:r>
            <a:r>
              <a:rPr lang="en-GB" altLang="en-US" b="1" baseline="30000" dirty="0"/>
              <a:t>1</a:t>
            </a:r>
          </a:p>
          <a:p>
            <a:r>
              <a:rPr lang="en-GB" altLang="en-US" dirty="0"/>
              <a:t>1. Baartscheer A, </a:t>
            </a:r>
            <a:r>
              <a:rPr lang="en-GB" altLang="en-US" i="1" dirty="0"/>
              <a:t>et al. Diabetologia </a:t>
            </a:r>
            <a:r>
              <a:rPr lang="en-GB" altLang="en-US" dirty="0"/>
              <a:t>2017;60:568–73.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6665F24-11F0-439C-8E12-F9786EFA4B91}"/>
              </a:ext>
            </a:extLst>
          </p:cNvPr>
          <p:cNvGrpSpPr/>
          <p:nvPr/>
        </p:nvGrpSpPr>
        <p:grpSpPr>
          <a:xfrm>
            <a:off x="1353016" y="3196684"/>
            <a:ext cx="6437969" cy="1323278"/>
            <a:chOff x="2222811" y="3196684"/>
            <a:chExt cx="6437969" cy="132327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13D35C8-BF21-4A34-A593-B171711641A7}"/>
                </a:ext>
              </a:extLst>
            </p:cNvPr>
            <p:cNvSpPr/>
            <p:nvPr/>
          </p:nvSpPr>
          <p:spPr>
            <a:xfrm>
              <a:off x="2222811" y="3196684"/>
              <a:ext cx="6437969" cy="1323278"/>
            </a:xfrm>
            <a:prstGeom prst="roundRect">
              <a:avLst>
                <a:gd name="adj" fmla="val 8295"/>
              </a:avLst>
            </a:prstGeom>
            <a:solidFill>
              <a:schemeClr val="bg1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Content Placeholder 4">
              <a:extLst>
                <a:ext uri="{FF2B5EF4-FFF2-40B4-BE49-F238E27FC236}">
                  <a16:creationId xmlns:a16="http://schemas.microsoft.com/office/drawing/2014/main" id="{FA76B95F-9374-4358-951E-3266FF787AD5}"/>
                </a:ext>
              </a:extLst>
            </p:cNvPr>
            <p:cNvSpPr txBox="1">
              <a:spLocks/>
            </p:cNvSpPr>
            <p:nvPr/>
          </p:nvSpPr>
          <p:spPr>
            <a:xfrm>
              <a:off x="3786231" y="3438208"/>
              <a:ext cx="4724242" cy="84023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06375" indent="-206375" algn="l" defTabSz="685800" rtl="0" eaLnBrk="1" latinLnBrk="0" hangingPunct="1">
                <a:lnSpc>
                  <a:spcPct val="90000"/>
                </a:lnSpc>
                <a:spcBef>
                  <a:spcPts val="1500"/>
                </a:spcBef>
                <a:buClr>
                  <a:schemeClr val="accent2"/>
                </a:buClr>
                <a:buSzPct val="80000"/>
                <a:buFont typeface="Calibri" panose="020F0502020204030204" pitchFamily="34" charset="0"/>
                <a:buChar char="●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0063" indent="-233363" algn="l" defTabSz="685800" rtl="0" eaLnBrk="1" latinLnBrk="0" hangingPunct="1">
                <a:lnSpc>
                  <a:spcPct val="90000"/>
                </a:lnSpc>
                <a:spcBef>
                  <a:spcPts val="300"/>
                </a:spcBef>
                <a:buClr>
                  <a:schemeClr val="accent5"/>
                </a:buClr>
                <a:buSzPct val="80000"/>
                <a:buFont typeface="Calibri" panose="020F0502020204030204" pitchFamily="34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1688" indent="-206375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accent4"/>
                </a:buClr>
                <a:buSzPct val="80000"/>
                <a:buFont typeface="Calibri" panose="020F0502020204030204" pitchFamily="34" charset="0"/>
                <a:buChar char="●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n-GB" sz="1800" dirty="0"/>
                <a:t>Calcium is needed for mitochondrial function</a:t>
              </a:r>
              <a:br>
                <a:rPr lang="en-GB" sz="1800" dirty="0"/>
              </a:br>
              <a:r>
                <a:rPr lang="en-GB" sz="1800" dirty="0"/>
                <a:t>and may reduce reactive oxygen species (ROS)</a:t>
              </a:r>
              <a:br>
                <a:rPr lang="en-GB" sz="1800" dirty="0"/>
              </a:br>
              <a:r>
                <a:rPr lang="en-GB" sz="1800" dirty="0"/>
                <a:t>production and increase ATP production</a:t>
              </a:r>
            </a:p>
          </p:txBody>
        </p:sp>
        <p:pic>
          <p:nvPicPr>
            <p:cNvPr id="12" name="Picture 2" descr="Related image">
              <a:extLst>
                <a:ext uri="{FF2B5EF4-FFF2-40B4-BE49-F238E27FC236}">
                  <a16:creationId xmlns:a16="http://schemas.microsoft.com/office/drawing/2014/main" id="{1D9C07FF-1A11-450A-89AD-C164BFE826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69" t="3035" r="23658" b="4463"/>
            <a:stretch/>
          </p:blipFill>
          <p:spPr bwMode="auto">
            <a:xfrm>
              <a:off x="2596180" y="3271025"/>
              <a:ext cx="846078" cy="1174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9C9E88F3-2805-4B07-A6E0-E88CD854481F}"/>
              </a:ext>
            </a:extLst>
          </p:cNvPr>
          <p:cNvSpPr/>
          <p:nvPr/>
        </p:nvSpPr>
        <p:spPr>
          <a:xfrm>
            <a:off x="1724722" y="1486832"/>
            <a:ext cx="371706" cy="37170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9F5CBE-90BF-4CB3-B8A8-FF6A7949B3FF}"/>
              </a:ext>
            </a:extLst>
          </p:cNvPr>
          <p:cNvSpPr/>
          <p:nvPr/>
        </p:nvSpPr>
        <p:spPr>
          <a:xfrm>
            <a:off x="1375316" y="2572217"/>
            <a:ext cx="319668" cy="3196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F144DFC-E962-473E-B510-68D72783BDD0}"/>
              </a:ext>
            </a:extLst>
          </p:cNvPr>
          <p:cNvSpPr/>
          <p:nvPr/>
        </p:nvSpPr>
        <p:spPr>
          <a:xfrm>
            <a:off x="2245111" y="2542481"/>
            <a:ext cx="319668" cy="3196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7E8A8E5-390A-4F22-BFB0-B89999331149}"/>
              </a:ext>
            </a:extLst>
          </p:cNvPr>
          <p:cNvSpPr/>
          <p:nvPr/>
        </p:nvSpPr>
        <p:spPr>
          <a:xfrm>
            <a:off x="1070516" y="2483007"/>
            <a:ext cx="223023" cy="223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CEAE473-D20F-4E22-AA1C-AE33908E5E90}"/>
              </a:ext>
            </a:extLst>
          </p:cNvPr>
          <p:cNvSpPr/>
          <p:nvPr/>
        </p:nvSpPr>
        <p:spPr>
          <a:xfrm>
            <a:off x="1858536" y="2579652"/>
            <a:ext cx="223023" cy="223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3A08E3-F309-4B16-8476-E789A8200081}"/>
              </a:ext>
            </a:extLst>
          </p:cNvPr>
          <p:cNvSpPr/>
          <p:nvPr/>
        </p:nvSpPr>
        <p:spPr>
          <a:xfrm>
            <a:off x="2668858" y="2453272"/>
            <a:ext cx="223023" cy="223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339A7B6-C60D-4CD5-A845-EC18839C0EB6}"/>
              </a:ext>
            </a:extLst>
          </p:cNvPr>
          <p:cNvSpPr/>
          <p:nvPr/>
        </p:nvSpPr>
        <p:spPr>
          <a:xfrm>
            <a:off x="2356623" y="1479399"/>
            <a:ext cx="223023" cy="223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C4325E1-D612-4A39-9AEC-66353FF6CBA5}"/>
              </a:ext>
            </a:extLst>
          </p:cNvPr>
          <p:cNvSpPr/>
          <p:nvPr/>
        </p:nvSpPr>
        <p:spPr>
          <a:xfrm>
            <a:off x="1382750" y="1524004"/>
            <a:ext cx="223023" cy="223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D2A1DF2-D82D-444F-8848-A92B422EEEB3}"/>
              </a:ext>
            </a:extLst>
          </p:cNvPr>
          <p:cNvSpPr/>
          <p:nvPr/>
        </p:nvSpPr>
        <p:spPr>
          <a:xfrm>
            <a:off x="801928" y="2405646"/>
            <a:ext cx="133818" cy="13381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388830-970A-478E-9E66-486A582EC207}"/>
              </a:ext>
            </a:extLst>
          </p:cNvPr>
          <p:cNvSpPr/>
          <p:nvPr/>
        </p:nvSpPr>
        <p:spPr>
          <a:xfrm>
            <a:off x="1011043" y="1672687"/>
            <a:ext cx="193286" cy="19328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C325F84-97D0-4462-B69C-BB9C193E9CD3}"/>
              </a:ext>
            </a:extLst>
          </p:cNvPr>
          <p:cNvSpPr/>
          <p:nvPr/>
        </p:nvSpPr>
        <p:spPr>
          <a:xfrm>
            <a:off x="1129989" y="1427361"/>
            <a:ext cx="193286" cy="19328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8C4A3BF-00C9-4E06-8BB0-DE1F98C68C2A}"/>
              </a:ext>
            </a:extLst>
          </p:cNvPr>
          <p:cNvSpPr/>
          <p:nvPr/>
        </p:nvSpPr>
        <p:spPr>
          <a:xfrm>
            <a:off x="1813931" y="1196902"/>
            <a:ext cx="193286" cy="19328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D0504DE-6CB8-40B1-9685-D86D02AD449D}"/>
              </a:ext>
            </a:extLst>
          </p:cNvPr>
          <p:cNvSpPr/>
          <p:nvPr/>
        </p:nvSpPr>
        <p:spPr>
          <a:xfrm>
            <a:off x="1596204" y="1318643"/>
            <a:ext cx="133818" cy="13381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9467B62-D407-48E5-A6BE-E7C928AE02BF}"/>
              </a:ext>
            </a:extLst>
          </p:cNvPr>
          <p:cNvSpPr/>
          <p:nvPr/>
        </p:nvSpPr>
        <p:spPr>
          <a:xfrm>
            <a:off x="2154501" y="1375981"/>
            <a:ext cx="133818" cy="13381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47ABD85-D560-4058-AB98-2DBF3717936E}"/>
              </a:ext>
            </a:extLst>
          </p:cNvPr>
          <p:cNvSpPr/>
          <p:nvPr/>
        </p:nvSpPr>
        <p:spPr>
          <a:xfrm>
            <a:off x="2719570" y="1542550"/>
            <a:ext cx="133818" cy="13381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7C51FCC-D83A-4FF0-8153-49DE3E9217F8}"/>
              </a:ext>
            </a:extLst>
          </p:cNvPr>
          <p:cNvSpPr/>
          <p:nvPr/>
        </p:nvSpPr>
        <p:spPr>
          <a:xfrm>
            <a:off x="2741357" y="1739372"/>
            <a:ext cx="133818" cy="13381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76833AB-EBD5-4065-82DA-7CC5BCC2C269}"/>
              </a:ext>
            </a:extLst>
          </p:cNvPr>
          <p:cNvSpPr/>
          <p:nvPr/>
        </p:nvSpPr>
        <p:spPr>
          <a:xfrm>
            <a:off x="2060949" y="2866784"/>
            <a:ext cx="133818" cy="13381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62A1FB-BA90-4C68-8EEA-0B071690ADB0}"/>
              </a:ext>
            </a:extLst>
          </p:cNvPr>
          <p:cNvSpPr/>
          <p:nvPr/>
        </p:nvSpPr>
        <p:spPr>
          <a:xfrm>
            <a:off x="1777274" y="2836606"/>
            <a:ext cx="133818" cy="13381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18981074-BFFC-424A-9A80-6D5121CB4006}"/>
              </a:ext>
            </a:extLst>
          </p:cNvPr>
          <p:cNvSpPr/>
          <p:nvPr/>
        </p:nvSpPr>
        <p:spPr>
          <a:xfrm>
            <a:off x="2988527" y="1524002"/>
            <a:ext cx="676507" cy="1248936"/>
          </a:xfrm>
          <a:prstGeom prst="chevron">
            <a:avLst>
              <a:gd name="adj" fmla="val 59890"/>
            </a:avLst>
          </a:prstGeom>
          <a:gradFill flip="none" rotWithShape="1">
            <a:gsLst>
              <a:gs pos="0">
                <a:schemeClr val="bg2"/>
              </a:gs>
              <a:gs pos="92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:a16="http://schemas.microsoft.com/office/drawing/2014/main" id="{E2CA9167-AA4D-4466-BACC-C7835F86CF4B}"/>
              </a:ext>
            </a:extLst>
          </p:cNvPr>
          <p:cNvSpPr/>
          <p:nvPr/>
        </p:nvSpPr>
        <p:spPr>
          <a:xfrm>
            <a:off x="5783761" y="1524002"/>
            <a:ext cx="676507" cy="1248936"/>
          </a:xfrm>
          <a:prstGeom prst="chevron">
            <a:avLst>
              <a:gd name="adj" fmla="val 59890"/>
            </a:avLst>
          </a:prstGeom>
          <a:gradFill flip="none" rotWithShape="1">
            <a:gsLst>
              <a:gs pos="0">
                <a:schemeClr val="bg2"/>
              </a:gs>
              <a:gs pos="92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6991F2-60C7-42E0-AC78-7D95E0883AE4}"/>
              </a:ext>
            </a:extLst>
          </p:cNvPr>
          <p:cNvSpPr txBox="1"/>
          <p:nvPr/>
        </p:nvSpPr>
        <p:spPr>
          <a:xfrm>
            <a:off x="497546" y="1808726"/>
            <a:ext cx="281891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↓ </a:t>
            </a:r>
            <a:r>
              <a:rPr lang="en-GB" sz="2000" dirty="0"/>
              <a:t>intracellular sodium &amp;</a:t>
            </a:r>
          </a:p>
          <a:p>
            <a:pPr algn="ctr"/>
            <a:r>
              <a:rPr lang="en-GB" sz="2000" dirty="0"/>
              <a:t> calcium in myocardium</a:t>
            </a:r>
            <a:r>
              <a:rPr lang="en-GB" sz="2000" baseline="30000" dirty="0"/>
              <a:t>*1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33DCED-5DF7-4E63-AAD0-C03FBFC114CD}"/>
              </a:ext>
            </a:extLst>
          </p:cNvPr>
          <p:cNvSpPr txBox="1"/>
          <p:nvPr/>
        </p:nvSpPr>
        <p:spPr>
          <a:xfrm>
            <a:off x="3852661" y="1808726"/>
            <a:ext cx="187756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↓ </a:t>
            </a:r>
            <a:r>
              <a:rPr lang="en-GB" sz="2000" dirty="0"/>
              <a:t>sodium influx</a:t>
            </a:r>
            <a:br>
              <a:rPr lang="en-GB" sz="2000" dirty="0"/>
            </a:br>
            <a:r>
              <a:rPr lang="en-GB" sz="2000" dirty="0"/>
              <a:t>to mitochondria</a:t>
            </a:r>
            <a:endParaRPr lang="en-GB" sz="2000" baseline="30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78068B-4B71-46A5-BBBF-E12DE1645E13}"/>
              </a:ext>
            </a:extLst>
          </p:cNvPr>
          <p:cNvSpPr txBox="1"/>
          <p:nvPr/>
        </p:nvSpPr>
        <p:spPr>
          <a:xfrm>
            <a:off x="6658865" y="1654838"/>
            <a:ext cx="1587999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↑ calcium in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myocardial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mitochondria</a:t>
            </a:r>
            <a:endParaRPr lang="en-GB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31863839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0" grpId="0" animBg="1"/>
      <p:bldP spid="22" grpId="0" animBg="1"/>
      <p:bldP spid="27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9AEDF0B0-D1DF-4488-815B-BA7A206A1529}"/>
              </a:ext>
            </a:extLst>
          </p:cNvPr>
          <p:cNvSpPr/>
          <p:nvPr/>
        </p:nvSpPr>
        <p:spPr>
          <a:xfrm>
            <a:off x="3185532" y="1055648"/>
            <a:ext cx="2772936" cy="3844297"/>
          </a:xfrm>
          <a:prstGeom prst="rect">
            <a:avLst/>
          </a:prstGeom>
          <a:blipFill dpi="0" rotWithShape="1">
            <a:blip r:embed="rId3">
              <a:alphaModFix amt="15000"/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6DEB3-A569-4E87-B026-92D6A9DD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61" y="39085"/>
            <a:ext cx="8255479" cy="840230"/>
          </a:xfrm>
        </p:spPr>
        <p:txBody>
          <a:bodyPr/>
          <a:lstStyle/>
          <a:p>
            <a:r>
              <a:rPr lang="en-GB" sz="2700" dirty="0"/>
              <a:t>Multiple mechanisms may contribute to CV benefits with SGLT2 inhibitors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7A7B7E-61BC-4980-82A1-2B391ECE11CA}"/>
              </a:ext>
            </a:extLst>
          </p:cNvPr>
          <p:cNvSpPr txBox="1">
            <a:spLocks/>
          </p:cNvSpPr>
          <p:nvPr/>
        </p:nvSpPr>
        <p:spPr>
          <a:xfrm>
            <a:off x="0" y="4854687"/>
            <a:ext cx="5014247" cy="28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000" bIns="126000" anchor="b" anchorCtr="0">
            <a:spAutoFit/>
          </a:bodyPr>
          <a:lstStyle>
            <a:defPPr>
              <a:defRPr lang="en-US"/>
            </a:defPPr>
            <a:lvl1pPr>
              <a:spcBef>
                <a:spcPts val="200"/>
              </a:spcBef>
              <a:defRPr sz="750" b="0">
                <a:latin typeface="Arial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GB" altLang="en-US" dirty="0"/>
              <a:t>1. Heerspink HJL, </a:t>
            </a:r>
            <a:r>
              <a:rPr lang="en-GB" altLang="en-US" i="1" dirty="0"/>
              <a:t>et al. Circulation </a:t>
            </a:r>
            <a:r>
              <a:rPr lang="en-GB" altLang="en-US" dirty="0"/>
              <a:t>2016;134:752–72; 2. Baartscheer A, </a:t>
            </a:r>
            <a:r>
              <a:rPr lang="en-GB" altLang="en-US" i="1" dirty="0"/>
              <a:t>et al. Diabetologia </a:t>
            </a:r>
            <a:r>
              <a:rPr lang="en-GB" altLang="en-US" dirty="0"/>
              <a:t>2017;60:568–73.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058104DA-A26C-4995-B1EE-41F31ED9FC7E}"/>
              </a:ext>
            </a:extLst>
          </p:cNvPr>
          <p:cNvSpPr/>
          <p:nvPr/>
        </p:nvSpPr>
        <p:spPr>
          <a:xfrm>
            <a:off x="364274" y="4557131"/>
            <a:ext cx="8430321" cy="29736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rgbClr val="6482C3"/>
              </a:gs>
              <a:gs pos="100000">
                <a:srgbClr val="019999"/>
              </a:gs>
            </a:gsLst>
            <a:lin ang="0" scaled="1"/>
            <a:tileRect/>
          </a:gra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5000"/>
              </a:lnSpc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CV benefits</a:t>
            </a:r>
            <a:endParaRPr lang="en-GB" sz="1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B112964-5C0F-47E2-8823-8F4DF000C826}"/>
              </a:ext>
            </a:extLst>
          </p:cNvPr>
          <p:cNvCxnSpPr/>
          <p:nvPr/>
        </p:nvCxnSpPr>
        <p:spPr>
          <a:xfrm>
            <a:off x="2092712" y="3546088"/>
            <a:ext cx="0" cy="9813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29C0027-5010-4F2C-8861-BC8B8648555C}"/>
              </a:ext>
            </a:extLst>
          </p:cNvPr>
          <p:cNvCxnSpPr/>
          <p:nvPr/>
        </p:nvCxnSpPr>
        <p:spPr>
          <a:xfrm>
            <a:off x="7504770" y="3546088"/>
            <a:ext cx="0" cy="9813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93112D7-B1B9-4AF9-95C9-709C6EDBC8B4}"/>
              </a:ext>
            </a:extLst>
          </p:cNvPr>
          <p:cNvCxnSpPr/>
          <p:nvPr/>
        </p:nvCxnSpPr>
        <p:spPr>
          <a:xfrm>
            <a:off x="6426819" y="3546088"/>
            <a:ext cx="0" cy="9813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CC62A3D-E9B1-4E7D-9118-EBAADBEA0CAE}"/>
              </a:ext>
            </a:extLst>
          </p:cNvPr>
          <p:cNvCxnSpPr/>
          <p:nvPr/>
        </p:nvCxnSpPr>
        <p:spPr>
          <a:xfrm>
            <a:off x="1014761" y="3546088"/>
            <a:ext cx="0" cy="9813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D0128E2-7435-464A-B1D5-0536E3ADEBF1}"/>
              </a:ext>
            </a:extLst>
          </p:cNvPr>
          <p:cNvCxnSpPr>
            <a:cxnSpLocks/>
          </p:cNvCxnSpPr>
          <p:nvPr/>
        </p:nvCxnSpPr>
        <p:spPr>
          <a:xfrm>
            <a:off x="4441903" y="4111083"/>
            <a:ext cx="0" cy="41631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D9D2A8B-6B6D-4757-A846-0473F49E443A}"/>
              </a:ext>
            </a:extLst>
          </p:cNvPr>
          <p:cNvCxnSpPr>
            <a:cxnSpLocks/>
          </p:cNvCxnSpPr>
          <p:nvPr/>
        </p:nvCxnSpPr>
        <p:spPr>
          <a:xfrm>
            <a:off x="5519854" y="4111083"/>
            <a:ext cx="0" cy="41631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A19A8E7E-0401-4CC2-BCEA-583E418E0FD6}"/>
              </a:ext>
            </a:extLst>
          </p:cNvPr>
          <p:cNvSpPr/>
          <p:nvPr/>
        </p:nvSpPr>
        <p:spPr>
          <a:xfrm>
            <a:off x="3919584" y="3559981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24B362F6-760B-4FE6-BCF9-D7F5462D0DB2}"/>
              </a:ext>
            </a:extLst>
          </p:cNvPr>
          <p:cNvSpPr/>
          <p:nvPr/>
        </p:nvSpPr>
        <p:spPr>
          <a:xfrm>
            <a:off x="4998741" y="3559981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65585435-459D-47F2-9577-99208166893F}"/>
              </a:ext>
            </a:extLst>
          </p:cNvPr>
          <p:cNvSpPr/>
          <p:nvPr/>
        </p:nvSpPr>
        <p:spPr>
          <a:xfrm>
            <a:off x="4999464" y="1419640"/>
            <a:ext cx="0" cy="288087"/>
          </a:xfrm>
          <a:custGeom>
            <a:avLst/>
            <a:gdLst>
              <a:gd name="connsiteX0" fmla="*/ 0 w 0"/>
              <a:gd name="connsiteY0" fmla="*/ 0 h 319668"/>
              <a:gd name="connsiteX1" fmla="*/ 0 w 0"/>
              <a:gd name="connsiteY1" fmla="*/ 319668 h 31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19668">
                <a:moveTo>
                  <a:pt x="0" y="0"/>
                </a:moveTo>
                <a:lnTo>
                  <a:pt x="0" y="3196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A936899-011C-43C4-A1A1-FCEF2CCEAA22}"/>
              </a:ext>
            </a:extLst>
          </p:cNvPr>
          <p:cNvSpPr/>
          <p:nvPr/>
        </p:nvSpPr>
        <p:spPr>
          <a:xfrm>
            <a:off x="4780156" y="2752885"/>
            <a:ext cx="0" cy="361785"/>
          </a:xfrm>
          <a:custGeom>
            <a:avLst/>
            <a:gdLst>
              <a:gd name="connsiteX0" fmla="*/ 0 w 0"/>
              <a:gd name="connsiteY0" fmla="*/ 401444 h 401444"/>
              <a:gd name="connsiteX1" fmla="*/ 0 w 0"/>
              <a:gd name="connsiteY1" fmla="*/ 0 h 40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01444">
                <a:moveTo>
                  <a:pt x="0" y="401444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879B76D6-71DF-472D-89C1-A67356381A61}"/>
              </a:ext>
            </a:extLst>
          </p:cNvPr>
          <p:cNvSpPr/>
          <p:nvPr/>
        </p:nvSpPr>
        <p:spPr>
          <a:xfrm>
            <a:off x="1873405" y="1707728"/>
            <a:ext cx="4163122" cy="241190"/>
          </a:xfrm>
          <a:custGeom>
            <a:avLst/>
            <a:gdLst>
              <a:gd name="connsiteX0" fmla="*/ 0 w 4163122"/>
              <a:gd name="connsiteY0" fmla="*/ 170986 h 267630"/>
              <a:gd name="connsiteX1" fmla="*/ 0 w 4163122"/>
              <a:gd name="connsiteY1" fmla="*/ 0 h 267630"/>
              <a:gd name="connsiteX2" fmla="*/ 4163122 w 4163122"/>
              <a:gd name="connsiteY2" fmla="*/ 0 h 267630"/>
              <a:gd name="connsiteX3" fmla="*/ 4163122 w 4163122"/>
              <a:gd name="connsiteY3" fmla="*/ 267630 h 26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3122" h="267630">
                <a:moveTo>
                  <a:pt x="0" y="170986"/>
                </a:moveTo>
                <a:lnTo>
                  <a:pt x="0" y="0"/>
                </a:lnTo>
                <a:lnTo>
                  <a:pt x="4163122" y="0"/>
                </a:lnTo>
                <a:lnTo>
                  <a:pt x="4163122" y="26763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902EE208-DE2C-45CE-9984-D2BA25C6D912}"/>
              </a:ext>
            </a:extLst>
          </p:cNvPr>
          <p:cNvSpPr/>
          <p:nvPr/>
        </p:nvSpPr>
        <p:spPr>
          <a:xfrm>
            <a:off x="6073698" y="1701028"/>
            <a:ext cx="2059258" cy="267989"/>
          </a:xfrm>
          <a:custGeom>
            <a:avLst/>
            <a:gdLst>
              <a:gd name="connsiteX0" fmla="*/ 0 w 2059258"/>
              <a:gd name="connsiteY0" fmla="*/ 0 h 297366"/>
              <a:gd name="connsiteX1" fmla="*/ 2059258 w 2059258"/>
              <a:gd name="connsiteY1" fmla="*/ 0 h 297366"/>
              <a:gd name="connsiteX2" fmla="*/ 2059258 w 2059258"/>
              <a:gd name="connsiteY2" fmla="*/ 297366 h 29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9258" h="297366">
                <a:moveTo>
                  <a:pt x="0" y="0"/>
                </a:moveTo>
                <a:lnTo>
                  <a:pt x="2059258" y="0"/>
                </a:lnTo>
                <a:lnTo>
                  <a:pt x="2059258" y="297366"/>
                </a:lnTo>
              </a:path>
            </a:pathLst>
          </a:custGeom>
          <a:noFill/>
          <a:ln w="38100" cap="rnd">
            <a:solidFill>
              <a:schemeClr val="accent6">
                <a:lumMod val="75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EB01BCFA-8E89-446E-AE20-416C099CCFDA}"/>
              </a:ext>
            </a:extLst>
          </p:cNvPr>
          <p:cNvSpPr/>
          <p:nvPr/>
        </p:nvSpPr>
        <p:spPr>
          <a:xfrm>
            <a:off x="4787590" y="2431298"/>
            <a:ext cx="2490439" cy="200991"/>
          </a:xfrm>
          <a:custGeom>
            <a:avLst/>
            <a:gdLst>
              <a:gd name="connsiteX0" fmla="*/ 2490439 w 2490439"/>
              <a:gd name="connsiteY0" fmla="*/ 193288 h 223024"/>
              <a:gd name="connsiteX1" fmla="*/ 2490439 w 2490439"/>
              <a:gd name="connsiteY1" fmla="*/ 0 h 223024"/>
              <a:gd name="connsiteX2" fmla="*/ 0 w 2490439"/>
              <a:gd name="connsiteY2" fmla="*/ 0 h 223024"/>
              <a:gd name="connsiteX3" fmla="*/ 0 w 2490439"/>
              <a:gd name="connsiteY3" fmla="*/ 223024 h 22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0439" h="223024">
                <a:moveTo>
                  <a:pt x="2490439" y="193288"/>
                </a:moveTo>
                <a:lnTo>
                  <a:pt x="2490439" y="0"/>
                </a:lnTo>
                <a:lnTo>
                  <a:pt x="0" y="0"/>
                </a:lnTo>
                <a:lnTo>
                  <a:pt x="0" y="223024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A9FCD7FD-4DCF-44D9-8B92-EC2F13DCA41B}"/>
              </a:ext>
            </a:extLst>
          </p:cNvPr>
          <p:cNvSpPr/>
          <p:nvPr/>
        </p:nvSpPr>
        <p:spPr>
          <a:xfrm>
            <a:off x="6029093" y="2170009"/>
            <a:ext cx="0" cy="261289"/>
          </a:xfrm>
          <a:custGeom>
            <a:avLst/>
            <a:gdLst>
              <a:gd name="connsiteX0" fmla="*/ 0 w 0"/>
              <a:gd name="connsiteY0" fmla="*/ 289932 h 289932"/>
              <a:gd name="connsiteX1" fmla="*/ 0 w 0"/>
              <a:gd name="connsiteY1" fmla="*/ 0 h 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89932">
                <a:moveTo>
                  <a:pt x="0" y="289932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6EEE84C4-8A30-4E62-9F38-61BCE6A1FE93}"/>
              </a:ext>
            </a:extLst>
          </p:cNvPr>
          <p:cNvSpPr/>
          <p:nvPr/>
        </p:nvSpPr>
        <p:spPr>
          <a:xfrm>
            <a:off x="6207512" y="2431298"/>
            <a:ext cx="0" cy="288087"/>
          </a:xfrm>
          <a:custGeom>
            <a:avLst/>
            <a:gdLst>
              <a:gd name="connsiteX0" fmla="*/ 0 w 0"/>
              <a:gd name="connsiteY0" fmla="*/ 0 h 319668"/>
              <a:gd name="connsiteX1" fmla="*/ 0 w 0"/>
              <a:gd name="connsiteY1" fmla="*/ 319668 h 31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19668">
                <a:moveTo>
                  <a:pt x="0" y="0"/>
                </a:moveTo>
                <a:lnTo>
                  <a:pt x="0" y="3196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736F9637-08F9-42AA-816F-6BA0077A78FF}"/>
              </a:ext>
            </a:extLst>
          </p:cNvPr>
          <p:cNvSpPr/>
          <p:nvPr/>
        </p:nvSpPr>
        <p:spPr>
          <a:xfrm>
            <a:off x="4244897" y="3114670"/>
            <a:ext cx="1077951" cy="200991"/>
          </a:xfrm>
          <a:custGeom>
            <a:avLst/>
            <a:gdLst>
              <a:gd name="connsiteX0" fmla="*/ 2490439 w 2490439"/>
              <a:gd name="connsiteY0" fmla="*/ 193288 h 223024"/>
              <a:gd name="connsiteX1" fmla="*/ 2490439 w 2490439"/>
              <a:gd name="connsiteY1" fmla="*/ 0 h 223024"/>
              <a:gd name="connsiteX2" fmla="*/ 0 w 2490439"/>
              <a:gd name="connsiteY2" fmla="*/ 0 h 223024"/>
              <a:gd name="connsiteX3" fmla="*/ 0 w 2490439"/>
              <a:gd name="connsiteY3" fmla="*/ 223024 h 22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0439" h="223024">
                <a:moveTo>
                  <a:pt x="2490439" y="193288"/>
                </a:moveTo>
                <a:lnTo>
                  <a:pt x="2490439" y="0"/>
                </a:lnTo>
                <a:lnTo>
                  <a:pt x="0" y="0"/>
                </a:lnTo>
                <a:lnTo>
                  <a:pt x="0" y="223024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127BCEEE-943D-4130-B462-F1DFA2076944}"/>
              </a:ext>
            </a:extLst>
          </p:cNvPr>
          <p:cNvSpPr/>
          <p:nvPr/>
        </p:nvSpPr>
        <p:spPr>
          <a:xfrm>
            <a:off x="7837170" y="2220257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83E9FAFA-86AE-4B42-836A-684DDF42DEE5}"/>
              </a:ext>
            </a:extLst>
          </p:cNvPr>
          <p:cNvSpPr/>
          <p:nvPr/>
        </p:nvSpPr>
        <p:spPr>
          <a:xfrm>
            <a:off x="698373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E866883B-D647-4A09-9838-07717184C722}"/>
              </a:ext>
            </a:extLst>
          </p:cNvPr>
          <p:cNvSpPr/>
          <p:nvPr/>
        </p:nvSpPr>
        <p:spPr>
          <a:xfrm>
            <a:off x="590931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BE683E7-750B-4867-B293-39CF51388903}"/>
              </a:ext>
            </a:extLst>
          </p:cNvPr>
          <p:cNvSpPr/>
          <p:nvPr/>
        </p:nvSpPr>
        <p:spPr>
          <a:xfrm>
            <a:off x="156972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32926825-99A4-4CDF-9225-ED8347C320F4}"/>
              </a:ext>
            </a:extLst>
          </p:cNvPr>
          <p:cNvSpPr/>
          <p:nvPr/>
        </p:nvSpPr>
        <p:spPr>
          <a:xfrm>
            <a:off x="48768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53F2B26B-994C-492D-A54C-312A8147E6E3}"/>
              </a:ext>
            </a:extLst>
          </p:cNvPr>
          <p:cNvSpPr/>
          <p:nvPr/>
        </p:nvSpPr>
        <p:spPr>
          <a:xfrm>
            <a:off x="6846849" y="252509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Tubuloglo-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merular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6345567C-7582-4705-8A98-DA3587F4EBA0}"/>
              </a:ext>
            </a:extLst>
          </p:cNvPr>
          <p:cNvSpPr/>
          <p:nvPr/>
        </p:nvSpPr>
        <p:spPr>
          <a:xfrm>
            <a:off x="5768898" y="252509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E22EF87B-F1F2-4996-BC28-59115466AF69}"/>
              </a:ext>
            </a:extLst>
          </p:cNvPr>
          <p:cNvSpPr/>
          <p:nvPr/>
        </p:nvSpPr>
        <p:spPr>
          <a:xfrm>
            <a:off x="7069873" y="3221866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Reduced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renal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damage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693B1EC4-8240-49EE-8DFC-448EBB472091}"/>
              </a:ext>
            </a:extLst>
          </p:cNvPr>
          <p:cNvSpPr/>
          <p:nvPr/>
        </p:nvSpPr>
        <p:spPr>
          <a:xfrm>
            <a:off x="5991922" y="3221866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Reduced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arterial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stiffness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978EABDE-4AB7-42FA-B98D-5004E9274707}"/>
              </a:ext>
            </a:extLst>
          </p:cNvPr>
          <p:cNvSpPr/>
          <p:nvPr/>
        </p:nvSpPr>
        <p:spPr>
          <a:xfrm>
            <a:off x="1657815" y="3221866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Ketone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utilisation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8564C103-8F58-4734-91DD-906586F728A7}"/>
              </a:ext>
            </a:extLst>
          </p:cNvPr>
          <p:cNvSpPr/>
          <p:nvPr/>
        </p:nvSpPr>
        <p:spPr>
          <a:xfrm>
            <a:off x="4884235" y="3221866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Reduced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preload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AE84EC79-8A90-4902-A38F-56007C186898}"/>
              </a:ext>
            </a:extLst>
          </p:cNvPr>
          <p:cNvSpPr/>
          <p:nvPr/>
        </p:nvSpPr>
        <p:spPr>
          <a:xfrm>
            <a:off x="3806284" y="3221866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Increased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haematocrit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43AFE301-AF8D-45B5-84CD-66478C231682}"/>
              </a:ext>
            </a:extLst>
          </p:cNvPr>
          <p:cNvSpPr/>
          <p:nvPr/>
        </p:nvSpPr>
        <p:spPr>
          <a:xfrm>
            <a:off x="4345260" y="252509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plasma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6D4E07C1-9BAE-468D-BBAB-3C56842B73C2}"/>
              </a:ext>
            </a:extLst>
          </p:cNvPr>
          <p:cNvSpPr/>
          <p:nvPr/>
        </p:nvSpPr>
        <p:spPr>
          <a:xfrm>
            <a:off x="7694342" y="1828324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GB" sz="105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/H</a:t>
            </a:r>
            <a:r>
              <a:rPr lang="en-GB" sz="105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exchanger</a:t>
            </a:r>
            <a:r>
              <a:rPr lang="en-GB" sz="105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C8A52134-424B-4EBF-80C1-D482B90EB4B3}"/>
              </a:ext>
            </a:extLst>
          </p:cNvPr>
          <p:cNvSpPr/>
          <p:nvPr/>
        </p:nvSpPr>
        <p:spPr>
          <a:xfrm>
            <a:off x="5596054" y="1828324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Natriuresis</a:t>
            </a:r>
            <a:r>
              <a:rPr lang="en-GB" sz="105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2440E3E0-9C8D-4EDD-BB96-D4AF0B2593AB}"/>
              </a:ext>
            </a:extLst>
          </p:cNvPr>
          <p:cNvSpPr/>
          <p:nvPr/>
        </p:nvSpPr>
        <p:spPr>
          <a:xfrm>
            <a:off x="4564567" y="107795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SGL2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inhibitors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99884943-2724-40E5-A50C-EA3BB7B0E198}"/>
              </a:ext>
            </a:extLst>
          </p:cNvPr>
          <p:cNvSpPr/>
          <p:nvPr/>
        </p:nvSpPr>
        <p:spPr>
          <a:xfrm>
            <a:off x="579864" y="3221866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spc="-40" dirty="0">
                <a:solidFill>
                  <a:schemeClr val="tx1"/>
                </a:solidFill>
              </a:rPr>
              <a:t>Reduced</a:t>
            </a:r>
            <a:br>
              <a:rPr lang="en-GB" sz="1050" b="1" spc="-40" dirty="0">
                <a:solidFill>
                  <a:schemeClr val="tx1"/>
                </a:solidFill>
              </a:rPr>
            </a:br>
            <a:r>
              <a:rPr lang="en-GB" sz="1050" b="1" spc="-40" dirty="0">
                <a:solidFill>
                  <a:schemeClr val="tx1"/>
                </a:solidFill>
              </a:rPr>
              <a:t>glucotoxicity</a:t>
            </a:r>
            <a:br>
              <a:rPr lang="en-GB" sz="1050" b="1" spc="-40" dirty="0">
                <a:solidFill>
                  <a:schemeClr val="tx1"/>
                </a:solidFill>
              </a:rPr>
            </a:br>
            <a:r>
              <a:rPr lang="en-GB" sz="1050" b="1" spc="-40" dirty="0">
                <a:solidFill>
                  <a:schemeClr val="tx1"/>
                </a:solidFill>
              </a:rPr>
              <a:t>&amp; inflammation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72FA9779-E82B-42BB-A91B-366D128777B6}"/>
              </a:ext>
            </a:extLst>
          </p:cNvPr>
          <p:cNvSpPr/>
          <p:nvPr/>
        </p:nvSpPr>
        <p:spPr>
          <a:xfrm>
            <a:off x="4007006" y="3867331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Increased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oxygen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delivery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254956CB-0F76-430A-B7F6-640F63E81930}"/>
              </a:ext>
            </a:extLst>
          </p:cNvPr>
          <p:cNvSpPr/>
          <p:nvPr/>
        </p:nvSpPr>
        <p:spPr>
          <a:xfrm>
            <a:off x="5084957" y="3867331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Reduced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myocardial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wall stretch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98F91D5-AC83-4BEF-ABAC-59C5F9D65254}"/>
              </a:ext>
            </a:extLst>
          </p:cNvPr>
          <p:cNvSpPr/>
          <p:nvPr/>
        </p:nvSpPr>
        <p:spPr>
          <a:xfrm>
            <a:off x="7917365" y="2512657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mitochondrial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calcium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5A3F671-D6AB-4F90-A479-BD521FB60E17}"/>
              </a:ext>
            </a:extLst>
          </p:cNvPr>
          <p:cNvCxnSpPr>
            <a:cxnSpLocks/>
          </p:cNvCxnSpPr>
          <p:nvPr/>
        </p:nvCxnSpPr>
        <p:spPr>
          <a:xfrm>
            <a:off x="8359697" y="2817541"/>
            <a:ext cx="0" cy="170985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052256BC-1074-4A20-AE66-ED0EAF415219}"/>
              </a:ext>
            </a:extLst>
          </p:cNvPr>
          <p:cNvSpPr/>
          <p:nvPr/>
        </p:nvSpPr>
        <p:spPr>
          <a:xfrm>
            <a:off x="7924800" y="2525095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Increased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mitochondrial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calcium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FA3B33D9-B085-4082-B269-C7E1C497C716}"/>
              </a:ext>
            </a:extLst>
          </p:cNvPr>
          <p:cNvSpPr/>
          <p:nvPr/>
        </p:nvSpPr>
        <p:spPr>
          <a:xfrm>
            <a:off x="2648042" y="2914015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67AF840B-8896-4AAE-BC73-DB27510E5D90}"/>
              </a:ext>
            </a:extLst>
          </p:cNvPr>
          <p:cNvSpPr/>
          <p:nvPr/>
        </p:nvSpPr>
        <p:spPr>
          <a:xfrm>
            <a:off x="2509024" y="2523588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Increased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uricosuria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2978F76-B0C3-4A49-9DD0-BEBB7731FD14}"/>
              </a:ext>
            </a:extLst>
          </p:cNvPr>
          <p:cNvSpPr/>
          <p:nvPr/>
        </p:nvSpPr>
        <p:spPr>
          <a:xfrm>
            <a:off x="2732048" y="3220359"/>
            <a:ext cx="869795" cy="489079"/>
          </a:xfrm>
          <a:prstGeom prst="roundRect">
            <a:avLst>
              <a:gd name="adj" fmla="val 9818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bg1"/>
                </a:solidFill>
              </a:rPr>
              <a:t>Reduce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oxidative</a:t>
            </a: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1050" b="1" dirty="0">
                <a:solidFill>
                  <a:schemeClr val="bg1"/>
                </a:solidFill>
              </a:rPr>
              <a:t>stress</a:t>
            </a:r>
          </a:p>
        </p:txBody>
      </p: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6A068F06-2C53-4063-B1BE-97D71ACF15B9}"/>
              </a:ext>
            </a:extLst>
          </p:cNvPr>
          <p:cNvCxnSpPr/>
          <p:nvPr/>
        </p:nvCxnSpPr>
        <p:spPr>
          <a:xfrm rot="16200000" flipH="1">
            <a:off x="2301100" y="1888930"/>
            <a:ext cx="207692" cy="1077951"/>
          </a:xfrm>
          <a:prstGeom prst="bentConnector3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FD4472A5-A92D-4385-85F5-31E8E51F7CF9}"/>
              </a:ext>
            </a:extLst>
          </p:cNvPr>
          <p:cNvSpPr/>
          <p:nvPr/>
        </p:nvSpPr>
        <p:spPr>
          <a:xfrm>
            <a:off x="802889" y="2431298"/>
            <a:ext cx="2141034" cy="87921"/>
          </a:xfrm>
          <a:custGeom>
            <a:avLst/>
            <a:gdLst>
              <a:gd name="connsiteX0" fmla="*/ 2490439 w 2490439"/>
              <a:gd name="connsiteY0" fmla="*/ 193288 h 223024"/>
              <a:gd name="connsiteX1" fmla="*/ 2490439 w 2490439"/>
              <a:gd name="connsiteY1" fmla="*/ 0 h 223024"/>
              <a:gd name="connsiteX2" fmla="*/ 0 w 2490439"/>
              <a:gd name="connsiteY2" fmla="*/ 0 h 223024"/>
              <a:gd name="connsiteX3" fmla="*/ 0 w 2490439"/>
              <a:gd name="connsiteY3" fmla="*/ 223024 h 22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0439" h="223024">
                <a:moveTo>
                  <a:pt x="2490439" y="193288"/>
                </a:moveTo>
                <a:lnTo>
                  <a:pt x="2490439" y="0"/>
                </a:lnTo>
                <a:lnTo>
                  <a:pt x="0" y="0"/>
                </a:lnTo>
                <a:lnTo>
                  <a:pt x="0" y="223024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D348D0DB-8C95-4343-B8C6-6D8F4AE3149D}"/>
              </a:ext>
            </a:extLst>
          </p:cNvPr>
          <p:cNvSpPr/>
          <p:nvPr/>
        </p:nvSpPr>
        <p:spPr>
          <a:xfrm>
            <a:off x="265176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F555012-6F30-4922-A6F2-21098D8A38B7}"/>
              </a:ext>
            </a:extLst>
          </p:cNvPr>
          <p:cNvSpPr/>
          <p:nvPr/>
        </p:nvSpPr>
        <p:spPr>
          <a:xfrm>
            <a:off x="2508142" y="2519406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uricosuria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0BF1F6F7-BF60-4689-A8EA-E669AED27116}"/>
              </a:ext>
            </a:extLst>
          </p:cNvPr>
          <p:cNvSpPr/>
          <p:nvPr/>
        </p:nvSpPr>
        <p:spPr>
          <a:xfrm>
            <a:off x="2735766" y="3221866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oxidative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</a:t>
            </a: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099C3AE8-6CF9-45FA-B3D6-F8D709694ABB}"/>
              </a:ext>
            </a:extLst>
          </p:cNvPr>
          <p:cNvSpPr/>
          <p:nvPr/>
        </p:nvSpPr>
        <p:spPr>
          <a:xfrm>
            <a:off x="1873405" y="2230306"/>
            <a:ext cx="0" cy="415383"/>
          </a:xfrm>
          <a:custGeom>
            <a:avLst/>
            <a:gdLst>
              <a:gd name="connsiteX0" fmla="*/ 0 w 0"/>
              <a:gd name="connsiteY0" fmla="*/ 0 h 460918"/>
              <a:gd name="connsiteX1" fmla="*/ 0 w 0"/>
              <a:gd name="connsiteY1" fmla="*/ 460918 h 4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60918">
                <a:moveTo>
                  <a:pt x="0" y="0"/>
                </a:moveTo>
                <a:lnTo>
                  <a:pt x="0" y="46091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B371FD6F-B2BF-4F42-A274-CBF1D2A8974F}"/>
              </a:ext>
            </a:extLst>
          </p:cNvPr>
          <p:cNvSpPr/>
          <p:nvPr/>
        </p:nvSpPr>
        <p:spPr>
          <a:xfrm>
            <a:off x="1434791" y="252509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fat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37AE8ECE-59F2-44E0-9E7F-308AB8715898}"/>
              </a:ext>
            </a:extLst>
          </p:cNvPr>
          <p:cNvSpPr/>
          <p:nvPr/>
        </p:nvSpPr>
        <p:spPr>
          <a:xfrm>
            <a:off x="1434791" y="1828324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Glycosuria</a:t>
            </a:r>
            <a:r>
              <a:rPr lang="en-GB" sz="105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EA03F4AE-6FD8-489C-BE94-8AE9F56386DD}"/>
              </a:ext>
            </a:extLst>
          </p:cNvPr>
          <p:cNvSpPr/>
          <p:nvPr/>
        </p:nvSpPr>
        <p:spPr>
          <a:xfrm>
            <a:off x="356840" y="252509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HbA</a:t>
            </a:r>
            <a:r>
              <a:rPr lang="en-GB" sz="105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</a:p>
        </p:txBody>
      </p: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B930A204-265A-4C35-9401-BCB2D594EACF}"/>
              </a:ext>
            </a:extLst>
          </p:cNvPr>
          <p:cNvCxnSpPr>
            <a:cxnSpLocks/>
          </p:cNvCxnSpPr>
          <p:nvPr/>
        </p:nvCxnSpPr>
        <p:spPr>
          <a:xfrm>
            <a:off x="1887550" y="2435293"/>
            <a:ext cx="1055056" cy="93721"/>
          </a:xfrm>
          <a:prstGeom prst="bentConnector2">
            <a:avLst/>
          </a:prstGeom>
          <a:noFill/>
          <a:ln w="3810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B90111E3-74DA-4C97-8CB2-D7C7B956AF12}"/>
              </a:ext>
            </a:extLst>
          </p:cNvPr>
          <p:cNvCxnSpPr>
            <a:cxnSpLocks/>
          </p:cNvCxnSpPr>
          <p:nvPr/>
        </p:nvCxnSpPr>
        <p:spPr>
          <a:xfrm>
            <a:off x="1888865" y="2431111"/>
            <a:ext cx="1055056" cy="93721"/>
          </a:xfrm>
          <a:prstGeom prst="bentConnector2">
            <a:avLst/>
          </a:prstGeom>
          <a:noFill/>
          <a:ln w="38100">
            <a:solidFill>
              <a:srgbClr val="E5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7644489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0" grpId="0" animBg="1"/>
      <p:bldP spid="106" grpId="0" animBg="1"/>
      <p:bldP spid="1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594A-389C-4C07-8A74-46426922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16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dirty="0"/>
              <a:t>Further hypotheses on the mechanisms of CV protection: uric acid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81E1E07-E223-4E82-894D-DDE7A71F3F30}"/>
              </a:ext>
            </a:extLst>
          </p:cNvPr>
          <p:cNvSpPr txBox="1">
            <a:spLocks/>
          </p:cNvSpPr>
          <p:nvPr/>
        </p:nvSpPr>
        <p:spPr>
          <a:xfrm>
            <a:off x="0" y="4739271"/>
            <a:ext cx="7426766" cy="40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000" bIns="126000" anchor="b" anchorCtr="0">
            <a:spAutoFit/>
          </a:bodyPr>
          <a:lstStyle>
            <a:defPPr>
              <a:defRPr lang="en-US"/>
            </a:defPPr>
            <a:lvl1pPr>
              <a:spcBef>
                <a:spcPts val="200"/>
              </a:spcBef>
              <a:defRPr sz="750" b="0">
                <a:latin typeface="Arial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1. Chino Y, </a:t>
            </a:r>
            <a:r>
              <a:rPr lang="en-US" i="1" dirty="0"/>
              <a:t>et al. Biopharm Drug Dispos </a:t>
            </a:r>
            <a:r>
              <a:rPr lang="en-US" dirty="0"/>
              <a:t>2014;35:391; 2. </a:t>
            </a:r>
            <a:r>
              <a:rPr lang="en-GB" dirty="0"/>
              <a:t>Lytvyn Y, </a:t>
            </a:r>
            <a:r>
              <a:rPr lang="en-GB" i="1" dirty="0"/>
              <a:t>et al. Am J Physiol Renal Physiol </a:t>
            </a:r>
            <a:r>
              <a:rPr lang="en-GB" dirty="0"/>
              <a:t>2015;308:F77; 3. Zinman B, </a:t>
            </a:r>
            <a:r>
              <a:rPr lang="en-GB" i="1" dirty="0"/>
              <a:t>et al. N Engl J Med </a:t>
            </a:r>
            <a:r>
              <a:rPr lang="en-GB" dirty="0"/>
              <a:t>2015;373:2117;</a:t>
            </a:r>
            <a:br>
              <a:rPr lang="en-GB" dirty="0"/>
            </a:br>
            <a:r>
              <a:rPr lang="en-GB" dirty="0"/>
              <a:t>4. </a:t>
            </a:r>
            <a:r>
              <a:rPr lang="da-DK" dirty="0"/>
              <a:t>Hach T, </a:t>
            </a:r>
            <a:r>
              <a:rPr lang="da-DK" i="1" dirty="0"/>
              <a:t>et al. </a:t>
            </a:r>
            <a:r>
              <a:rPr lang="da-DK" dirty="0"/>
              <a:t>ADA 2013. Poster 69-LB; 5. </a:t>
            </a:r>
            <a:r>
              <a:rPr lang="en-GB" dirty="0"/>
              <a:t>So A &amp; Thorens B. </a:t>
            </a:r>
            <a:r>
              <a:rPr lang="en-GB" i="1" dirty="0"/>
              <a:t>J Clin Invest </a:t>
            </a:r>
            <a:r>
              <a:rPr lang="en-GB" dirty="0"/>
              <a:t>2010;120:1791; 6. </a:t>
            </a:r>
            <a:r>
              <a:rPr lang="da-DK" dirty="0"/>
              <a:t>Feig DI, </a:t>
            </a:r>
            <a:r>
              <a:rPr lang="da-DK" i="1" dirty="0"/>
              <a:t>et al. </a:t>
            </a:r>
            <a:r>
              <a:rPr lang="en-GB" i="1" dirty="0"/>
              <a:t>N Engl J Med </a:t>
            </a:r>
            <a:r>
              <a:rPr lang="en-GB" dirty="0"/>
              <a:t>2008;359:1811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776C70-B130-4FFE-8778-B941771F6C0E}"/>
              </a:ext>
            </a:extLst>
          </p:cNvPr>
          <p:cNvSpPr/>
          <p:nvPr/>
        </p:nvSpPr>
        <p:spPr>
          <a:xfrm>
            <a:off x="1620646" y="1486832"/>
            <a:ext cx="371706" cy="3717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2B5FCA-A9CF-4886-9F79-4D501474DC2F}"/>
              </a:ext>
            </a:extLst>
          </p:cNvPr>
          <p:cNvSpPr/>
          <p:nvPr/>
        </p:nvSpPr>
        <p:spPr>
          <a:xfrm>
            <a:off x="1271240" y="2572217"/>
            <a:ext cx="319668" cy="3196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8B8F65-42B9-4037-8F85-FFE0D170E923}"/>
              </a:ext>
            </a:extLst>
          </p:cNvPr>
          <p:cNvSpPr/>
          <p:nvPr/>
        </p:nvSpPr>
        <p:spPr>
          <a:xfrm>
            <a:off x="2141035" y="2542481"/>
            <a:ext cx="319668" cy="3196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DE986BF-31AA-4A24-803F-6D97B52E2027}"/>
              </a:ext>
            </a:extLst>
          </p:cNvPr>
          <p:cNvSpPr/>
          <p:nvPr/>
        </p:nvSpPr>
        <p:spPr>
          <a:xfrm>
            <a:off x="966440" y="2430969"/>
            <a:ext cx="223023" cy="2230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950366-2218-4F54-B93B-A3CF2288B9FC}"/>
              </a:ext>
            </a:extLst>
          </p:cNvPr>
          <p:cNvSpPr/>
          <p:nvPr/>
        </p:nvSpPr>
        <p:spPr>
          <a:xfrm>
            <a:off x="1754460" y="2579652"/>
            <a:ext cx="223023" cy="2230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D01028C-FDEE-4F16-80AF-755483C51037}"/>
              </a:ext>
            </a:extLst>
          </p:cNvPr>
          <p:cNvSpPr/>
          <p:nvPr/>
        </p:nvSpPr>
        <p:spPr>
          <a:xfrm>
            <a:off x="2564782" y="2453272"/>
            <a:ext cx="223023" cy="2230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9CCDC8C-2E26-4BB6-A355-C6CEA7CB287E}"/>
              </a:ext>
            </a:extLst>
          </p:cNvPr>
          <p:cNvSpPr/>
          <p:nvPr/>
        </p:nvSpPr>
        <p:spPr>
          <a:xfrm>
            <a:off x="2252547" y="1479399"/>
            <a:ext cx="223023" cy="2230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A71A86E-4F88-4B98-8AFD-44DD9825C794}"/>
              </a:ext>
            </a:extLst>
          </p:cNvPr>
          <p:cNvSpPr/>
          <p:nvPr/>
        </p:nvSpPr>
        <p:spPr>
          <a:xfrm>
            <a:off x="1278674" y="1524004"/>
            <a:ext cx="223023" cy="2230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D379A39-59F2-4EC0-A992-9714C86357BB}"/>
              </a:ext>
            </a:extLst>
          </p:cNvPr>
          <p:cNvSpPr/>
          <p:nvPr/>
        </p:nvSpPr>
        <p:spPr>
          <a:xfrm>
            <a:off x="729595" y="2390380"/>
            <a:ext cx="133818" cy="1338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1D8A91C-6594-4587-8F73-DAA0B6CB4A8A}"/>
              </a:ext>
            </a:extLst>
          </p:cNvPr>
          <p:cNvSpPr/>
          <p:nvPr/>
        </p:nvSpPr>
        <p:spPr>
          <a:xfrm>
            <a:off x="906967" y="1672687"/>
            <a:ext cx="193286" cy="1932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4E11270-FF3A-47E5-96AA-66A5A52FBE03}"/>
              </a:ext>
            </a:extLst>
          </p:cNvPr>
          <p:cNvSpPr/>
          <p:nvPr/>
        </p:nvSpPr>
        <p:spPr>
          <a:xfrm>
            <a:off x="1025913" y="1427361"/>
            <a:ext cx="193286" cy="1932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8D008C7-EE35-46AF-AF4E-7C61E3B5CB13}"/>
              </a:ext>
            </a:extLst>
          </p:cNvPr>
          <p:cNvSpPr/>
          <p:nvPr/>
        </p:nvSpPr>
        <p:spPr>
          <a:xfrm>
            <a:off x="1709855" y="1196902"/>
            <a:ext cx="193286" cy="1932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CF8C3FF-8A2B-41CC-8356-B2E1C879FE87}"/>
              </a:ext>
            </a:extLst>
          </p:cNvPr>
          <p:cNvSpPr/>
          <p:nvPr/>
        </p:nvSpPr>
        <p:spPr>
          <a:xfrm>
            <a:off x="1492128" y="1318643"/>
            <a:ext cx="133818" cy="1338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0DA0E95-3ACF-42FE-B4DC-EC97EFCB3CC6}"/>
              </a:ext>
            </a:extLst>
          </p:cNvPr>
          <p:cNvSpPr/>
          <p:nvPr/>
        </p:nvSpPr>
        <p:spPr>
          <a:xfrm>
            <a:off x="2050425" y="1375981"/>
            <a:ext cx="133818" cy="1338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0C01ED9-EA3E-4127-A9C5-8E3812671F36}"/>
              </a:ext>
            </a:extLst>
          </p:cNvPr>
          <p:cNvSpPr/>
          <p:nvPr/>
        </p:nvSpPr>
        <p:spPr>
          <a:xfrm>
            <a:off x="2579931" y="1617896"/>
            <a:ext cx="133818" cy="1338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DB331B-4664-451B-B797-37A8A1F4DF23}"/>
              </a:ext>
            </a:extLst>
          </p:cNvPr>
          <p:cNvSpPr/>
          <p:nvPr/>
        </p:nvSpPr>
        <p:spPr>
          <a:xfrm>
            <a:off x="2662799" y="1867558"/>
            <a:ext cx="133818" cy="1338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0F86B77-8609-49C5-9231-4B4B82671533}"/>
              </a:ext>
            </a:extLst>
          </p:cNvPr>
          <p:cNvSpPr/>
          <p:nvPr/>
        </p:nvSpPr>
        <p:spPr>
          <a:xfrm>
            <a:off x="1956873" y="2866784"/>
            <a:ext cx="133818" cy="1338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E7BAA4D-E7B4-4CA6-9ADC-1E20ED7D30EC}"/>
              </a:ext>
            </a:extLst>
          </p:cNvPr>
          <p:cNvSpPr/>
          <p:nvPr/>
        </p:nvSpPr>
        <p:spPr>
          <a:xfrm>
            <a:off x="1673198" y="2836606"/>
            <a:ext cx="133818" cy="1338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32FB304A-5700-4A47-8405-56E9F2F53454}"/>
              </a:ext>
            </a:extLst>
          </p:cNvPr>
          <p:cNvSpPr/>
          <p:nvPr/>
        </p:nvSpPr>
        <p:spPr>
          <a:xfrm>
            <a:off x="2884451" y="1524002"/>
            <a:ext cx="676507" cy="1248936"/>
          </a:xfrm>
          <a:prstGeom prst="chevron">
            <a:avLst>
              <a:gd name="adj" fmla="val 59890"/>
            </a:avLst>
          </a:prstGeom>
          <a:gradFill flip="none" rotWithShape="1">
            <a:gsLst>
              <a:gs pos="0">
                <a:schemeClr val="bg2"/>
              </a:gs>
              <a:gs pos="92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C40321F2-8576-40EB-9902-43B68771E90A}"/>
              </a:ext>
            </a:extLst>
          </p:cNvPr>
          <p:cNvSpPr/>
          <p:nvPr/>
        </p:nvSpPr>
        <p:spPr>
          <a:xfrm>
            <a:off x="5478963" y="1524002"/>
            <a:ext cx="676507" cy="1248936"/>
          </a:xfrm>
          <a:prstGeom prst="chevron">
            <a:avLst>
              <a:gd name="adj" fmla="val 59890"/>
            </a:avLst>
          </a:prstGeom>
          <a:gradFill flip="none" rotWithShape="1">
            <a:gsLst>
              <a:gs pos="0">
                <a:schemeClr val="bg2"/>
              </a:gs>
              <a:gs pos="92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2E1431-6E49-4606-BFB3-8C201304ADA5}"/>
              </a:ext>
            </a:extLst>
          </p:cNvPr>
          <p:cNvSpPr txBox="1"/>
          <p:nvPr/>
        </p:nvSpPr>
        <p:spPr>
          <a:xfrm>
            <a:off x="660874" y="1962614"/>
            <a:ext cx="228408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en-GB" sz="2000" dirty="0"/>
              <a:t>glucose excretion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5B6B68-67DA-498E-B0C2-4F20BC06877A}"/>
              </a:ext>
            </a:extLst>
          </p:cNvPr>
          <p:cNvSpPr txBox="1"/>
          <p:nvPr/>
        </p:nvSpPr>
        <p:spPr>
          <a:xfrm>
            <a:off x="3332232" y="1647750"/>
            <a:ext cx="235264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↑  uric acid excretion</a:t>
            </a:r>
            <a:r>
              <a:rPr lang="en-GB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  <a:br>
              <a:rPr lang="en-GB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↓ </a:t>
            </a:r>
            <a:r>
              <a:rPr lang="en-GB" sz="2000" dirty="0"/>
              <a:t>plasma uric acid</a:t>
            </a:r>
            <a:r>
              <a:rPr lang="en-GB" sz="2000" baseline="30000" dirty="0"/>
              <a:t>3,4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CD00C8-2B84-47FA-95D7-A64738D17C31}"/>
              </a:ext>
            </a:extLst>
          </p:cNvPr>
          <p:cNvSpPr txBox="1"/>
          <p:nvPr/>
        </p:nvSpPr>
        <p:spPr>
          <a:xfrm>
            <a:off x="6217483" y="1808726"/>
            <a:ext cx="235264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↓ cellular oxidative stress</a:t>
            </a:r>
            <a:r>
              <a:rPr lang="en-GB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5,6</a:t>
            </a:r>
            <a:endParaRPr lang="en-GB" sz="2000" baseline="300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DB4C24E-6A9B-4413-9033-B41CA5DA645D}"/>
              </a:ext>
            </a:extLst>
          </p:cNvPr>
          <p:cNvGrpSpPr/>
          <p:nvPr/>
        </p:nvGrpSpPr>
        <p:grpSpPr>
          <a:xfrm>
            <a:off x="1776285" y="3196684"/>
            <a:ext cx="5591431" cy="1330714"/>
            <a:chOff x="1585784" y="3196684"/>
            <a:chExt cx="5591431" cy="1330714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B738347-2412-46DD-B11D-34F125836ACC}"/>
                </a:ext>
              </a:extLst>
            </p:cNvPr>
            <p:cNvSpPr/>
            <p:nvPr/>
          </p:nvSpPr>
          <p:spPr>
            <a:xfrm>
              <a:off x="1585784" y="3196684"/>
              <a:ext cx="5591431" cy="1330714"/>
            </a:xfrm>
            <a:prstGeom prst="roundRect">
              <a:avLst>
                <a:gd name="adj" fmla="val 8295"/>
              </a:avLst>
            </a:prstGeom>
            <a:solidFill>
              <a:schemeClr val="bg1"/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3" name="Picture 2" descr="Related image">
              <a:extLst>
                <a:ext uri="{FF2B5EF4-FFF2-40B4-BE49-F238E27FC236}">
                  <a16:creationId xmlns:a16="http://schemas.microsoft.com/office/drawing/2014/main" id="{475BA686-B061-4B2C-8751-4B3ED36F16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69" t="3035" r="23658" b="4463"/>
            <a:stretch/>
          </p:blipFill>
          <p:spPr bwMode="auto">
            <a:xfrm>
              <a:off x="1987860" y="3274743"/>
              <a:ext cx="846078" cy="1174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Content Placeholder 4">
              <a:extLst>
                <a:ext uri="{FF2B5EF4-FFF2-40B4-BE49-F238E27FC236}">
                  <a16:creationId xmlns:a16="http://schemas.microsoft.com/office/drawing/2014/main" id="{83F6836E-05CA-406C-87BE-D55EF561C81E}"/>
                </a:ext>
              </a:extLst>
            </p:cNvPr>
            <p:cNvSpPr txBox="1">
              <a:spLocks/>
            </p:cNvSpPr>
            <p:nvPr/>
          </p:nvSpPr>
          <p:spPr>
            <a:xfrm>
              <a:off x="3169676" y="3387721"/>
              <a:ext cx="3600922" cy="94487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06375" indent="-206375" algn="l" defTabSz="685800" rtl="0" eaLnBrk="1" latinLnBrk="0" hangingPunct="1">
                <a:lnSpc>
                  <a:spcPct val="90000"/>
                </a:lnSpc>
                <a:spcBef>
                  <a:spcPts val="1500"/>
                </a:spcBef>
                <a:buClr>
                  <a:schemeClr val="accent2"/>
                </a:buClr>
                <a:buSzPct val="80000"/>
                <a:buFont typeface="Calibri" panose="020F0502020204030204" pitchFamily="34" charset="0"/>
                <a:buChar char="●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0063" indent="-233363" algn="l" defTabSz="685800" rtl="0" eaLnBrk="1" latinLnBrk="0" hangingPunct="1">
                <a:lnSpc>
                  <a:spcPct val="90000"/>
                </a:lnSpc>
                <a:spcBef>
                  <a:spcPts val="300"/>
                </a:spcBef>
                <a:buClr>
                  <a:schemeClr val="accent5"/>
                </a:buClr>
                <a:buSzPct val="80000"/>
                <a:buFont typeface="Calibri" panose="020F0502020204030204" pitchFamily="34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1688" indent="-206375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accent4"/>
                </a:buClr>
                <a:buSzPct val="80000"/>
                <a:buFont typeface="Calibri" panose="020F0502020204030204" pitchFamily="34" charset="0"/>
                <a:buChar char="●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en-GB" sz="2000" b="1" dirty="0">
                  <a:solidFill>
                    <a:schemeClr val="accent1"/>
                  </a:solidFill>
                </a:rPr>
                <a:t>May lead to improvements in:</a:t>
              </a:r>
              <a:r>
                <a:rPr lang="en-GB" sz="2000" b="1" baseline="30000" dirty="0">
                  <a:solidFill>
                    <a:schemeClr val="accent1"/>
                  </a:solidFill>
                </a:rPr>
                <a:t>5,6</a:t>
              </a:r>
              <a:endParaRPr lang="en-GB" sz="1800" baseline="30000" dirty="0"/>
            </a:p>
            <a:p>
              <a:pPr>
                <a:spcBef>
                  <a:spcPts val="300"/>
                </a:spcBef>
              </a:pPr>
              <a:r>
                <a:rPr lang="en-GB" sz="1800" dirty="0"/>
                <a:t>Arterial wall structure / function</a:t>
              </a:r>
            </a:p>
            <a:p>
              <a:pPr>
                <a:spcBef>
                  <a:spcPts val="300"/>
                </a:spcBef>
              </a:pPr>
              <a:r>
                <a:rPr lang="en-GB" sz="1800" dirty="0"/>
                <a:t>Cardiac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2068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5" grpId="0" animBg="1"/>
      <p:bldP spid="17" grpId="0" animBg="1"/>
      <p:bldP spid="22" grpId="0" animBg="1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367186A-DFFD-4711-B7EC-901B72D0D566}"/>
              </a:ext>
            </a:extLst>
          </p:cNvPr>
          <p:cNvCxnSpPr>
            <a:cxnSpLocks/>
          </p:cNvCxnSpPr>
          <p:nvPr/>
        </p:nvCxnSpPr>
        <p:spPr>
          <a:xfrm>
            <a:off x="8359697" y="2817541"/>
            <a:ext cx="0" cy="170985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CC59A5E-68EE-4F79-93FC-0EDC4075CDF2}"/>
              </a:ext>
            </a:extLst>
          </p:cNvPr>
          <p:cNvCxnSpPr/>
          <p:nvPr/>
        </p:nvCxnSpPr>
        <p:spPr>
          <a:xfrm>
            <a:off x="2092712" y="3546088"/>
            <a:ext cx="0" cy="9813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C54F1A2-0B12-4170-86CD-54C496B7D62E}"/>
              </a:ext>
            </a:extLst>
          </p:cNvPr>
          <p:cNvCxnSpPr/>
          <p:nvPr/>
        </p:nvCxnSpPr>
        <p:spPr>
          <a:xfrm>
            <a:off x="7504770" y="3546088"/>
            <a:ext cx="0" cy="9813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E928EE9-31CB-43B7-8F9E-40DA5BFEF874}"/>
              </a:ext>
            </a:extLst>
          </p:cNvPr>
          <p:cNvCxnSpPr/>
          <p:nvPr/>
        </p:nvCxnSpPr>
        <p:spPr>
          <a:xfrm>
            <a:off x="6426819" y="3546088"/>
            <a:ext cx="0" cy="9813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9AEDF0B0-D1DF-4488-815B-BA7A206A1529}"/>
              </a:ext>
            </a:extLst>
          </p:cNvPr>
          <p:cNvSpPr/>
          <p:nvPr/>
        </p:nvSpPr>
        <p:spPr>
          <a:xfrm>
            <a:off x="3185532" y="1055648"/>
            <a:ext cx="2772936" cy="3844297"/>
          </a:xfrm>
          <a:prstGeom prst="rect">
            <a:avLst/>
          </a:prstGeom>
          <a:blipFill dpi="0" rotWithShape="1">
            <a:blip r:embed="rId3">
              <a:alphaModFix amt="15000"/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E8F735F-9A07-4742-AC0B-C8F3B9EB100A}"/>
              </a:ext>
            </a:extLst>
          </p:cNvPr>
          <p:cNvCxnSpPr/>
          <p:nvPr/>
        </p:nvCxnSpPr>
        <p:spPr>
          <a:xfrm>
            <a:off x="1014761" y="3546088"/>
            <a:ext cx="0" cy="9813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C84B72FB-BA7C-49B1-A24B-26F3844896B4}"/>
              </a:ext>
            </a:extLst>
          </p:cNvPr>
          <p:cNvCxnSpPr>
            <a:cxnSpLocks/>
          </p:cNvCxnSpPr>
          <p:nvPr/>
        </p:nvCxnSpPr>
        <p:spPr>
          <a:xfrm>
            <a:off x="4441903" y="4111083"/>
            <a:ext cx="0" cy="41631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5C4A0A1-56B8-4BC2-9C02-28D1738B318C}"/>
              </a:ext>
            </a:extLst>
          </p:cNvPr>
          <p:cNvCxnSpPr>
            <a:cxnSpLocks/>
          </p:cNvCxnSpPr>
          <p:nvPr/>
        </p:nvCxnSpPr>
        <p:spPr>
          <a:xfrm>
            <a:off x="5519854" y="4111083"/>
            <a:ext cx="0" cy="41631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EA97B77-C579-4AD4-B418-751E70CB32AE}"/>
              </a:ext>
            </a:extLst>
          </p:cNvPr>
          <p:cNvSpPr/>
          <p:nvPr/>
        </p:nvSpPr>
        <p:spPr>
          <a:xfrm>
            <a:off x="3919584" y="3559981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5577A1F8-AE7A-4A8C-A946-8CB1F022D726}"/>
              </a:ext>
            </a:extLst>
          </p:cNvPr>
          <p:cNvSpPr/>
          <p:nvPr/>
        </p:nvSpPr>
        <p:spPr>
          <a:xfrm>
            <a:off x="4998741" y="3559981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6DEB3-A569-4E87-B026-92D6A9DD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61" y="39085"/>
            <a:ext cx="8255479" cy="840230"/>
          </a:xfrm>
        </p:spPr>
        <p:txBody>
          <a:bodyPr/>
          <a:lstStyle/>
          <a:p>
            <a:r>
              <a:rPr lang="en-GB" sz="2700" dirty="0"/>
              <a:t>Multiple mechanisms may contribute to CV benefits with SGLT2 inhibitors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7A7B7E-61BC-4980-82A1-2B391ECE11CA}"/>
              </a:ext>
            </a:extLst>
          </p:cNvPr>
          <p:cNvSpPr txBox="1">
            <a:spLocks/>
          </p:cNvSpPr>
          <p:nvPr/>
        </p:nvSpPr>
        <p:spPr>
          <a:xfrm>
            <a:off x="0" y="4854687"/>
            <a:ext cx="5014247" cy="28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000" bIns="126000" anchor="b" anchorCtr="0">
            <a:spAutoFit/>
          </a:bodyPr>
          <a:lstStyle>
            <a:defPPr>
              <a:defRPr lang="en-US"/>
            </a:defPPr>
            <a:lvl1pPr>
              <a:spcBef>
                <a:spcPts val="200"/>
              </a:spcBef>
              <a:defRPr sz="750" b="0">
                <a:latin typeface="Arial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GB" altLang="en-US" dirty="0"/>
              <a:t>1. Heerspink HJL, </a:t>
            </a:r>
            <a:r>
              <a:rPr lang="en-GB" altLang="en-US" i="1" dirty="0"/>
              <a:t>et al. Circulation </a:t>
            </a:r>
            <a:r>
              <a:rPr lang="en-GB" altLang="en-US" dirty="0"/>
              <a:t>2016;134:752–72; 2. Baartscheer A, </a:t>
            </a:r>
            <a:r>
              <a:rPr lang="en-GB" altLang="en-US" i="1" dirty="0"/>
              <a:t>et al. Diabetologia </a:t>
            </a:r>
            <a:r>
              <a:rPr lang="en-GB" altLang="en-US" dirty="0"/>
              <a:t>2017;60:568–73.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058104DA-A26C-4995-B1EE-41F31ED9FC7E}"/>
              </a:ext>
            </a:extLst>
          </p:cNvPr>
          <p:cNvSpPr/>
          <p:nvPr/>
        </p:nvSpPr>
        <p:spPr>
          <a:xfrm>
            <a:off x="364274" y="4557131"/>
            <a:ext cx="8430321" cy="29736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rgbClr val="6482C3"/>
              </a:gs>
              <a:gs pos="100000">
                <a:srgbClr val="019999"/>
              </a:gs>
            </a:gsLst>
            <a:lin ang="0" scaled="1"/>
            <a:tileRect/>
          </a:gra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5000"/>
              </a:lnSpc>
            </a:pP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CV benefits</a:t>
            </a:r>
            <a:endParaRPr lang="en-GB" sz="1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DBD20A5-132E-48BA-976B-3EF54440888B}"/>
              </a:ext>
            </a:extLst>
          </p:cNvPr>
          <p:cNvSpPr/>
          <p:nvPr/>
        </p:nvSpPr>
        <p:spPr>
          <a:xfrm>
            <a:off x="4999464" y="1419640"/>
            <a:ext cx="0" cy="288087"/>
          </a:xfrm>
          <a:custGeom>
            <a:avLst/>
            <a:gdLst>
              <a:gd name="connsiteX0" fmla="*/ 0 w 0"/>
              <a:gd name="connsiteY0" fmla="*/ 0 h 319668"/>
              <a:gd name="connsiteX1" fmla="*/ 0 w 0"/>
              <a:gd name="connsiteY1" fmla="*/ 319668 h 31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19668">
                <a:moveTo>
                  <a:pt x="0" y="0"/>
                </a:moveTo>
                <a:lnTo>
                  <a:pt x="0" y="3196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B356BE47-2C74-4C01-8CFF-0F724A44B120}"/>
              </a:ext>
            </a:extLst>
          </p:cNvPr>
          <p:cNvSpPr/>
          <p:nvPr/>
        </p:nvSpPr>
        <p:spPr>
          <a:xfrm>
            <a:off x="4780156" y="2752885"/>
            <a:ext cx="0" cy="361785"/>
          </a:xfrm>
          <a:custGeom>
            <a:avLst/>
            <a:gdLst>
              <a:gd name="connsiteX0" fmla="*/ 0 w 0"/>
              <a:gd name="connsiteY0" fmla="*/ 401444 h 401444"/>
              <a:gd name="connsiteX1" fmla="*/ 0 w 0"/>
              <a:gd name="connsiteY1" fmla="*/ 0 h 40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01444">
                <a:moveTo>
                  <a:pt x="0" y="401444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3BF238A3-A570-45AF-B2D5-241CDCC2A37D}"/>
              </a:ext>
            </a:extLst>
          </p:cNvPr>
          <p:cNvSpPr/>
          <p:nvPr/>
        </p:nvSpPr>
        <p:spPr>
          <a:xfrm>
            <a:off x="1873405" y="1707728"/>
            <a:ext cx="4163122" cy="241190"/>
          </a:xfrm>
          <a:custGeom>
            <a:avLst/>
            <a:gdLst>
              <a:gd name="connsiteX0" fmla="*/ 0 w 4163122"/>
              <a:gd name="connsiteY0" fmla="*/ 170986 h 267630"/>
              <a:gd name="connsiteX1" fmla="*/ 0 w 4163122"/>
              <a:gd name="connsiteY1" fmla="*/ 0 h 267630"/>
              <a:gd name="connsiteX2" fmla="*/ 4163122 w 4163122"/>
              <a:gd name="connsiteY2" fmla="*/ 0 h 267630"/>
              <a:gd name="connsiteX3" fmla="*/ 4163122 w 4163122"/>
              <a:gd name="connsiteY3" fmla="*/ 267630 h 26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3122" h="267630">
                <a:moveTo>
                  <a:pt x="0" y="170986"/>
                </a:moveTo>
                <a:lnTo>
                  <a:pt x="0" y="0"/>
                </a:lnTo>
                <a:lnTo>
                  <a:pt x="4163122" y="0"/>
                </a:lnTo>
                <a:lnTo>
                  <a:pt x="4163122" y="26763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F6300C50-5E4E-4992-A98C-7B3ACDC3E62E}"/>
              </a:ext>
            </a:extLst>
          </p:cNvPr>
          <p:cNvSpPr/>
          <p:nvPr/>
        </p:nvSpPr>
        <p:spPr>
          <a:xfrm>
            <a:off x="6073698" y="1701028"/>
            <a:ext cx="2059258" cy="267989"/>
          </a:xfrm>
          <a:custGeom>
            <a:avLst/>
            <a:gdLst>
              <a:gd name="connsiteX0" fmla="*/ 0 w 2059258"/>
              <a:gd name="connsiteY0" fmla="*/ 0 h 297366"/>
              <a:gd name="connsiteX1" fmla="*/ 2059258 w 2059258"/>
              <a:gd name="connsiteY1" fmla="*/ 0 h 297366"/>
              <a:gd name="connsiteX2" fmla="*/ 2059258 w 2059258"/>
              <a:gd name="connsiteY2" fmla="*/ 297366 h 29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9258" h="297366">
                <a:moveTo>
                  <a:pt x="0" y="0"/>
                </a:moveTo>
                <a:lnTo>
                  <a:pt x="2059258" y="0"/>
                </a:lnTo>
                <a:lnTo>
                  <a:pt x="2059258" y="297366"/>
                </a:lnTo>
              </a:path>
            </a:pathLst>
          </a:custGeom>
          <a:noFill/>
          <a:ln w="38100" cap="rnd">
            <a:solidFill>
              <a:schemeClr val="accent6">
                <a:lumMod val="75000"/>
              </a:schemeClr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DC36ACE2-491D-48F3-9631-C88DA7914607}"/>
              </a:ext>
            </a:extLst>
          </p:cNvPr>
          <p:cNvSpPr/>
          <p:nvPr/>
        </p:nvSpPr>
        <p:spPr>
          <a:xfrm>
            <a:off x="4787590" y="2431298"/>
            <a:ext cx="2490439" cy="200991"/>
          </a:xfrm>
          <a:custGeom>
            <a:avLst/>
            <a:gdLst>
              <a:gd name="connsiteX0" fmla="*/ 2490439 w 2490439"/>
              <a:gd name="connsiteY0" fmla="*/ 193288 h 223024"/>
              <a:gd name="connsiteX1" fmla="*/ 2490439 w 2490439"/>
              <a:gd name="connsiteY1" fmla="*/ 0 h 223024"/>
              <a:gd name="connsiteX2" fmla="*/ 0 w 2490439"/>
              <a:gd name="connsiteY2" fmla="*/ 0 h 223024"/>
              <a:gd name="connsiteX3" fmla="*/ 0 w 2490439"/>
              <a:gd name="connsiteY3" fmla="*/ 223024 h 22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0439" h="223024">
                <a:moveTo>
                  <a:pt x="2490439" y="193288"/>
                </a:moveTo>
                <a:lnTo>
                  <a:pt x="2490439" y="0"/>
                </a:lnTo>
                <a:lnTo>
                  <a:pt x="0" y="0"/>
                </a:lnTo>
                <a:lnTo>
                  <a:pt x="0" y="223024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F72C07E3-FFBE-453E-BF80-41F28DBACA1E}"/>
              </a:ext>
            </a:extLst>
          </p:cNvPr>
          <p:cNvSpPr/>
          <p:nvPr/>
        </p:nvSpPr>
        <p:spPr>
          <a:xfrm>
            <a:off x="6029093" y="2170009"/>
            <a:ext cx="0" cy="261289"/>
          </a:xfrm>
          <a:custGeom>
            <a:avLst/>
            <a:gdLst>
              <a:gd name="connsiteX0" fmla="*/ 0 w 0"/>
              <a:gd name="connsiteY0" fmla="*/ 289932 h 289932"/>
              <a:gd name="connsiteX1" fmla="*/ 0 w 0"/>
              <a:gd name="connsiteY1" fmla="*/ 0 h 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89932">
                <a:moveTo>
                  <a:pt x="0" y="289932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349FA74A-E0CC-40D3-94B5-A9E47F82AD9B}"/>
              </a:ext>
            </a:extLst>
          </p:cNvPr>
          <p:cNvSpPr/>
          <p:nvPr/>
        </p:nvSpPr>
        <p:spPr>
          <a:xfrm>
            <a:off x="6207512" y="2431298"/>
            <a:ext cx="0" cy="288087"/>
          </a:xfrm>
          <a:custGeom>
            <a:avLst/>
            <a:gdLst>
              <a:gd name="connsiteX0" fmla="*/ 0 w 0"/>
              <a:gd name="connsiteY0" fmla="*/ 0 h 319668"/>
              <a:gd name="connsiteX1" fmla="*/ 0 w 0"/>
              <a:gd name="connsiteY1" fmla="*/ 319668 h 31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19668">
                <a:moveTo>
                  <a:pt x="0" y="0"/>
                </a:moveTo>
                <a:lnTo>
                  <a:pt x="0" y="31966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A91A5863-1EDD-41FF-AC36-932C41641FCC}"/>
              </a:ext>
            </a:extLst>
          </p:cNvPr>
          <p:cNvSpPr/>
          <p:nvPr/>
        </p:nvSpPr>
        <p:spPr>
          <a:xfrm>
            <a:off x="1873405" y="2230306"/>
            <a:ext cx="0" cy="415383"/>
          </a:xfrm>
          <a:custGeom>
            <a:avLst/>
            <a:gdLst>
              <a:gd name="connsiteX0" fmla="*/ 0 w 0"/>
              <a:gd name="connsiteY0" fmla="*/ 0 h 460918"/>
              <a:gd name="connsiteX1" fmla="*/ 0 w 0"/>
              <a:gd name="connsiteY1" fmla="*/ 460918 h 4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60918">
                <a:moveTo>
                  <a:pt x="0" y="0"/>
                </a:moveTo>
                <a:lnTo>
                  <a:pt x="0" y="460918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EEDD1142-AC07-4577-A973-B9B71E5E89F5}"/>
              </a:ext>
            </a:extLst>
          </p:cNvPr>
          <p:cNvSpPr/>
          <p:nvPr/>
        </p:nvSpPr>
        <p:spPr>
          <a:xfrm>
            <a:off x="4244897" y="3114670"/>
            <a:ext cx="1077951" cy="200991"/>
          </a:xfrm>
          <a:custGeom>
            <a:avLst/>
            <a:gdLst>
              <a:gd name="connsiteX0" fmla="*/ 2490439 w 2490439"/>
              <a:gd name="connsiteY0" fmla="*/ 193288 h 223024"/>
              <a:gd name="connsiteX1" fmla="*/ 2490439 w 2490439"/>
              <a:gd name="connsiteY1" fmla="*/ 0 h 223024"/>
              <a:gd name="connsiteX2" fmla="*/ 0 w 2490439"/>
              <a:gd name="connsiteY2" fmla="*/ 0 h 223024"/>
              <a:gd name="connsiteX3" fmla="*/ 0 w 2490439"/>
              <a:gd name="connsiteY3" fmla="*/ 223024 h 22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0439" h="223024">
                <a:moveTo>
                  <a:pt x="2490439" y="193288"/>
                </a:moveTo>
                <a:lnTo>
                  <a:pt x="2490439" y="0"/>
                </a:lnTo>
                <a:lnTo>
                  <a:pt x="0" y="0"/>
                </a:lnTo>
                <a:lnTo>
                  <a:pt x="0" y="223024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036E9F8B-38D0-4BEB-ACE5-1C65AE187EF3}"/>
              </a:ext>
            </a:extLst>
          </p:cNvPr>
          <p:cNvSpPr/>
          <p:nvPr/>
        </p:nvSpPr>
        <p:spPr>
          <a:xfrm>
            <a:off x="7837170" y="2220257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4CD42241-8F41-4CF1-8902-54886D6CCCF3}"/>
              </a:ext>
            </a:extLst>
          </p:cNvPr>
          <p:cNvSpPr/>
          <p:nvPr/>
        </p:nvSpPr>
        <p:spPr>
          <a:xfrm>
            <a:off x="698373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8D13E41-AB3A-412D-B6F0-7ED995BE5C23}"/>
              </a:ext>
            </a:extLst>
          </p:cNvPr>
          <p:cNvSpPr/>
          <p:nvPr/>
        </p:nvSpPr>
        <p:spPr>
          <a:xfrm>
            <a:off x="590931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8EE7A673-4866-4C3B-A020-0DBEAAF0908B}"/>
              </a:ext>
            </a:extLst>
          </p:cNvPr>
          <p:cNvSpPr/>
          <p:nvPr/>
        </p:nvSpPr>
        <p:spPr>
          <a:xfrm>
            <a:off x="265176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F0D30E0-D066-43BC-AB4E-E2A812B888A0}"/>
              </a:ext>
            </a:extLst>
          </p:cNvPr>
          <p:cNvSpPr/>
          <p:nvPr/>
        </p:nvSpPr>
        <p:spPr>
          <a:xfrm>
            <a:off x="156972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821FA3FF-998B-4D3D-A756-922741AB0833}"/>
              </a:ext>
            </a:extLst>
          </p:cNvPr>
          <p:cNvSpPr/>
          <p:nvPr/>
        </p:nvSpPr>
        <p:spPr>
          <a:xfrm>
            <a:off x="487680" y="2915522"/>
            <a:ext cx="99060" cy="549377"/>
          </a:xfrm>
          <a:custGeom>
            <a:avLst/>
            <a:gdLst>
              <a:gd name="connsiteX0" fmla="*/ 99060 w 99060"/>
              <a:gd name="connsiteY0" fmla="*/ 609600 h 609600"/>
              <a:gd name="connsiteX1" fmla="*/ 0 w 99060"/>
              <a:gd name="connsiteY1" fmla="*/ 609600 h 609600"/>
              <a:gd name="connsiteX2" fmla="*/ 0 w 9906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060" h="609600">
                <a:moveTo>
                  <a:pt x="99060" y="609600"/>
                </a:moveTo>
                <a:lnTo>
                  <a:pt x="0" y="6096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0421393-BB3D-4349-A4B6-E427FE566C58}"/>
              </a:ext>
            </a:extLst>
          </p:cNvPr>
          <p:cNvSpPr/>
          <p:nvPr/>
        </p:nvSpPr>
        <p:spPr>
          <a:xfrm>
            <a:off x="7924800" y="2525095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Increased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mitochondrial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calcium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54767A2-219E-4C89-982B-A025AE9EB34A}"/>
              </a:ext>
            </a:extLst>
          </p:cNvPr>
          <p:cNvSpPr/>
          <p:nvPr/>
        </p:nvSpPr>
        <p:spPr>
          <a:xfrm>
            <a:off x="6846849" y="252509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Tubuloglo-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merular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7124014-B09A-45F6-A210-71540D9306A4}"/>
              </a:ext>
            </a:extLst>
          </p:cNvPr>
          <p:cNvSpPr/>
          <p:nvPr/>
        </p:nvSpPr>
        <p:spPr>
          <a:xfrm>
            <a:off x="5768898" y="252509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650FC01-46E4-4DAB-9B30-DC3EFA1638B3}"/>
              </a:ext>
            </a:extLst>
          </p:cNvPr>
          <p:cNvSpPr/>
          <p:nvPr/>
        </p:nvSpPr>
        <p:spPr>
          <a:xfrm>
            <a:off x="2512742" y="252509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</a:t>
            </a:r>
          </a:p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uricosuria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280AF62-A0F1-4441-9CD0-4FAEF7A314DD}"/>
              </a:ext>
            </a:extLst>
          </p:cNvPr>
          <p:cNvSpPr/>
          <p:nvPr/>
        </p:nvSpPr>
        <p:spPr>
          <a:xfrm>
            <a:off x="1434791" y="252509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fat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9224D23-C447-4A72-834F-37E24BDC95D1}"/>
              </a:ext>
            </a:extLst>
          </p:cNvPr>
          <p:cNvSpPr/>
          <p:nvPr/>
        </p:nvSpPr>
        <p:spPr>
          <a:xfrm>
            <a:off x="356840" y="252509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HbA</a:t>
            </a:r>
            <a:r>
              <a:rPr lang="en-GB" sz="105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93D0E79-3FD6-4ADB-8AE7-7DA389D5A95D}"/>
              </a:ext>
            </a:extLst>
          </p:cNvPr>
          <p:cNvSpPr/>
          <p:nvPr/>
        </p:nvSpPr>
        <p:spPr>
          <a:xfrm>
            <a:off x="7069873" y="3221866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Reduced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renal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damage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83F8AF1-DB0A-4E33-870E-3D77CA420625}"/>
              </a:ext>
            </a:extLst>
          </p:cNvPr>
          <p:cNvSpPr/>
          <p:nvPr/>
        </p:nvSpPr>
        <p:spPr>
          <a:xfrm>
            <a:off x="5991922" y="3221866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Reduced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arterial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stiffness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DBC9B54-C46B-4457-A739-7BC83928D64D}"/>
              </a:ext>
            </a:extLst>
          </p:cNvPr>
          <p:cNvSpPr/>
          <p:nvPr/>
        </p:nvSpPr>
        <p:spPr>
          <a:xfrm>
            <a:off x="1657815" y="3221866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Ketone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utilisation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CB75742-07EF-4150-8796-C40CE9D7252C}"/>
              </a:ext>
            </a:extLst>
          </p:cNvPr>
          <p:cNvSpPr/>
          <p:nvPr/>
        </p:nvSpPr>
        <p:spPr>
          <a:xfrm>
            <a:off x="4884235" y="3221866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Reduced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preload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27A604E-42ED-49BF-AD3A-8F9ECF88426C}"/>
              </a:ext>
            </a:extLst>
          </p:cNvPr>
          <p:cNvSpPr/>
          <p:nvPr/>
        </p:nvSpPr>
        <p:spPr>
          <a:xfrm>
            <a:off x="3806284" y="3221866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Increased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haematocrit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D76C83B-1F38-4FEF-9EDB-B044A1F425A9}"/>
              </a:ext>
            </a:extLst>
          </p:cNvPr>
          <p:cNvSpPr/>
          <p:nvPr/>
        </p:nvSpPr>
        <p:spPr>
          <a:xfrm>
            <a:off x="4345260" y="252509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plasma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C7775D7-9337-4496-BBEB-26F6FF1DA77C}"/>
              </a:ext>
            </a:extLst>
          </p:cNvPr>
          <p:cNvSpPr/>
          <p:nvPr/>
        </p:nvSpPr>
        <p:spPr>
          <a:xfrm>
            <a:off x="7694342" y="1828324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GB" sz="105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/H</a:t>
            </a:r>
            <a:r>
              <a:rPr lang="en-GB" sz="105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exchanger</a:t>
            </a:r>
            <a:r>
              <a:rPr lang="en-GB" sz="105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B6B1639-7BB2-4DD4-899A-119DB1B6C9F7}"/>
              </a:ext>
            </a:extLst>
          </p:cNvPr>
          <p:cNvSpPr/>
          <p:nvPr/>
        </p:nvSpPr>
        <p:spPr>
          <a:xfrm>
            <a:off x="5596054" y="1828324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Natriuresis</a:t>
            </a:r>
            <a:r>
              <a:rPr lang="en-GB" sz="105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5F1757E-1481-44BC-9E36-78127EC2E57C}"/>
              </a:ext>
            </a:extLst>
          </p:cNvPr>
          <p:cNvSpPr/>
          <p:nvPr/>
        </p:nvSpPr>
        <p:spPr>
          <a:xfrm>
            <a:off x="1434791" y="1828324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Glycosuria</a:t>
            </a:r>
            <a:r>
              <a:rPr lang="en-GB" sz="105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E530EC3-DD75-45FD-A1AE-33027D2470BA}"/>
              </a:ext>
            </a:extLst>
          </p:cNvPr>
          <p:cNvSpPr/>
          <p:nvPr/>
        </p:nvSpPr>
        <p:spPr>
          <a:xfrm>
            <a:off x="4564567" y="1077955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SGL2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inhibitors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A6E0F19-DB73-46E5-9688-8A05AF2F03D5}"/>
              </a:ext>
            </a:extLst>
          </p:cNvPr>
          <p:cNvSpPr/>
          <p:nvPr/>
        </p:nvSpPr>
        <p:spPr>
          <a:xfrm>
            <a:off x="579864" y="3221866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spc="-40" dirty="0">
                <a:solidFill>
                  <a:schemeClr val="tx1"/>
                </a:solidFill>
              </a:rPr>
              <a:t>Reduced</a:t>
            </a:r>
            <a:br>
              <a:rPr lang="en-GB" sz="1050" b="1" spc="-40" dirty="0">
                <a:solidFill>
                  <a:schemeClr val="tx1"/>
                </a:solidFill>
              </a:rPr>
            </a:br>
            <a:r>
              <a:rPr lang="en-GB" sz="1050" b="1" spc="-40" dirty="0">
                <a:solidFill>
                  <a:schemeClr val="tx1"/>
                </a:solidFill>
              </a:rPr>
              <a:t>glucotoxicity</a:t>
            </a:r>
            <a:br>
              <a:rPr lang="en-GB" sz="1050" b="1" spc="-40" dirty="0">
                <a:solidFill>
                  <a:schemeClr val="tx1"/>
                </a:solidFill>
              </a:rPr>
            </a:br>
            <a:r>
              <a:rPr lang="en-GB" sz="1050" b="1" spc="-40" dirty="0">
                <a:solidFill>
                  <a:schemeClr val="tx1"/>
                </a:solidFill>
              </a:rPr>
              <a:t>&amp; inflammation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AB35CEFC-88A6-4061-BF89-B9B5A1BA477F}"/>
              </a:ext>
            </a:extLst>
          </p:cNvPr>
          <p:cNvSpPr/>
          <p:nvPr/>
        </p:nvSpPr>
        <p:spPr>
          <a:xfrm>
            <a:off x="4007006" y="3867331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Increased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oxygen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delivery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1A623CC5-3819-4900-86D2-16E4F2959949}"/>
              </a:ext>
            </a:extLst>
          </p:cNvPr>
          <p:cNvSpPr/>
          <p:nvPr/>
        </p:nvSpPr>
        <p:spPr>
          <a:xfrm>
            <a:off x="5084957" y="3867331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Reduced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myocardial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wall stretch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3A3CB4CE-50DA-4C87-821A-CC5F9959D654}"/>
              </a:ext>
            </a:extLst>
          </p:cNvPr>
          <p:cNvCxnSpPr/>
          <p:nvPr/>
        </p:nvCxnSpPr>
        <p:spPr>
          <a:xfrm rot="16200000" flipH="1">
            <a:off x="2304818" y="1882273"/>
            <a:ext cx="207692" cy="1077951"/>
          </a:xfrm>
          <a:prstGeom prst="bentConnector3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F1B3F546-CADE-4673-9600-D29E06862D7C}"/>
              </a:ext>
            </a:extLst>
          </p:cNvPr>
          <p:cNvCxnSpPr>
            <a:cxnSpLocks/>
          </p:cNvCxnSpPr>
          <p:nvPr/>
        </p:nvCxnSpPr>
        <p:spPr>
          <a:xfrm rot="5400000">
            <a:off x="1226868" y="1882274"/>
            <a:ext cx="207692" cy="107795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68B4022-D4ED-477B-910C-A70325331964}"/>
              </a:ext>
            </a:extLst>
          </p:cNvPr>
          <p:cNvSpPr/>
          <p:nvPr/>
        </p:nvSpPr>
        <p:spPr>
          <a:xfrm>
            <a:off x="2724615" y="3210990"/>
            <a:ext cx="869795" cy="489079"/>
          </a:xfrm>
          <a:prstGeom prst="roundRect">
            <a:avLst>
              <a:gd name="adj" fmla="val 9818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oxidative</a:t>
            </a:r>
            <a:b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B018234-AF37-4F3C-AA3E-F202002CCC31}"/>
              </a:ext>
            </a:extLst>
          </p:cNvPr>
          <p:cNvCxnSpPr/>
          <p:nvPr/>
        </p:nvCxnSpPr>
        <p:spPr>
          <a:xfrm>
            <a:off x="3170663" y="3546088"/>
            <a:ext cx="0" cy="98130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C668414-8FA6-4678-8545-621E7E0A2DED}"/>
              </a:ext>
            </a:extLst>
          </p:cNvPr>
          <p:cNvSpPr/>
          <p:nvPr/>
        </p:nvSpPr>
        <p:spPr>
          <a:xfrm>
            <a:off x="2735766" y="3213702"/>
            <a:ext cx="869795" cy="489079"/>
          </a:xfrm>
          <a:prstGeom prst="roundRect">
            <a:avLst>
              <a:gd name="adj" fmla="val 9818"/>
            </a:avLst>
          </a:prstGeom>
          <a:solidFill>
            <a:srgbClr val="D3F1EE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1050" b="1" dirty="0">
                <a:solidFill>
                  <a:schemeClr val="tx1"/>
                </a:solidFill>
              </a:rPr>
              <a:t>Reduce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oxidative</a:t>
            </a:r>
            <a:br>
              <a:rPr lang="en-GB" sz="1050" b="1" dirty="0">
                <a:solidFill>
                  <a:schemeClr val="tx1"/>
                </a:solidFill>
              </a:rPr>
            </a:br>
            <a:r>
              <a:rPr lang="en-GB" sz="1050" b="1" dirty="0">
                <a:solidFill>
                  <a:schemeClr val="tx1"/>
                </a:solidFill>
              </a:rPr>
              <a:t>stress</a:t>
            </a:r>
          </a:p>
        </p:txBody>
      </p:sp>
    </p:spTree>
    <p:extLst>
      <p:ext uri="{BB962C8B-B14F-4D97-AF65-F5344CB8AC3E}">
        <p14:creationId xmlns:p14="http://schemas.microsoft.com/office/powerpoint/2010/main" val="3470928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E4090-3CF2-4D1F-947C-8B4077D8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61" y="-168664"/>
            <a:ext cx="8373584" cy="1255728"/>
          </a:xfrm>
        </p:spPr>
        <p:txBody>
          <a:bodyPr>
            <a:noAutofit/>
          </a:bodyPr>
          <a:lstStyle/>
          <a:p>
            <a:r>
              <a:rPr lang="en-GB" sz="2400" dirty="0"/>
              <a:t>Known knowns or known unknowns: possible mechanisms responsible for the benefits of SGLT2 inhibition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A9447-C94C-4480-A664-DC6BA3277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261" y="1376192"/>
            <a:ext cx="8443426" cy="3716402"/>
          </a:xfrm>
        </p:spPr>
        <p:txBody>
          <a:bodyPr/>
          <a:lstStyle/>
          <a:p>
            <a:pPr marL="271463" indent="-271463">
              <a:lnSpc>
                <a:spcPct val="100000"/>
              </a:lnSpc>
              <a:spcBef>
                <a:spcPts val="2400"/>
              </a:spcBef>
            </a:pPr>
            <a:r>
              <a:rPr lang="en-GB" sz="1800" dirty="0"/>
              <a:t>On top of glycaemic lowering, SGLT2 inhibitors demonstrates additional clinical benefits versus placebo:</a:t>
            </a:r>
          </a:p>
          <a:p>
            <a:pPr marL="565151" lvl="1" indent="-271463"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Blood pressure lowering </a:t>
            </a:r>
          </a:p>
          <a:p>
            <a:pPr marL="565151" lvl="1" indent="-271463"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Weight loss </a:t>
            </a:r>
          </a:p>
          <a:p>
            <a:pPr marL="565151" lvl="1" indent="-271463"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Reduction in major cardiovascular events in patients with established cardiovascular disease</a:t>
            </a:r>
            <a:r>
              <a:rPr lang="en-GB" sz="1600" baseline="30000" dirty="0"/>
              <a:t>1</a:t>
            </a:r>
            <a:endParaRPr lang="en-GB" sz="1400" baseline="30000" dirty="0"/>
          </a:p>
          <a:p>
            <a:pPr marL="271463" indent="-271463">
              <a:lnSpc>
                <a:spcPct val="100000"/>
              </a:lnSpc>
              <a:spcBef>
                <a:spcPts val="0"/>
              </a:spcBef>
            </a:pPr>
            <a:endParaRPr lang="en-GB" sz="1600" dirty="0"/>
          </a:p>
          <a:p>
            <a:pPr marL="271463" indent="-271463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The mechanisms responsible for the cardiovascular effects are currently unknown</a:t>
            </a:r>
          </a:p>
          <a:p>
            <a:pPr marL="565151" lvl="1" indent="-271463"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May be a combination of natriuresis, glycosuria </a:t>
            </a:r>
            <a:r>
              <a:rPr lang="en-GB" sz="1600" b="1" dirty="0"/>
              <a:t>(dual inhibition) </a:t>
            </a:r>
            <a:r>
              <a:rPr lang="en-GB" sz="1600" dirty="0"/>
              <a:t>and/or Na</a:t>
            </a:r>
            <a:r>
              <a:rPr lang="en-GB" sz="1600" baseline="30000" dirty="0"/>
              <a:t>+</a:t>
            </a:r>
            <a:r>
              <a:rPr lang="en-GB" sz="1600" dirty="0"/>
              <a:t>/H</a:t>
            </a:r>
            <a:r>
              <a:rPr lang="en-GB" sz="1600" baseline="30000" dirty="0"/>
              <a:t>+</a:t>
            </a:r>
            <a:r>
              <a:rPr lang="en-GB" sz="1600" dirty="0"/>
              <a:t> exchange</a:t>
            </a:r>
          </a:p>
          <a:p>
            <a:pPr marL="565151" lvl="1" indent="-271463"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Ongoing mechanistic studies may provide answers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/>
          </a:p>
          <a:p>
            <a:pPr>
              <a:lnSpc>
                <a:spcPct val="100000"/>
              </a:lnSpc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9198104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41CD350-7A8A-432D-B32B-143C57139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039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SGLT2 inhibition lowers the elevated renal threshold for glucose in type 2 diabetes</a:t>
            </a:r>
            <a:r>
              <a:rPr lang="en-GB" altLang="en-US" baseline="30000" dirty="0"/>
              <a:t>1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743F31B-A4F5-4315-972E-B25383E0B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417" y="3614489"/>
            <a:ext cx="8251166" cy="89255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sz="1300" dirty="0"/>
              <a:t>Plasma glucose concentration: 10 mmol/L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sz="1300" dirty="0"/>
              <a:t>Plasma filtered: 180 L/day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sz="1300" dirty="0"/>
              <a:t>Glucose filtered: ~320 g/day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altLang="en-US" sz="1300" dirty="0"/>
              <a:t>Glucose excreted: ~70–119 g/day (equivalent to ~280–476 kcal/day)</a:t>
            </a:r>
            <a:r>
              <a:rPr lang="en-GB" altLang="en-US" sz="1300" baseline="30000" dirty="0"/>
              <a:t>2-4</a:t>
            </a:r>
            <a:endParaRPr lang="en-GB" altLang="en-US" sz="130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2204F0B-A796-4C0B-85DF-EF7C28B774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889" y="1339019"/>
            <a:ext cx="5334615" cy="272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ight Arrow 15">
            <a:extLst>
              <a:ext uri="{FF2B5EF4-FFF2-40B4-BE49-F238E27FC236}">
                <a16:creationId xmlns:a16="http://schemas.microsoft.com/office/drawing/2014/main" id="{F790A24B-9867-4274-A724-434B5DFDCE57}"/>
              </a:ext>
            </a:extLst>
          </p:cNvPr>
          <p:cNvSpPr/>
          <p:nvPr/>
        </p:nvSpPr>
        <p:spPr bwMode="auto">
          <a:xfrm>
            <a:off x="797357" y="1601583"/>
            <a:ext cx="1914532" cy="77824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18">
              <a:defRPr/>
            </a:pPr>
            <a:r>
              <a:rPr lang="en-GB" sz="1400" b="1" kern="0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Glucose filtration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D86FC1AA-838E-47C9-A582-4ABDF1D34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139" y="3323211"/>
            <a:ext cx="74548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18">
              <a:spcAft>
                <a:spcPct val="0"/>
              </a:spcAft>
              <a:defRPr/>
            </a:pPr>
            <a:r>
              <a:rPr lang="en-GB" altLang="en-US" sz="1300" kern="0" dirty="0">
                <a:solidFill>
                  <a:srgbClr val="000000"/>
                </a:solidFill>
                <a:cs typeface="Arial" panose="020B0604020202020204" pitchFamily="34" charset="0"/>
              </a:rPr>
              <a:t>Loop of</a:t>
            </a:r>
            <a:br>
              <a:rPr lang="en-GB" altLang="en-US" sz="1300" kern="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1300" kern="0" dirty="0">
                <a:solidFill>
                  <a:srgbClr val="000000"/>
                </a:solidFill>
                <a:cs typeface="Arial" panose="020B0604020202020204" pitchFamily="34" charset="0"/>
              </a:rPr>
              <a:t>Henle</a:t>
            </a:r>
          </a:p>
        </p:txBody>
      </p:sp>
      <p:sp>
        <p:nvSpPr>
          <p:cNvPr id="44" name="TextBox 23">
            <a:extLst>
              <a:ext uri="{FF2B5EF4-FFF2-40B4-BE49-F238E27FC236}">
                <a16:creationId xmlns:a16="http://schemas.microsoft.com/office/drawing/2014/main" id="{204C5E35-17D8-4776-B64F-D21259723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807" y="2111500"/>
            <a:ext cx="5229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18">
              <a:spcAft>
                <a:spcPct val="0"/>
              </a:spcAft>
              <a:defRPr/>
            </a:pPr>
            <a:r>
              <a:rPr lang="en-GB" altLang="en-US" sz="1050" kern="0" dirty="0">
                <a:solidFill>
                  <a:srgbClr val="FAFAFA"/>
                </a:solidFill>
              </a:rPr>
              <a:t>SGLT2</a:t>
            </a:r>
          </a:p>
        </p:txBody>
      </p:sp>
      <p:sp>
        <p:nvSpPr>
          <p:cNvPr id="45" name="TextBox 24">
            <a:extLst>
              <a:ext uri="{FF2B5EF4-FFF2-40B4-BE49-F238E27FC236}">
                <a16:creationId xmlns:a16="http://schemas.microsoft.com/office/drawing/2014/main" id="{0D10C56F-4F23-493F-9EC6-59F04FD957CA}"/>
              </a:ext>
            </a:extLst>
          </p:cNvPr>
          <p:cNvSpPr txBox="1"/>
          <p:nvPr/>
        </p:nvSpPr>
        <p:spPr>
          <a:xfrm>
            <a:off x="4869606" y="2126497"/>
            <a:ext cx="640220" cy="29069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18">
              <a:defRPr/>
            </a:pPr>
            <a:r>
              <a:rPr lang="en-GB" sz="1050" kern="0" dirty="0">
                <a:solidFill>
                  <a:srgbClr val="FAFAFA"/>
                </a:solidFill>
              </a:rPr>
              <a:t>SGLT1</a:t>
            </a:r>
          </a:p>
        </p:txBody>
      </p:sp>
      <p:sp>
        <p:nvSpPr>
          <p:cNvPr id="46" name="Down Arrow 25">
            <a:extLst>
              <a:ext uri="{FF2B5EF4-FFF2-40B4-BE49-F238E27FC236}">
                <a16:creationId xmlns:a16="http://schemas.microsoft.com/office/drawing/2014/main" id="{284188A5-E858-43C7-AC2A-73AC391D214C}"/>
              </a:ext>
            </a:extLst>
          </p:cNvPr>
          <p:cNvSpPr/>
          <p:nvPr/>
        </p:nvSpPr>
        <p:spPr bwMode="auto">
          <a:xfrm>
            <a:off x="7039994" y="3018407"/>
            <a:ext cx="1748901" cy="1580226"/>
          </a:xfrm>
          <a:prstGeom prst="downArrow">
            <a:avLst>
              <a:gd name="adj1" fmla="val 59794"/>
              <a:gd name="adj2" fmla="val 43333"/>
            </a:avLst>
          </a:prstGeom>
          <a:solidFill>
            <a:srgbClr val="962891"/>
          </a:solidFill>
          <a:ln w="190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18">
              <a:defRPr/>
            </a:pPr>
            <a:r>
              <a:rPr lang="en-GB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Marked</a:t>
            </a:r>
            <a:br>
              <a:rPr lang="en-GB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</a:t>
            </a:r>
            <a:br>
              <a:rPr lang="en-GB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glucose</a:t>
            </a:r>
            <a:br>
              <a:rPr lang="en-GB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excretion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B28FF7-D5F5-4D9F-BB4C-020D1DB5CFDB}"/>
              </a:ext>
            </a:extLst>
          </p:cNvPr>
          <p:cNvSpPr txBox="1"/>
          <p:nvPr/>
        </p:nvSpPr>
        <p:spPr>
          <a:xfrm>
            <a:off x="2896105" y="1111773"/>
            <a:ext cx="9717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00" dirty="0"/>
              <a:t>Glomerulus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C63A8-ED77-44F2-9F47-80C89F47D752}"/>
              </a:ext>
            </a:extLst>
          </p:cNvPr>
          <p:cNvSpPr txBox="1"/>
          <p:nvPr/>
        </p:nvSpPr>
        <p:spPr>
          <a:xfrm>
            <a:off x="4303732" y="1111773"/>
            <a:ext cx="125431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00" dirty="0"/>
              <a:t>Proximal tubule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955F82-BA98-4196-8FD4-30ADB276930F}"/>
              </a:ext>
            </a:extLst>
          </p:cNvPr>
          <p:cNvSpPr txBox="1"/>
          <p:nvPr/>
        </p:nvSpPr>
        <p:spPr>
          <a:xfrm>
            <a:off x="6237773" y="1111773"/>
            <a:ext cx="104317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00" dirty="0"/>
              <a:t>Distal tubule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BCE35E-6275-426D-8D32-885D596CA638}"/>
              </a:ext>
            </a:extLst>
          </p:cNvPr>
          <p:cNvSpPr txBox="1"/>
          <p:nvPr/>
        </p:nvSpPr>
        <p:spPr>
          <a:xfrm>
            <a:off x="7371770" y="1111773"/>
            <a:ext cx="119455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00" dirty="0"/>
              <a:t>Collecting duct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7A03CFC-B25D-47C7-BF00-5D0C56DAEB69}"/>
              </a:ext>
            </a:extLst>
          </p:cNvPr>
          <p:cNvSpPr txBox="1">
            <a:spLocks/>
          </p:cNvSpPr>
          <p:nvPr/>
        </p:nvSpPr>
        <p:spPr>
          <a:xfrm>
            <a:off x="0" y="4482790"/>
            <a:ext cx="8576119" cy="66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342000" tIns="45720" rIns="91440" bIns="126000" rtlCol="0" anchor="b" anchorCtr="0">
            <a:spAutoFit/>
          </a:bodyPr>
          <a:lstStyle>
            <a:lvl1pPr marL="206375" indent="-206375" algn="l" defTabSz="6858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accent2"/>
              </a:buClr>
              <a:buSzPct val="80000"/>
              <a:buFont typeface="Calibri" panose="020F0502020204030204" pitchFamily="34" charset="0"/>
              <a:buChar char="●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063" indent="-233363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5"/>
              </a:buClr>
              <a:buSzPct val="80000"/>
              <a:buFont typeface="Calibri" panose="020F050202020403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06375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SzPct val="80000"/>
              <a:buFont typeface="Calibri" panose="020F050202020403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00000"/>
              </a:lnSpc>
              <a:spcBef>
                <a:spcPts val="200"/>
              </a:spcBef>
              <a:buFont typeface="Calibri" panose="020F0502020204030204" pitchFamily="34" charset="0"/>
              <a:buNone/>
            </a:pPr>
            <a:r>
              <a:rPr lang="en-GB" altLang="en-US" sz="750" b="1" dirty="0">
                <a:latin typeface="Arial" charset="0"/>
                <a:ea typeface="ＭＳ Ｐゴシック" charset="0"/>
              </a:rPr>
              <a:t>SGLT: sodium–glucose co-transporter.</a:t>
            </a:r>
          </a:p>
          <a:p>
            <a:pPr marL="0" indent="0" defTabSz="45720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altLang="en-US" sz="750" dirty="0">
                <a:latin typeface="Arial" charset="0"/>
                <a:ea typeface="ＭＳ Ｐゴシック" charset="0"/>
              </a:rPr>
              <a:t>Figure adapted from: Bailey CJ. </a:t>
            </a:r>
            <a:r>
              <a:rPr lang="en-GB" altLang="en-US" sz="750" i="1" dirty="0">
                <a:latin typeface="Arial" charset="0"/>
                <a:ea typeface="ＭＳ Ｐゴシック" charset="0"/>
              </a:rPr>
              <a:t>Trends Pharmacol Sci. </a:t>
            </a:r>
            <a:r>
              <a:rPr lang="en-GB" altLang="en-US" sz="750" dirty="0">
                <a:latin typeface="Arial" charset="0"/>
                <a:ea typeface="ＭＳ Ｐゴシック" charset="0"/>
              </a:rPr>
              <a:t>2011;32:63–71.</a:t>
            </a:r>
            <a:br>
              <a:rPr lang="en-GB" altLang="en-US" sz="75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GB" altLang="en-US" sz="7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DeFronzo RA </a:t>
            </a:r>
            <a:r>
              <a:rPr lang="en-GB" altLang="en-US" sz="75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Diabetes Obes Metab.</a:t>
            </a:r>
            <a:r>
              <a:rPr lang="en-GB" altLang="en-US" sz="7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2012;14:5–14; 2. Invokana (canagliflozin). Summary of Product Characteristics;</a:t>
            </a:r>
            <a:r>
              <a:rPr lang="en-GB" altLang="en-US" sz="75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7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7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Jardiance (empagliflozin). Summary of Product Characteristics; </a:t>
            </a:r>
            <a:br>
              <a:rPr lang="en-GB" sz="7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7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7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Forxiga (dapagliflozin). Summary of Product Characteristics.</a:t>
            </a:r>
            <a:r>
              <a:rPr lang="en-GB" altLang="en-US" sz="7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SmPCs available at: </a:t>
            </a:r>
            <a:r>
              <a:rPr lang="en-GB" altLang="en-US" sz="7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https://www.medicines.org.uk/emc/</a:t>
            </a:r>
            <a:r>
              <a:rPr lang="en-GB" altLang="en-US" sz="7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(accessed April 2018).</a:t>
            </a:r>
            <a:endParaRPr lang="en-GB" altLang="en-US" sz="750" dirty="0">
              <a:latin typeface="Arial" charset="0"/>
              <a:ea typeface="ＭＳ Ｐゴシック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0715AE-A75E-49C1-8D78-1BEB2E27D252}"/>
              </a:ext>
            </a:extLst>
          </p:cNvPr>
          <p:cNvGrpSpPr/>
          <p:nvPr/>
        </p:nvGrpSpPr>
        <p:grpSpPr>
          <a:xfrm>
            <a:off x="1959653" y="2377437"/>
            <a:ext cx="3306718" cy="1143554"/>
            <a:chOff x="1959653" y="2377437"/>
            <a:chExt cx="3306718" cy="1143554"/>
          </a:xfrm>
        </p:grpSpPr>
        <p:sp>
          <p:nvSpPr>
            <p:cNvPr id="52" name="Left Arrow 12">
              <a:extLst>
                <a:ext uri="{FF2B5EF4-FFF2-40B4-BE49-F238E27FC236}">
                  <a16:creationId xmlns:a16="http://schemas.microsoft.com/office/drawing/2014/main" id="{9AEE81B4-D044-4789-B286-438D6410218E}"/>
                </a:ext>
              </a:extLst>
            </p:cNvPr>
            <p:cNvSpPr/>
            <p:nvPr/>
          </p:nvSpPr>
          <p:spPr bwMode="auto">
            <a:xfrm>
              <a:off x="1959653" y="2657475"/>
              <a:ext cx="1819711" cy="863516"/>
            </a:xfrm>
            <a:prstGeom prst="leftArrow">
              <a:avLst>
                <a:gd name="adj1" fmla="val 50000"/>
                <a:gd name="adj2" fmla="val 48438"/>
              </a:avLst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18">
                <a:lnSpc>
                  <a:spcPct val="90000"/>
                </a:lnSpc>
                <a:defRPr/>
              </a:pPr>
              <a:r>
                <a:rPr lang="en-GB" sz="1400" b="1" kern="0" dirty="0">
                  <a:solidFill>
                    <a:srgbClr val="FAFAF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Glucose reabsorption</a:t>
              </a:r>
            </a:p>
          </p:txBody>
        </p:sp>
        <p:sp>
          <p:nvSpPr>
            <p:cNvPr id="19" name="Arrow: Bent 18">
              <a:extLst>
                <a:ext uri="{FF2B5EF4-FFF2-40B4-BE49-F238E27FC236}">
                  <a16:creationId xmlns:a16="http://schemas.microsoft.com/office/drawing/2014/main" id="{78C6F12E-8EE5-401D-8897-992DA350E88D}"/>
                </a:ext>
              </a:extLst>
            </p:cNvPr>
            <p:cNvSpPr/>
            <p:nvPr/>
          </p:nvSpPr>
          <p:spPr>
            <a:xfrm rot="10800000">
              <a:off x="3752735" y="2377439"/>
              <a:ext cx="750684" cy="777240"/>
            </a:xfrm>
            <a:prstGeom prst="bentArrow">
              <a:avLst>
                <a:gd name="adj1" fmla="val 37056"/>
                <a:gd name="adj2" fmla="val 18827"/>
                <a:gd name="adj3" fmla="val 0"/>
                <a:gd name="adj4" fmla="val 43750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77000">
                  <a:schemeClr val="bg1">
                    <a:alpha val="0"/>
                  </a:schemeClr>
                </a:gs>
                <a:gs pos="92000">
                  <a:schemeClr val="accent2"/>
                </a:gs>
                <a:gs pos="100000">
                  <a:schemeClr val="accent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Arrow: Bent 35">
              <a:extLst>
                <a:ext uri="{FF2B5EF4-FFF2-40B4-BE49-F238E27FC236}">
                  <a16:creationId xmlns:a16="http://schemas.microsoft.com/office/drawing/2014/main" id="{C9445AD9-FFB6-4F16-9C77-BE9AC4F5D94F}"/>
                </a:ext>
              </a:extLst>
            </p:cNvPr>
            <p:cNvSpPr/>
            <p:nvPr/>
          </p:nvSpPr>
          <p:spPr>
            <a:xfrm rot="10800000">
              <a:off x="3754755" y="2377437"/>
              <a:ext cx="1511616" cy="1091567"/>
            </a:xfrm>
            <a:prstGeom prst="bentArrow">
              <a:avLst>
                <a:gd name="adj1" fmla="val 7668"/>
                <a:gd name="adj2" fmla="val 18827"/>
                <a:gd name="adj3" fmla="val 0"/>
                <a:gd name="adj4" fmla="val 437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895978-60F9-479D-B639-970D35B2EFE9}"/>
              </a:ext>
            </a:extLst>
          </p:cNvPr>
          <p:cNvSpPr/>
          <p:nvPr/>
        </p:nvSpPr>
        <p:spPr>
          <a:xfrm>
            <a:off x="3799643" y="2583402"/>
            <a:ext cx="1065320" cy="51490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SGLT2</a:t>
            </a:r>
            <a:b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inhibitor</a:t>
            </a:r>
          </a:p>
        </p:txBody>
      </p:sp>
    </p:spTree>
    <p:extLst>
      <p:ext uri="{BB962C8B-B14F-4D97-AF65-F5344CB8AC3E}">
        <p14:creationId xmlns:p14="http://schemas.microsoft.com/office/powerpoint/2010/main" val="970976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roup 452">
            <a:extLst>
              <a:ext uri="{FF2B5EF4-FFF2-40B4-BE49-F238E27FC236}">
                <a16:creationId xmlns:a16="http://schemas.microsoft.com/office/drawing/2014/main" id="{D61817FE-F461-443E-BE60-E3F1E4C87351}"/>
              </a:ext>
            </a:extLst>
          </p:cNvPr>
          <p:cNvGrpSpPr/>
          <p:nvPr/>
        </p:nvGrpSpPr>
        <p:grpSpPr>
          <a:xfrm>
            <a:off x="357307" y="1251215"/>
            <a:ext cx="8440719" cy="3211924"/>
            <a:chOff x="552450" y="1605762"/>
            <a:chExt cx="7841363" cy="1570585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454" name="Rectangle 453">
              <a:extLst>
                <a:ext uri="{FF2B5EF4-FFF2-40B4-BE49-F238E27FC236}">
                  <a16:creationId xmlns:a16="http://schemas.microsoft.com/office/drawing/2014/main" id="{FD202BEF-4084-48DE-82EC-45B3F169494A}"/>
                </a:ext>
              </a:extLst>
            </p:cNvPr>
            <p:cNvSpPr/>
            <p:nvPr/>
          </p:nvSpPr>
          <p:spPr>
            <a:xfrm>
              <a:off x="552450" y="1605762"/>
              <a:ext cx="3832079" cy="1568759"/>
            </a:xfrm>
            <a:prstGeom prst="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9DAC7490-AB46-4937-9D10-91365CCABBCA}"/>
                </a:ext>
              </a:extLst>
            </p:cNvPr>
            <p:cNvSpPr/>
            <p:nvPr/>
          </p:nvSpPr>
          <p:spPr>
            <a:xfrm>
              <a:off x="4561734" y="1607588"/>
              <a:ext cx="3832079" cy="1568759"/>
            </a:xfrm>
            <a:prstGeom prst="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3" name="Title 2">
            <a:extLst>
              <a:ext uri="{FF2B5EF4-FFF2-40B4-BE49-F238E27FC236}">
                <a16:creationId xmlns:a16="http://schemas.microsoft.com/office/drawing/2014/main" id="{F8C8B708-A29F-487D-9C2A-CECD91C18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56" y="192078"/>
            <a:ext cx="7947343" cy="86177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CA" dirty="0"/>
              <a:t>Overview of CVOT findings for SGLT2 inhibitors</a:t>
            </a:r>
            <a:br>
              <a:rPr lang="en-CA" dirty="0"/>
            </a:br>
            <a:endParaRPr lang="en-CA" dirty="0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5C7971B9-3AC2-4FA0-A8A0-9A6D44B0A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854687"/>
            <a:ext cx="4558353" cy="28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000" bIns="126000" anchor="b" anchorCtr="0">
            <a:spAutoFit/>
          </a:bodyPr>
          <a:lstStyle>
            <a:defPPr>
              <a:defRPr lang="en-US"/>
            </a:defPPr>
            <a:lvl1pPr>
              <a:defRPr sz="750" b="1"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 marL="92073" indent="-92073" defTabSz="457189">
              <a:spcBef>
                <a:spcPts val="200"/>
              </a:spcBef>
              <a:buFont typeface="+mj-lt"/>
              <a:buAutoNum type="arabicPeriod"/>
            </a:pPr>
            <a:r>
              <a:rPr lang="da-DK" b="0" spc="-40" dirty="0">
                <a:solidFill>
                  <a:prstClr val="black"/>
                </a:solidFill>
              </a:rPr>
              <a:t>Zinman B </a:t>
            </a:r>
            <a:r>
              <a:rPr lang="da-DK" b="0" i="1" spc="-40" dirty="0">
                <a:solidFill>
                  <a:prstClr val="black"/>
                </a:solidFill>
              </a:rPr>
              <a:t>et al. N Engl J Med</a:t>
            </a:r>
            <a:r>
              <a:rPr lang="da-DK" b="0" spc="-40" dirty="0">
                <a:solidFill>
                  <a:prstClr val="black"/>
                </a:solidFill>
              </a:rPr>
              <a:t>. 2015;37:2117–2128.</a:t>
            </a:r>
            <a:r>
              <a:rPr lang="en-GB" b="0" spc="-40" dirty="0">
                <a:solidFill>
                  <a:prstClr val="black"/>
                </a:solidFill>
              </a:rPr>
              <a:t> 2</a:t>
            </a:r>
            <a:r>
              <a:rPr lang="da-DK" b="0" spc="-40" dirty="0">
                <a:solidFill>
                  <a:prstClr val="black"/>
                </a:solidFill>
              </a:rPr>
              <a:t>. </a:t>
            </a:r>
            <a:r>
              <a:rPr lang="da-DK" b="0" dirty="0">
                <a:solidFill>
                  <a:prstClr val="black"/>
                </a:solidFill>
                <a:cs typeface="+mn-cs"/>
              </a:rPr>
              <a:t>Neal B </a:t>
            </a:r>
            <a:r>
              <a:rPr lang="da-DK" b="0" i="1" dirty="0">
                <a:solidFill>
                  <a:prstClr val="black"/>
                </a:solidFill>
                <a:cs typeface="+mn-cs"/>
              </a:rPr>
              <a:t>et al. N Engl J Med. </a:t>
            </a:r>
            <a:r>
              <a:rPr lang="da-DK" b="0" dirty="0">
                <a:solidFill>
                  <a:prstClr val="black"/>
                </a:solidFill>
                <a:cs typeface="+mn-cs"/>
              </a:rPr>
              <a:t>2017;377:644-657.</a:t>
            </a:r>
          </a:p>
        </p:txBody>
      </p:sp>
      <p:sp>
        <p:nvSpPr>
          <p:cNvPr id="323" name="TextBox 322"/>
          <p:cNvSpPr txBox="1"/>
          <p:nvPr/>
        </p:nvSpPr>
        <p:spPr>
          <a:xfrm>
            <a:off x="370979" y="1314018"/>
            <a:ext cx="3605795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>
              <a:lnSpc>
                <a:spcPct val="90000"/>
              </a:lnSpc>
            </a:pPr>
            <a:r>
              <a:rPr lang="en-GB" b="1" dirty="0">
                <a:solidFill>
                  <a:srgbClr val="6482C3"/>
                </a:solidFill>
                <a:latin typeface="Calibri" panose="020F0502020204030204"/>
                <a:cs typeface="Arial" panose="020B0604020202020204" pitchFamily="34" charset="0"/>
              </a:rPr>
              <a:t>EMPA-REG OUTCOME study</a:t>
            </a:r>
            <a:r>
              <a:rPr lang="en-GB" b="1" baseline="30000" dirty="0">
                <a:solidFill>
                  <a:srgbClr val="6482C3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br>
              <a:rPr lang="en-GB" b="1" baseline="30000" dirty="0">
                <a:solidFill>
                  <a:srgbClr val="6482C3"/>
                </a:solidFill>
                <a:latin typeface="Calibri" panose="020F0502020204030204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6482C3"/>
                </a:solidFill>
                <a:latin typeface="Calibri" panose="020F0502020204030204"/>
                <a:cs typeface="Arial" panose="020B0604020202020204" pitchFamily="34" charset="0"/>
              </a:rPr>
              <a:t>Adults with type 2 diabetes and established CV disease</a:t>
            </a:r>
            <a:br>
              <a:rPr lang="en-GB" sz="1200" dirty="0">
                <a:solidFill>
                  <a:srgbClr val="6482C3"/>
                </a:solidFill>
                <a:latin typeface="Calibri" panose="020F0502020204030204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6482C3"/>
                </a:solidFill>
                <a:latin typeface="Calibri" panose="020F0502020204030204"/>
                <a:cs typeface="Arial" panose="020B0604020202020204" pitchFamily="34" charset="0"/>
              </a:rPr>
              <a:t>CV death, non-fatal MI, or non-fatal stroke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4678920" y="1314018"/>
            <a:ext cx="28176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>
              <a:lnSpc>
                <a:spcPct val="90000"/>
              </a:lnSpc>
            </a:pPr>
            <a:r>
              <a:rPr lang="en-GB" b="1" dirty="0">
                <a:solidFill>
                  <a:srgbClr val="6482C3"/>
                </a:solidFill>
                <a:latin typeface="Calibri" panose="020F0502020204030204"/>
                <a:cs typeface="Arial" panose="020B0604020202020204" pitchFamily="34" charset="0"/>
              </a:rPr>
              <a:t>CANVAS Program</a:t>
            </a:r>
            <a:r>
              <a:rPr lang="en-GB" b="1" baseline="30000" dirty="0">
                <a:solidFill>
                  <a:srgbClr val="6482C3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  <a:br>
              <a:rPr lang="en-GB" sz="2400" dirty="0">
                <a:solidFill>
                  <a:srgbClr val="6482C3"/>
                </a:solidFill>
                <a:latin typeface="Calibri" panose="020F0502020204030204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6482C3"/>
                </a:solidFill>
                <a:latin typeface="Calibri" panose="020F0502020204030204"/>
                <a:cs typeface="Arial" panose="020B0604020202020204" pitchFamily="34" charset="0"/>
              </a:rPr>
              <a:t>CV death, non-fatal MI, or non-fatal stroke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EBBFE4C-FA0A-4247-B327-AEE3F1681C63}"/>
              </a:ext>
            </a:extLst>
          </p:cNvPr>
          <p:cNvSpPr/>
          <p:nvPr/>
        </p:nvSpPr>
        <p:spPr>
          <a:xfrm>
            <a:off x="377487" y="4030721"/>
            <a:ext cx="763351" cy="38318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GB" sz="700" b="1" dirty="0">
                <a:cs typeface="Arial" panose="020B0604020202020204" pitchFamily="34" charset="0"/>
              </a:rPr>
              <a:t>Patients at risk:</a:t>
            </a:r>
            <a:br>
              <a:rPr lang="en-GB" sz="700" b="1" dirty="0">
                <a:cs typeface="Arial" panose="020B0604020202020204" pitchFamily="34" charset="0"/>
              </a:rPr>
            </a:br>
            <a:r>
              <a:rPr lang="en-GB" sz="700" dirty="0">
                <a:cs typeface="Arial" panose="020B0604020202020204" pitchFamily="34" charset="0"/>
              </a:rPr>
              <a:t>Empagliflozin</a:t>
            </a:r>
          </a:p>
          <a:p>
            <a:pPr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92AB2F96-C4EA-414B-A5BC-41D4865C4ED6}"/>
              </a:ext>
            </a:extLst>
          </p:cNvPr>
          <p:cNvSpPr/>
          <p:nvPr/>
        </p:nvSpPr>
        <p:spPr>
          <a:xfrm>
            <a:off x="1483000" y="2043691"/>
            <a:ext cx="1894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cs typeface="Arial" panose="020B0604020202020204" pitchFamily="34" charset="0"/>
              </a:rPr>
              <a:t>HR 0.86</a:t>
            </a:r>
            <a:br>
              <a:rPr lang="en-GB" sz="1000" dirty="0">
                <a:cs typeface="Arial" panose="020B0604020202020204" pitchFamily="34" charset="0"/>
              </a:rPr>
            </a:br>
            <a:r>
              <a:rPr lang="en-GB" sz="1000" dirty="0">
                <a:cs typeface="Arial" panose="020B0604020202020204" pitchFamily="34" charset="0"/>
              </a:rPr>
              <a:t>(95.02% CI: 0.74, 0.99)</a:t>
            </a:r>
            <a:br>
              <a:rPr lang="en-GB" sz="1000" dirty="0">
                <a:cs typeface="Arial" panose="020B0604020202020204" pitchFamily="34" charset="0"/>
              </a:rPr>
            </a:br>
            <a:r>
              <a:rPr lang="en-GB" sz="1000" i="1" dirty="0">
                <a:cs typeface="Arial" panose="020B0604020202020204" pitchFamily="34" charset="0"/>
              </a:rPr>
              <a:t>p</a:t>
            </a:r>
            <a:r>
              <a:rPr lang="en-GB" sz="1000" dirty="0">
                <a:cs typeface="Arial" panose="020B0604020202020204" pitchFamily="34" charset="0"/>
              </a:rPr>
              <a:t>&lt;0.001 for non-inferiority</a:t>
            </a:r>
            <a:br>
              <a:rPr lang="en-GB" sz="1000" dirty="0">
                <a:cs typeface="Arial" panose="020B0604020202020204" pitchFamily="34" charset="0"/>
              </a:rPr>
            </a:br>
            <a:r>
              <a:rPr lang="en-GB" sz="1000" i="1" dirty="0">
                <a:cs typeface="Arial" panose="020B0604020202020204" pitchFamily="34" charset="0"/>
              </a:rPr>
              <a:t>p</a:t>
            </a:r>
            <a:r>
              <a:rPr lang="en-GB" sz="1000" dirty="0">
                <a:cs typeface="Arial" panose="020B0604020202020204" pitchFamily="34" charset="0"/>
              </a:rPr>
              <a:t>=0.04 for superiority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34F23543-9FAC-428C-9E6D-C241C7F9DE9B}"/>
              </a:ext>
            </a:extLst>
          </p:cNvPr>
          <p:cNvSpPr/>
          <p:nvPr/>
        </p:nvSpPr>
        <p:spPr>
          <a:xfrm>
            <a:off x="2565997" y="3837990"/>
            <a:ext cx="639919" cy="24468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100" b="1" dirty="0">
                <a:cs typeface="Arial" panose="020B0604020202020204" pitchFamily="34" charset="0"/>
              </a:rPr>
              <a:t>Months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76BD1E9-B08B-4DC3-941F-D038D921F422}"/>
              </a:ext>
            </a:extLst>
          </p:cNvPr>
          <p:cNvSpPr/>
          <p:nvPr/>
        </p:nvSpPr>
        <p:spPr>
          <a:xfrm>
            <a:off x="1276453" y="4127671"/>
            <a:ext cx="364202" cy="2862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4687</a:t>
            </a:r>
          </a:p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2333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BCD114FF-013F-41DF-A6C1-C108AB129683}"/>
              </a:ext>
            </a:extLst>
          </p:cNvPr>
          <p:cNvGrpSpPr/>
          <p:nvPr/>
        </p:nvGrpSpPr>
        <p:grpSpPr>
          <a:xfrm>
            <a:off x="1337367" y="3572376"/>
            <a:ext cx="242374" cy="286745"/>
            <a:chOff x="1828236" y="3545424"/>
            <a:chExt cx="242374" cy="286745"/>
          </a:xfrm>
        </p:grpSpPr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6D815D2F-09FD-4036-A961-5A44D28E415D}"/>
                </a:ext>
              </a:extLst>
            </p:cNvPr>
            <p:cNvSpPr/>
            <p:nvPr/>
          </p:nvSpPr>
          <p:spPr>
            <a:xfrm>
              <a:off x="1828236" y="3615187"/>
              <a:ext cx="242374" cy="21698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 dirty="0">
                  <a:cs typeface="Arial" panose="020B0604020202020204" pitchFamily="34" charset="0"/>
                </a:rPr>
                <a:t>0</a:t>
              </a:r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71D22D73-CF13-4553-A416-D7749F8D54D4}"/>
                </a:ext>
              </a:extLst>
            </p:cNvPr>
            <p:cNvCxnSpPr/>
            <p:nvPr/>
          </p:nvCxnSpPr>
          <p:spPr>
            <a:xfrm>
              <a:off x="1947546" y="3545424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667490B-B340-4A83-88CF-6DD73BC1C880}"/>
              </a:ext>
            </a:extLst>
          </p:cNvPr>
          <p:cNvGrpSpPr/>
          <p:nvPr/>
        </p:nvGrpSpPr>
        <p:grpSpPr>
          <a:xfrm>
            <a:off x="1161413" y="3472326"/>
            <a:ext cx="299231" cy="216982"/>
            <a:chOff x="2429813" y="3338928"/>
            <a:chExt cx="299231" cy="216982"/>
          </a:xfrm>
        </p:grpSpPr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ABE6FC66-60D0-45DB-9B16-1020BFC0558D}"/>
                </a:ext>
              </a:extLst>
            </p:cNvPr>
            <p:cNvSpPr/>
            <p:nvPr/>
          </p:nvSpPr>
          <p:spPr>
            <a:xfrm>
              <a:off x="2429813" y="3338928"/>
              <a:ext cx="242374" cy="21698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900" dirty="0">
                  <a:cs typeface="Arial" panose="020B0604020202020204" pitchFamily="34" charset="0"/>
                </a:rPr>
                <a:t>0</a:t>
              </a:r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2B630841-4596-4943-BE60-077BD229912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693044" y="3408556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Rectangle 154">
            <a:extLst>
              <a:ext uri="{FF2B5EF4-FFF2-40B4-BE49-F238E27FC236}">
                <a16:creationId xmlns:a16="http://schemas.microsoft.com/office/drawing/2014/main" id="{EBC11D7C-64C7-4D0F-B34E-2CF8D485FBA4}"/>
              </a:ext>
            </a:extLst>
          </p:cNvPr>
          <p:cNvSpPr/>
          <p:nvPr/>
        </p:nvSpPr>
        <p:spPr>
          <a:xfrm rot="16200000">
            <a:off x="169885" y="2717315"/>
            <a:ext cx="1550424" cy="24468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100" b="1" dirty="0">
                <a:cs typeface="Arial" panose="020B0604020202020204" pitchFamily="34" charset="0"/>
              </a:rPr>
              <a:t>Patients with event (%)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BF72F7A-C980-4D60-8613-846B2FEF6ED8}"/>
              </a:ext>
            </a:extLst>
          </p:cNvPr>
          <p:cNvSpPr/>
          <p:nvPr/>
        </p:nvSpPr>
        <p:spPr>
          <a:xfrm>
            <a:off x="1632800" y="4127671"/>
            <a:ext cx="364202" cy="2862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4580</a:t>
            </a:r>
          </a:p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2256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688F480F-D0C9-4F86-946E-6419D5C5CCCA}"/>
              </a:ext>
            </a:extLst>
          </p:cNvPr>
          <p:cNvGrpSpPr/>
          <p:nvPr/>
        </p:nvGrpSpPr>
        <p:grpSpPr>
          <a:xfrm>
            <a:off x="1693714" y="3572376"/>
            <a:ext cx="242374" cy="286745"/>
            <a:chOff x="1828236" y="3545424"/>
            <a:chExt cx="242374" cy="286745"/>
          </a:xfrm>
        </p:grpSpPr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958D1799-CA9F-4A24-9C0D-7FAC5C97610C}"/>
                </a:ext>
              </a:extLst>
            </p:cNvPr>
            <p:cNvSpPr/>
            <p:nvPr/>
          </p:nvSpPr>
          <p:spPr>
            <a:xfrm>
              <a:off x="1828236" y="3615187"/>
              <a:ext cx="242374" cy="21698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 dirty="0"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316E846D-33F7-4966-8AE8-013058C81D02}"/>
                </a:ext>
              </a:extLst>
            </p:cNvPr>
            <p:cNvCxnSpPr/>
            <p:nvPr/>
          </p:nvCxnSpPr>
          <p:spPr>
            <a:xfrm>
              <a:off x="1947546" y="3545424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D43A1DDB-9E2E-4883-8D20-7480CC061E98}"/>
              </a:ext>
            </a:extLst>
          </p:cNvPr>
          <p:cNvSpPr/>
          <p:nvPr/>
        </p:nvSpPr>
        <p:spPr>
          <a:xfrm>
            <a:off x="1989147" y="4127671"/>
            <a:ext cx="364202" cy="2862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4455</a:t>
            </a:r>
          </a:p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2194</a:t>
            </a: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4B86CEA9-73F3-44EA-846D-B8E1D650AE88}"/>
              </a:ext>
            </a:extLst>
          </p:cNvPr>
          <p:cNvGrpSpPr/>
          <p:nvPr/>
        </p:nvGrpSpPr>
        <p:grpSpPr>
          <a:xfrm>
            <a:off x="2021207" y="3572376"/>
            <a:ext cx="300082" cy="286745"/>
            <a:chOff x="1799382" y="3545424"/>
            <a:chExt cx="300082" cy="286745"/>
          </a:xfrm>
        </p:grpSpPr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33245054-A590-4A8C-B87B-770B2F251F40}"/>
                </a:ext>
              </a:extLst>
            </p:cNvPr>
            <p:cNvSpPr/>
            <p:nvPr/>
          </p:nvSpPr>
          <p:spPr>
            <a:xfrm>
              <a:off x="1799382" y="3615187"/>
              <a:ext cx="300082" cy="21698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 dirty="0">
                  <a:cs typeface="Arial" panose="020B0604020202020204" pitchFamily="34" charset="0"/>
                </a:rPr>
                <a:t>12</a:t>
              </a:r>
            </a:p>
          </p:txBody>
        </p: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1C3AD66B-8999-4677-B929-9BCC81EADD77}"/>
                </a:ext>
              </a:extLst>
            </p:cNvPr>
            <p:cNvCxnSpPr/>
            <p:nvPr/>
          </p:nvCxnSpPr>
          <p:spPr>
            <a:xfrm>
              <a:off x="1947546" y="3545424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2" name="Rectangle 211">
            <a:extLst>
              <a:ext uri="{FF2B5EF4-FFF2-40B4-BE49-F238E27FC236}">
                <a16:creationId xmlns:a16="http://schemas.microsoft.com/office/drawing/2014/main" id="{D7694F79-0CE3-49E7-8AA4-BEC3859DB2C3}"/>
              </a:ext>
            </a:extLst>
          </p:cNvPr>
          <p:cNvSpPr/>
          <p:nvPr/>
        </p:nvSpPr>
        <p:spPr>
          <a:xfrm>
            <a:off x="2345494" y="4127671"/>
            <a:ext cx="364202" cy="2862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4328</a:t>
            </a:r>
          </a:p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2112</a:t>
            </a: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EE2B5987-0282-4CB5-875E-30CB2994BF7B}"/>
              </a:ext>
            </a:extLst>
          </p:cNvPr>
          <p:cNvGrpSpPr/>
          <p:nvPr/>
        </p:nvGrpSpPr>
        <p:grpSpPr>
          <a:xfrm>
            <a:off x="2377554" y="3572376"/>
            <a:ext cx="300082" cy="286745"/>
            <a:chOff x="1799382" y="3545424"/>
            <a:chExt cx="300082" cy="286745"/>
          </a:xfrm>
        </p:grpSpPr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E588229C-5E03-4419-BF7C-BEEE0C6107F2}"/>
                </a:ext>
              </a:extLst>
            </p:cNvPr>
            <p:cNvSpPr/>
            <p:nvPr/>
          </p:nvSpPr>
          <p:spPr>
            <a:xfrm>
              <a:off x="1799382" y="3615187"/>
              <a:ext cx="300082" cy="21698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 dirty="0">
                  <a:cs typeface="Arial" panose="020B0604020202020204" pitchFamily="34" charset="0"/>
                </a:rPr>
                <a:t>18</a:t>
              </a:r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8525173A-7F43-4082-90D1-ED52F7F0A5B1}"/>
                </a:ext>
              </a:extLst>
            </p:cNvPr>
            <p:cNvCxnSpPr/>
            <p:nvPr/>
          </p:nvCxnSpPr>
          <p:spPr>
            <a:xfrm>
              <a:off x="1947546" y="3545424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1" name="Rectangle 220">
            <a:extLst>
              <a:ext uri="{FF2B5EF4-FFF2-40B4-BE49-F238E27FC236}">
                <a16:creationId xmlns:a16="http://schemas.microsoft.com/office/drawing/2014/main" id="{3678D169-7562-45E2-BB4B-D10162C886D4}"/>
              </a:ext>
            </a:extLst>
          </p:cNvPr>
          <p:cNvSpPr/>
          <p:nvPr/>
        </p:nvSpPr>
        <p:spPr>
          <a:xfrm>
            <a:off x="2701841" y="4127671"/>
            <a:ext cx="364202" cy="2862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3851</a:t>
            </a:r>
          </a:p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1875</a:t>
            </a:r>
          </a:p>
        </p:txBody>
      </p: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B2071152-C636-420C-A6F8-D3E43F556EC1}"/>
              </a:ext>
            </a:extLst>
          </p:cNvPr>
          <p:cNvGrpSpPr/>
          <p:nvPr/>
        </p:nvGrpSpPr>
        <p:grpSpPr>
          <a:xfrm>
            <a:off x="2733901" y="3572376"/>
            <a:ext cx="300082" cy="286745"/>
            <a:chOff x="1799382" y="3545424"/>
            <a:chExt cx="300082" cy="286745"/>
          </a:xfrm>
        </p:grpSpPr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CE31412E-E03E-425E-9F3F-C5E21DCB442B}"/>
                </a:ext>
              </a:extLst>
            </p:cNvPr>
            <p:cNvSpPr/>
            <p:nvPr/>
          </p:nvSpPr>
          <p:spPr>
            <a:xfrm>
              <a:off x="1799382" y="3615187"/>
              <a:ext cx="300082" cy="21698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 dirty="0">
                  <a:cs typeface="Arial" panose="020B0604020202020204" pitchFamily="34" charset="0"/>
                </a:rPr>
                <a:t>24</a:t>
              </a:r>
            </a:p>
          </p:txBody>
        </p: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675617E-22B9-439E-B8C6-13FEA99F542C}"/>
                </a:ext>
              </a:extLst>
            </p:cNvPr>
            <p:cNvCxnSpPr/>
            <p:nvPr/>
          </p:nvCxnSpPr>
          <p:spPr>
            <a:xfrm>
              <a:off x="1947546" y="3545424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Rectangle 225">
            <a:extLst>
              <a:ext uri="{FF2B5EF4-FFF2-40B4-BE49-F238E27FC236}">
                <a16:creationId xmlns:a16="http://schemas.microsoft.com/office/drawing/2014/main" id="{6FC7F597-9337-40D9-8A68-1EAA630E892F}"/>
              </a:ext>
            </a:extLst>
          </p:cNvPr>
          <p:cNvSpPr/>
          <p:nvPr/>
        </p:nvSpPr>
        <p:spPr>
          <a:xfrm>
            <a:off x="3058188" y="4127671"/>
            <a:ext cx="364202" cy="2862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2821</a:t>
            </a:r>
          </a:p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1380</a:t>
            </a:r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C0525583-C8F3-440A-9D5F-6CC6E60DDF7E}"/>
              </a:ext>
            </a:extLst>
          </p:cNvPr>
          <p:cNvGrpSpPr/>
          <p:nvPr/>
        </p:nvGrpSpPr>
        <p:grpSpPr>
          <a:xfrm>
            <a:off x="3090248" y="3572376"/>
            <a:ext cx="300082" cy="286745"/>
            <a:chOff x="1799382" y="3545424"/>
            <a:chExt cx="300082" cy="286745"/>
          </a:xfrm>
        </p:grpSpPr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9557BAA8-3A84-4DDB-A7BC-56B7975C3C05}"/>
                </a:ext>
              </a:extLst>
            </p:cNvPr>
            <p:cNvSpPr/>
            <p:nvPr/>
          </p:nvSpPr>
          <p:spPr>
            <a:xfrm>
              <a:off x="1799382" y="3615187"/>
              <a:ext cx="300082" cy="21698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 dirty="0">
                  <a:cs typeface="Arial" panose="020B0604020202020204" pitchFamily="34" charset="0"/>
                </a:rPr>
                <a:t>30</a:t>
              </a:r>
            </a:p>
          </p:txBody>
        </p: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89046791-CFA9-4340-A137-D9A955E92AF4}"/>
                </a:ext>
              </a:extLst>
            </p:cNvPr>
            <p:cNvCxnSpPr/>
            <p:nvPr/>
          </p:nvCxnSpPr>
          <p:spPr>
            <a:xfrm>
              <a:off x="1947546" y="3545424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2" name="Rectangle 231">
            <a:extLst>
              <a:ext uri="{FF2B5EF4-FFF2-40B4-BE49-F238E27FC236}">
                <a16:creationId xmlns:a16="http://schemas.microsoft.com/office/drawing/2014/main" id="{DC6EACDD-5E38-4759-BA18-3893D96E92A1}"/>
              </a:ext>
            </a:extLst>
          </p:cNvPr>
          <p:cNvSpPr/>
          <p:nvPr/>
        </p:nvSpPr>
        <p:spPr>
          <a:xfrm>
            <a:off x="3414535" y="4127671"/>
            <a:ext cx="364202" cy="2862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2359</a:t>
            </a:r>
          </a:p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1161</a:t>
            </a:r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D6F4B3DF-2191-42A3-96D0-152AC18A8F66}"/>
              </a:ext>
            </a:extLst>
          </p:cNvPr>
          <p:cNvGrpSpPr/>
          <p:nvPr/>
        </p:nvGrpSpPr>
        <p:grpSpPr>
          <a:xfrm>
            <a:off x="3446595" y="3572376"/>
            <a:ext cx="300082" cy="286745"/>
            <a:chOff x="1799382" y="3545424"/>
            <a:chExt cx="300082" cy="286745"/>
          </a:xfrm>
        </p:grpSpPr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B919EBF5-20C2-488C-9E3B-4860594FBA54}"/>
                </a:ext>
              </a:extLst>
            </p:cNvPr>
            <p:cNvSpPr/>
            <p:nvPr/>
          </p:nvSpPr>
          <p:spPr>
            <a:xfrm>
              <a:off x="1799382" y="3615187"/>
              <a:ext cx="300082" cy="21698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 dirty="0">
                  <a:cs typeface="Arial" panose="020B0604020202020204" pitchFamily="34" charset="0"/>
                </a:rPr>
                <a:t>36</a:t>
              </a:r>
            </a:p>
          </p:txBody>
        </p: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E7CF3A79-A22F-4C40-A699-B5BEBA872B57}"/>
                </a:ext>
              </a:extLst>
            </p:cNvPr>
            <p:cNvCxnSpPr/>
            <p:nvPr/>
          </p:nvCxnSpPr>
          <p:spPr>
            <a:xfrm>
              <a:off x="1947546" y="3545424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5" name="Rectangle 244">
            <a:extLst>
              <a:ext uri="{FF2B5EF4-FFF2-40B4-BE49-F238E27FC236}">
                <a16:creationId xmlns:a16="http://schemas.microsoft.com/office/drawing/2014/main" id="{0B06BF6C-32B8-497E-80AF-DEFE6F95149E}"/>
              </a:ext>
            </a:extLst>
          </p:cNvPr>
          <p:cNvSpPr/>
          <p:nvPr/>
        </p:nvSpPr>
        <p:spPr>
          <a:xfrm>
            <a:off x="3770882" y="4127671"/>
            <a:ext cx="364202" cy="2862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1534</a:t>
            </a:r>
          </a:p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741</a:t>
            </a:r>
          </a:p>
        </p:txBody>
      </p: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580A491F-0147-4C81-92F5-06963277D90B}"/>
              </a:ext>
            </a:extLst>
          </p:cNvPr>
          <p:cNvGrpSpPr/>
          <p:nvPr/>
        </p:nvGrpSpPr>
        <p:grpSpPr>
          <a:xfrm>
            <a:off x="3802942" y="3572376"/>
            <a:ext cx="300082" cy="286745"/>
            <a:chOff x="1799382" y="3545424"/>
            <a:chExt cx="300082" cy="286745"/>
          </a:xfrm>
        </p:grpSpPr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CCB1E56D-BA07-4575-B791-32678BF2E0E7}"/>
                </a:ext>
              </a:extLst>
            </p:cNvPr>
            <p:cNvSpPr/>
            <p:nvPr/>
          </p:nvSpPr>
          <p:spPr>
            <a:xfrm>
              <a:off x="1799382" y="3615187"/>
              <a:ext cx="300082" cy="21698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 dirty="0">
                  <a:cs typeface="Arial" panose="020B0604020202020204" pitchFamily="34" charset="0"/>
                </a:rPr>
                <a:t>42</a:t>
              </a:r>
            </a:p>
          </p:txBody>
        </p: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BE27F594-8FC5-49BE-A36B-86CB1A3BDAD1}"/>
                </a:ext>
              </a:extLst>
            </p:cNvPr>
            <p:cNvCxnSpPr/>
            <p:nvPr/>
          </p:nvCxnSpPr>
          <p:spPr>
            <a:xfrm>
              <a:off x="1947546" y="3545424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9" name="Rectangle 258">
            <a:extLst>
              <a:ext uri="{FF2B5EF4-FFF2-40B4-BE49-F238E27FC236}">
                <a16:creationId xmlns:a16="http://schemas.microsoft.com/office/drawing/2014/main" id="{C4A90AF6-770A-46B0-9CF0-4F4175D3642E}"/>
              </a:ext>
            </a:extLst>
          </p:cNvPr>
          <p:cNvSpPr/>
          <p:nvPr/>
        </p:nvSpPr>
        <p:spPr>
          <a:xfrm>
            <a:off x="4149671" y="4127671"/>
            <a:ext cx="319318" cy="2862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370</a:t>
            </a:r>
          </a:p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166</a:t>
            </a:r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86B79E58-E8B0-4149-8F04-137863E82476}"/>
              </a:ext>
            </a:extLst>
          </p:cNvPr>
          <p:cNvGrpSpPr/>
          <p:nvPr/>
        </p:nvGrpSpPr>
        <p:grpSpPr>
          <a:xfrm>
            <a:off x="4159289" y="3572376"/>
            <a:ext cx="300082" cy="286745"/>
            <a:chOff x="1799382" y="3545424"/>
            <a:chExt cx="300082" cy="286745"/>
          </a:xfrm>
        </p:grpSpPr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2518C502-8718-45E1-B87B-1389996E3F1C}"/>
                </a:ext>
              </a:extLst>
            </p:cNvPr>
            <p:cNvSpPr/>
            <p:nvPr/>
          </p:nvSpPr>
          <p:spPr>
            <a:xfrm>
              <a:off x="1799382" y="3615187"/>
              <a:ext cx="300082" cy="21698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 dirty="0">
                  <a:cs typeface="Arial" panose="020B0604020202020204" pitchFamily="34" charset="0"/>
                </a:rPr>
                <a:t>48</a:t>
              </a:r>
            </a:p>
          </p:txBody>
        </p: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7AE5A8A3-0840-4BAB-BDF3-5A63C6C0726F}"/>
                </a:ext>
              </a:extLst>
            </p:cNvPr>
            <p:cNvCxnSpPr/>
            <p:nvPr/>
          </p:nvCxnSpPr>
          <p:spPr>
            <a:xfrm>
              <a:off x="1947546" y="3545424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95BF367F-F1CF-4F6C-A946-C5A826DD8EB2}"/>
              </a:ext>
            </a:extLst>
          </p:cNvPr>
          <p:cNvGrpSpPr/>
          <p:nvPr/>
        </p:nvGrpSpPr>
        <p:grpSpPr>
          <a:xfrm>
            <a:off x="1161413" y="3107335"/>
            <a:ext cx="299231" cy="216982"/>
            <a:chOff x="2429813" y="3338928"/>
            <a:chExt cx="299231" cy="216982"/>
          </a:xfrm>
        </p:grpSpPr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20663554-CA54-4A3A-B0E9-20BA5158FECF}"/>
                </a:ext>
              </a:extLst>
            </p:cNvPr>
            <p:cNvSpPr/>
            <p:nvPr/>
          </p:nvSpPr>
          <p:spPr>
            <a:xfrm>
              <a:off x="2429813" y="3338928"/>
              <a:ext cx="242374" cy="21698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900" dirty="0"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928E3217-DCC8-4AE5-BCCB-046B614AC2C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693044" y="3408556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2E7D5587-FD75-46F6-9CE2-442A3E1C9430}"/>
              </a:ext>
            </a:extLst>
          </p:cNvPr>
          <p:cNvGrpSpPr/>
          <p:nvPr/>
        </p:nvGrpSpPr>
        <p:grpSpPr>
          <a:xfrm>
            <a:off x="1103705" y="2742343"/>
            <a:ext cx="356939" cy="216982"/>
            <a:chOff x="2372105" y="3338928"/>
            <a:chExt cx="356939" cy="216982"/>
          </a:xfrm>
        </p:grpSpPr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36614BFA-D1E4-41D8-BE65-B32F1BE9EC93}"/>
                </a:ext>
              </a:extLst>
            </p:cNvPr>
            <p:cNvSpPr/>
            <p:nvPr/>
          </p:nvSpPr>
          <p:spPr>
            <a:xfrm>
              <a:off x="2372105" y="3338928"/>
              <a:ext cx="300082" cy="21698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900" dirty="0">
                  <a:cs typeface="Arial" panose="020B0604020202020204" pitchFamily="34" charset="0"/>
                </a:rPr>
                <a:t>10</a:t>
              </a:r>
            </a:p>
          </p:txBody>
        </p: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4B83A8AB-2775-4B88-91B7-53E9F225096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693044" y="3408556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DCC5168C-9E0C-44FD-9734-A38890BBFC9F}"/>
              </a:ext>
            </a:extLst>
          </p:cNvPr>
          <p:cNvGrpSpPr/>
          <p:nvPr/>
        </p:nvGrpSpPr>
        <p:grpSpPr>
          <a:xfrm>
            <a:off x="1103705" y="2377351"/>
            <a:ext cx="356939" cy="216982"/>
            <a:chOff x="2372105" y="3338928"/>
            <a:chExt cx="356939" cy="216982"/>
          </a:xfrm>
        </p:grpSpPr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636A72C3-EF30-4528-A2D8-65723F22AEB7}"/>
                </a:ext>
              </a:extLst>
            </p:cNvPr>
            <p:cNvSpPr/>
            <p:nvPr/>
          </p:nvSpPr>
          <p:spPr>
            <a:xfrm>
              <a:off x="2372105" y="3338928"/>
              <a:ext cx="300082" cy="21698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900" dirty="0">
                  <a:cs typeface="Arial" panose="020B0604020202020204" pitchFamily="34" charset="0"/>
                </a:rPr>
                <a:t>15</a:t>
              </a:r>
            </a:p>
          </p:txBody>
        </p: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4847D483-E116-4B57-9A3F-95BCDE37284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693044" y="3408556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094706E2-4D0B-4046-B816-1C49931CC599}"/>
              </a:ext>
            </a:extLst>
          </p:cNvPr>
          <p:cNvGrpSpPr/>
          <p:nvPr/>
        </p:nvGrpSpPr>
        <p:grpSpPr>
          <a:xfrm>
            <a:off x="1103705" y="2012359"/>
            <a:ext cx="356939" cy="216982"/>
            <a:chOff x="2372105" y="3338928"/>
            <a:chExt cx="356939" cy="216982"/>
          </a:xfrm>
        </p:grpSpPr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5CB6B314-0703-451A-9E86-7C3D3E30E2C6}"/>
                </a:ext>
              </a:extLst>
            </p:cNvPr>
            <p:cNvSpPr/>
            <p:nvPr/>
          </p:nvSpPr>
          <p:spPr>
            <a:xfrm>
              <a:off x="2372105" y="3338928"/>
              <a:ext cx="300082" cy="21698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900" dirty="0">
                  <a:cs typeface="Arial" panose="020B0604020202020204" pitchFamily="34" charset="0"/>
                </a:rPr>
                <a:t>20</a:t>
              </a:r>
            </a:p>
          </p:txBody>
        </p: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55B72478-1896-442D-BF4C-1D3F9742232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693044" y="3408556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2" name="Rectangle 281">
            <a:extLst>
              <a:ext uri="{FF2B5EF4-FFF2-40B4-BE49-F238E27FC236}">
                <a16:creationId xmlns:a16="http://schemas.microsoft.com/office/drawing/2014/main" id="{AB92B15B-A984-4A28-A06F-039ACCCC0A9E}"/>
              </a:ext>
            </a:extLst>
          </p:cNvPr>
          <p:cNvSpPr/>
          <p:nvPr/>
        </p:nvSpPr>
        <p:spPr>
          <a:xfrm>
            <a:off x="4690953" y="4030721"/>
            <a:ext cx="763351" cy="38318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GB" sz="700" b="1" dirty="0">
                <a:cs typeface="Arial" panose="020B0604020202020204" pitchFamily="34" charset="0"/>
              </a:rPr>
              <a:t>Patients at risk:</a:t>
            </a:r>
            <a:br>
              <a:rPr lang="en-GB" sz="700" b="1" dirty="0">
                <a:cs typeface="Arial" panose="020B0604020202020204" pitchFamily="34" charset="0"/>
              </a:rPr>
            </a:br>
            <a:r>
              <a:rPr lang="en-GB" sz="700" dirty="0">
                <a:cs typeface="Arial" panose="020B0604020202020204" pitchFamily="34" charset="0"/>
              </a:rPr>
              <a:t>Canagliflozin</a:t>
            </a:r>
          </a:p>
          <a:p>
            <a:pPr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DC16F069-760E-41A3-9954-0B4710DC4238}"/>
              </a:ext>
            </a:extLst>
          </p:cNvPr>
          <p:cNvSpPr/>
          <p:nvPr/>
        </p:nvSpPr>
        <p:spPr>
          <a:xfrm>
            <a:off x="5796466" y="2043691"/>
            <a:ext cx="1894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cs typeface="Arial" panose="020B0604020202020204" pitchFamily="34" charset="0"/>
              </a:rPr>
              <a:t>HR 0.86</a:t>
            </a:r>
            <a:br>
              <a:rPr lang="en-GB" sz="1000" dirty="0">
                <a:cs typeface="Arial" panose="020B0604020202020204" pitchFamily="34" charset="0"/>
              </a:rPr>
            </a:br>
            <a:r>
              <a:rPr lang="en-GB" sz="1000" dirty="0">
                <a:cs typeface="Arial" panose="020B0604020202020204" pitchFamily="34" charset="0"/>
              </a:rPr>
              <a:t>(95% CI: 0.75, 0.97)</a:t>
            </a:r>
            <a:br>
              <a:rPr lang="en-GB" sz="1000" dirty="0">
                <a:cs typeface="Arial" panose="020B0604020202020204" pitchFamily="34" charset="0"/>
              </a:rPr>
            </a:br>
            <a:r>
              <a:rPr lang="en-GB" sz="1000" i="1" dirty="0">
                <a:cs typeface="Arial" panose="020B0604020202020204" pitchFamily="34" charset="0"/>
              </a:rPr>
              <a:t>p</a:t>
            </a:r>
            <a:r>
              <a:rPr lang="en-GB" sz="1000" dirty="0">
                <a:cs typeface="Arial" panose="020B0604020202020204" pitchFamily="34" charset="0"/>
              </a:rPr>
              <a:t>&lt;0.001 for non-inferiority</a:t>
            </a:r>
            <a:br>
              <a:rPr lang="en-GB" sz="1000" dirty="0">
                <a:cs typeface="Arial" panose="020B0604020202020204" pitchFamily="34" charset="0"/>
              </a:rPr>
            </a:br>
            <a:r>
              <a:rPr lang="en-GB" sz="1000" i="1" dirty="0">
                <a:cs typeface="Arial" panose="020B0604020202020204" pitchFamily="34" charset="0"/>
              </a:rPr>
              <a:t>p</a:t>
            </a:r>
            <a:r>
              <a:rPr lang="en-GB" sz="1000" dirty="0">
                <a:cs typeface="Arial" panose="020B0604020202020204" pitchFamily="34" charset="0"/>
              </a:rPr>
              <a:t>=0.02 for superiority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C34C1163-8D03-48BA-AFCA-E6D39F17F932}"/>
              </a:ext>
            </a:extLst>
          </p:cNvPr>
          <p:cNvSpPr/>
          <p:nvPr/>
        </p:nvSpPr>
        <p:spPr>
          <a:xfrm>
            <a:off x="6879463" y="3837990"/>
            <a:ext cx="639919" cy="24468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100" b="1" dirty="0">
                <a:cs typeface="Arial" panose="020B0604020202020204" pitchFamily="34" charset="0"/>
              </a:rPr>
              <a:t>Months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301D2599-94B9-4DEA-AAB0-FB03C9C2BD03}"/>
              </a:ext>
            </a:extLst>
          </p:cNvPr>
          <p:cNvSpPr/>
          <p:nvPr/>
        </p:nvSpPr>
        <p:spPr>
          <a:xfrm>
            <a:off x="5589919" y="4127671"/>
            <a:ext cx="364202" cy="2862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5795</a:t>
            </a:r>
          </a:p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4347</a:t>
            </a:r>
          </a:p>
        </p:txBody>
      </p: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629F6093-FD1A-4DAF-BE7F-173DB56331C8}"/>
              </a:ext>
            </a:extLst>
          </p:cNvPr>
          <p:cNvGrpSpPr/>
          <p:nvPr/>
        </p:nvGrpSpPr>
        <p:grpSpPr>
          <a:xfrm>
            <a:off x="5646825" y="3572376"/>
            <a:ext cx="250390" cy="300595"/>
            <a:chOff x="1824228" y="3545424"/>
            <a:chExt cx="250390" cy="300595"/>
          </a:xfrm>
        </p:grpSpPr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F07B70F7-0022-488D-B7A8-D57DBFCCA693}"/>
                </a:ext>
              </a:extLst>
            </p:cNvPr>
            <p:cNvSpPr/>
            <p:nvPr/>
          </p:nvSpPr>
          <p:spPr>
            <a:xfrm>
              <a:off x="1824228" y="3615187"/>
              <a:ext cx="250390" cy="23083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000" dirty="0">
                  <a:cs typeface="Arial" panose="020B0604020202020204" pitchFamily="34" charset="0"/>
                </a:rPr>
                <a:t>0</a:t>
              </a:r>
            </a:p>
          </p:txBody>
        </p: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8A7E9286-494E-47E8-B4CA-8FF1EF7124AF}"/>
                </a:ext>
              </a:extLst>
            </p:cNvPr>
            <p:cNvCxnSpPr/>
            <p:nvPr/>
          </p:nvCxnSpPr>
          <p:spPr>
            <a:xfrm>
              <a:off x="1947546" y="3545424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E48A4D0-1F18-458A-9D36-9105E7629CE2}"/>
              </a:ext>
            </a:extLst>
          </p:cNvPr>
          <p:cNvGrpSpPr/>
          <p:nvPr/>
        </p:nvGrpSpPr>
        <p:grpSpPr>
          <a:xfrm>
            <a:off x="5474879" y="3472326"/>
            <a:ext cx="299231" cy="216982"/>
            <a:chOff x="2429813" y="3338928"/>
            <a:chExt cx="299231" cy="216982"/>
          </a:xfrm>
        </p:grpSpPr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54A3671B-5624-4748-B87A-4F6D1D23CF89}"/>
                </a:ext>
              </a:extLst>
            </p:cNvPr>
            <p:cNvSpPr/>
            <p:nvPr/>
          </p:nvSpPr>
          <p:spPr>
            <a:xfrm>
              <a:off x="2429813" y="3338928"/>
              <a:ext cx="242374" cy="21698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900" dirty="0">
                  <a:cs typeface="Arial" panose="020B0604020202020204" pitchFamily="34" charset="0"/>
                </a:rPr>
                <a:t>0</a:t>
              </a:r>
            </a:p>
          </p:txBody>
        </p: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8EE4BFD3-7B23-4DB5-85E1-2C6B04CA500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693044" y="3408556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2" name="Rectangle 291">
            <a:extLst>
              <a:ext uri="{FF2B5EF4-FFF2-40B4-BE49-F238E27FC236}">
                <a16:creationId xmlns:a16="http://schemas.microsoft.com/office/drawing/2014/main" id="{F2D8BE5F-80F3-4D3D-AF33-74C1D1336DED}"/>
              </a:ext>
            </a:extLst>
          </p:cNvPr>
          <p:cNvSpPr/>
          <p:nvPr/>
        </p:nvSpPr>
        <p:spPr>
          <a:xfrm rot="16200000">
            <a:off x="4483351" y="2717315"/>
            <a:ext cx="1550424" cy="24468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100" b="1" dirty="0">
                <a:cs typeface="Arial" panose="020B0604020202020204" pitchFamily="34" charset="0"/>
              </a:rPr>
              <a:t>Patients with event (%)</a:t>
            </a:r>
          </a:p>
        </p:txBody>
      </p: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B075D3B4-F16C-4359-9DEE-D5BADDB5973F}"/>
              </a:ext>
            </a:extLst>
          </p:cNvPr>
          <p:cNvGrpSpPr/>
          <p:nvPr/>
        </p:nvGrpSpPr>
        <p:grpSpPr>
          <a:xfrm>
            <a:off x="5474879" y="3107335"/>
            <a:ext cx="299231" cy="216982"/>
            <a:chOff x="2429813" y="3338928"/>
            <a:chExt cx="299231" cy="216982"/>
          </a:xfrm>
        </p:grpSpPr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7A23606C-3A1D-4246-835B-FFF5669D6581}"/>
                </a:ext>
              </a:extLst>
            </p:cNvPr>
            <p:cNvSpPr/>
            <p:nvPr/>
          </p:nvSpPr>
          <p:spPr>
            <a:xfrm>
              <a:off x="2429813" y="3338928"/>
              <a:ext cx="242374" cy="21698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900" dirty="0"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4D513B6C-9ED3-4F26-9896-44DB46413DE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693044" y="3408556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C5F02029-A916-4384-843E-5234D24B3D42}"/>
              </a:ext>
            </a:extLst>
          </p:cNvPr>
          <p:cNvGrpSpPr/>
          <p:nvPr/>
        </p:nvGrpSpPr>
        <p:grpSpPr>
          <a:xfrm>
            <a:off x="5417171" y="2742343"/>
            <a:ext cx="356939" cy="216982"/>
            <a:chOff x="2372105" y="3338928"/>
            <a:chExt cx="356939" cy="216982"/>
          </a:xfrm>
        </p:grpSpPr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78DFB855-BA29-4B68-A951-6E8BAF6744C6}"/>
                </a:ext>
              </a:extLst>
            </p:cNvPr>
            <p:cNvSpPr/>
            <p:nvPr/>
          </p:nvSpPr>
          <p:spPr>
            <a:xfrm>
              <a:off x="2372105" y="3338928"/>
              <a:ext cx="300082" cy="21698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900" dirty="0">
                  <a:cs typeface="Arial" panose="020B0604020202020204" pitchFamily="34" charset="0"/>
                </a:rPr>
                <a:t>10</a:t>
              </a:r>
            </a:p>
          </p:txBody>
        </p: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936B16E1-D8A3-4B2E-8F45-50456C849E1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693044" y="3408556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28B71386-A0F6-4731-8A5E-C233F910D37B}"/>
              </a:ext>
            </a:extLst>
          </p:cNvPr>
          <p:cNvGrpSpPr/>
          <p:nvPr/>
        </p:nvGrpSpPr>
        <p:grpSpPr>
          <a:xfrm>
            <a:off x="5417171" y="2377351"/>
            <a:ext cx="356939" cy="216982"/>
            <a:chOff x="2372105" y="3338928"/>
            <a:chExt cx="356939" cy="216982"/>
          </a:xfrm>
        </p:grpSpPr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AB57C13E-43C0-4F92-8470-15D0A747756D}"/>
                </a:ext>
              </a:extLst>
            </p:cNvPr>
            <p:cNvSpPr/>
            <p:nvPr/>
          </p:nvSpPr>
          <p:spPr>
            <a:xfrm>
              <a:off x="2372105" y="3338928"/>
              <a:ext cx="300082" cy="21698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900" dirty="0">
                  <a:cs typeface="Arial" panose="020B0604020202020204" pitchFamily="34" charset="0"/>
                </a:rPr>
                <a:t>15</a:t>
              </a:r>
            </a:p>
          </p:txBody>
        </p: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F7655CA6-DFFB-493D-A33D-59D032ED261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693044" y="3408556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8CEDFA30-639F-440F-A2B6-38D3E46D8F0E}"/>
              </a:ext>
            </a:extLst>
          </p:cNvPr>
          <p:cNvGrpSpPr/>
          <p:nvPr/>
        </p:nvGrpSpPr>
        <p:grpSpPr>
          <a:xfrm>
            <a:off x="5417171" y="2012359"/>
            <a:ext cx="356939" cy="216982"/>
            <a:chOff x="2372105" y="3338928"/>
            <a:chExt cx="356939" cy="216982"/>
          </a:xfrm>
        </p:grpSpPr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8F0280E2-8453-49DA-A15D-B0E2270EC77F}"/>
                </a:ext>
              </a:extLst>
            </p:cNvPr>
            <p:cNvSpPr/>
            <p:nvPr/>
          </p:nvSpPr>
          <p:spPr>
            <a:xfrm>
              <a:off x="2372105" y="3338928"/>
              <a:ext cx="300082" cy="21698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GB" sz="900" dirty="0">
                  <a:cs typeface="Arial" panose="020B0604020202020204" pitchFamily="34" charset="0"/>
                </a:rPr>
                <a:t>20</a:t>
              </a:r>
            </a:p>
          </p:txBody>
        </p: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FA5C1AFC-D159-432A-B78B-FE699D2C75E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693044" y="3408556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1" name="Rectangle 380">
            <a:extLst>
              <a:ext uri="{FF2B5EF4-FFF2-40B4-BE49-F238E27FC236}">
                <a16:creationId xmlns:a16="http://schemas.microsoft.com/office/drawing/2014/main" id="{ED75C5C4-C69E-4F87-A580-3C58DC995F4D}"/>
              </a:ext>
            </a:extLst>
          </p:cNvPr>
          <p:cNvSpPr/>
          <p:nvPr/>
        </p:nvSpPr>
        <p:spPr>
          <a:xfrm>
            <a:off x="5803299" y="4127671"/>
            <a:ext cx="364202" cy="2862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5672</a:t>
            </a:r>
          </a:p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4239</a:t>
            </a:r>
          </a:p>
        </p:txBody>
      </p: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B9CA6F8B-833F-4F0F-8357-27CF1B17B3B5}"/>
              </a:ext>
            </a:extLst>
          </p:cNvPr>
          <p:cNvGrpSpPr/>
          <p:nvPr/>
        </p:nvGrpSpPr>
        <p:grpSpPr>
          <a:xfrm>
            <a:off x="5835359" y="3572376"/>
            <a:ext cx="300082" cy="286745"/>
            <a:chOff x="1799382" y="3545424"/>
            <a:chExt cx="300082" cy="286745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852FAE0F-01BC-41B1-8568-F99FA40B1AA2}"/>
                </a:ext>
              </a:extLst>
            </p:cNvPr>
            <p:cNvSpPr/>
            <p:nvPr/>
          </p:nvSpPr>
          <p:spPr>
            <a:xfrm>
              <a:off x="1799382" y="3615187"/>
              <a:ext cx="300082" cy="21698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 dirty="0">
                  <a:cs typeface="Arial" panose="020B0604020202020204" pitchFamily="34" charset="0"/>
                </a:rPr>
                <a:t>26</a:t>
              </a:r>
            </a:p>
          </p:txBody>
        </p: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FE9315B4-00C4-4CF2-9958-28C138FE299B}"/>
                </a:ext>
              </a:extLst>
            </p:cNvPr>
            <p:cNvCxnSpPr/>
            <p:nvPr/>
          </p:nvCxnSpPr>
          <p:spPr>
            <a:xfrm>
              <a:off x="1947546" y="3545424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6" name="Rectangle 385">
            <a:extLst>
              <a:ext uri="{FF2B5EF4-FFF2-40B4-BE49-F238E27FC236}">
                <a16:creationId xmlns:a16="http://schemas.microsoft.com/office/drawing/2014/main" id="{57E9F029-DDDD-4FC2-8066-144105A17AD9}"/>
              </a:ext>
            </a:extLst>
          </p:cNvPr>
          <p:cNvSpPr/>
          <p:nvPr/>
        </p:nvSpPr>
        <p:spPr>
          <a:xfrm>
            <a:off x="6016679" y="4127671"/>
            <a:ext cx="364202" cy="2862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5566</a:t>
            </a:r>
          </a:p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4153</a:t>
            </a:r>
          </a:p>
        </p:txBody>
      </p: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E6468F1F-0E01-4841-88CE-33A106BD693D}"/>
              </a:ext>
            </a:extLst>
          </p:cNvPr>
          <p:cNvGrpSpPr/>
          <p:nvPr/>
        </p:nvGrpSpPr>
        <p:grpSpPr>
          <a:xfrm>
            <a:off x="6048739" y="3572376"/>
            <a:ext cx="300082" cy="286745"/>
            <a:chOff x="1799382" y="3545424"/>
            <a:chExt cx="300082" cy="286745"/>
          </a:xfrm>
        </p:grpSpPr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9BB4B930-1925-459E-B3A9-E16915AFF94A}"/>
                </a:ext>
              </a:extLst>
            </p:cNvPr>
            <p:cNvSpPr/>
            <p:nvPr/>
          </p:nvSpPr>
          <p:spPr>
            <a:xfrm>
              <a:off x="1799382" y="3615187"/>
              <a:ext cx="300082" cy="21698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 dirty="0">
                  <a:cs typeface="Arial" panose="020B0604020202020204" pitchFamily="34" charset="0"/>
                </a:rPr>
                <a:t>52</a:t>
              </a:r>
            </a:p>
          </p:txBody>
        </p: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6BBD615B-4708-4569-A627-409D2FE3CC3B}"/>
                </a:ext>
              </a:extLst>
            </p:cNvPr>
            <p:cNvCxnSpPr/>
            <p:nvPr/>
          </p:nvCxnSpPr>
          <p:spPr>
            <a:xfrm>
              <a:off x="1947546" y="3545424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1" name="Rectangle 390">
            <a:extLst>
              <a:ext uri="{FF2B5EF4-FFF2-40B4-BE49-F238E27FC236}">
                <a16:creationId xmlns:a16="http://schemas.microsoft.com/office/drawing/2014/main" id="{B7D622C3-9D48-4B4E-8BE5-87F97DEEC2C6}"/>
              </a:ext>
            </a:extLst>
          </p:cNvPr>
          <p:cNvSpPr/>
          <p:nvPr/>
        </p:nvSpPr>
        <p:spPr>
          <a:xfrm>
            <a:off x="6230059" y="4127671"/>
            <a:ext cx="364202" cy="2862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5447</a:t>
            </a:r>
          </a:p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4061</a:t>
            </a:r>
          </a:p>
        </p:txBody>
      </p: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95EE15DA-2E5E-4E21-9138-51F2B9B7B914}"/>
              </a:ext>
            </a:extLst>
          </p:cNvPr>
          <p:cNvGrpSpPr/>
          <p:nvPr/>
        </p:nvGrpSpPr>
        <p:grpSpPr>
          <a:xfrm>
            <a:off x="6262119" y="3572376"/>
            <a:ext cx="300082" cy="286745"/>
            <a:chOff x="1799382" y="3545424"/>
            <a:chExt cx="300082" cy="286745"/>
          </a:xfrm>
        </p:grpSpPr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9EF72DAB-F50F-4DCE-921F-8F0784A0DBDE}"/>
                </a:ext>
              </a:extLst>
            </p:cNvPr>
            <p:cNvSpPr/>
            <p:nvPr/>
          </p:nvSpPr>
          <p:spPr>
            <a:xfrm>
              <a:off x="1799382" y="3615187"/>
              <a:ext cx="300082" cy="21698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 dirty="0">
                  <a:cs typeface="Arial" panose="020B0604020202020204" pitchFamily="34" charset="0"/>
                </a:rPr>
                <a:t>78</a:t>
              </a:r>
            </a:p>
          </p:txBody>
        </p: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D0DEE359-061A-4E3F-94FD-F7C18F821D06}"/>
                </a:ext>
              </a:extLst>
            </p:cNvPr>
            <p:cNvCxnSpPr/>
            <p:nvPr/>
          </p:nvCxnSpPr>
          <p:spPr>
            <a:xfrm>
              <a:off x="1947546" y="3545424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6" name="Rectangle 395">
            <a:extLst>
              <a:ext uri="{FF2B5EF4-FFF2-40B4-BE49-F238E27FC236}">
                <a16:creationId xmlns:a16="http://schemas.microsoft.com/office/drawing/2014/main" id="{293830AF-1E12-4239-A83E-68449516792F}"/>
              </a:ext>
            </a:extLst>
          </p:cNvPr>
          <p:cNvSpPr/>
          <p:nvPr/>
        </p:nvSpPr>
        <p:spPr>
          <a:xfrm>
            <a:off x="6443439" y="4127671"/>
            <a:ext cx="364202" cy="2862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4343</a:t>
            </a:r>
          </a:p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2942</a:t>
            </a:r>
          </a:p>
        </p:txBody>
      </p: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F3D60FA6-48F7-492A-BB4E-C553AD2C010D}"/>
              </a:ext>
            </a:extLst>
          </p:cNvPr>
          <p:cNvGrpSpPr/>
          <p:nvPr/>
        </p:nvGrpSpPr>
        <p:grpSpPr>
          <a:xfrm>
            <a:off x="6446645" y="3572376"/>
            <a:ext cx="357790" cy="286745"/>
            <a:chOff x="1770528" y="3545424"/>
            <a:chExt cx="357790" cy="286745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B4C806EF-4ECF-4C37-9C69-858FA8CF6C28}"/>
                </a:ext>
              </a:extLst>
            </p:cNvPr>
            <p:cNvSpPr/>
            <p:nvPr/>
          </p:nvSpPr>
          <p:spPr>
            <a:xfrm>
              <a:off x="1770528" y="3615187"/>
              <a:ext cx="357790" cy="21698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 dirty="0">
                  <a:cs typeface="Arial" panose="020B0604020202020204" pitchFamily="34" charset="0"/>
                </a:rPr>
                <a:t>104</a:t>
              </a:r>
            </a:p>
          </p:txBody>
        </p: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834F45BF-2FFF-48EE-B691-7DF5E2C30243}"/>
                </a:ext>
              </a:extLst>
            </p:cNvPr>
            <p:cNvCxnSpPr/>
            <p:nvPr/>
          </p:nvCxnSpPr>
          <p:spPr>
            <a:xfrm>
              <a:off x="1947546" y="3545424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1" name="Rectangle 400">
            <a:extLst>
              <a:ext uri="{FF2B5EF4-FFF2-40B4-BE49-F238E27FC236}">
                <a16:creationId xmlns:a16="http://schemas.microsoft.com/office/drawing/2014/main" id="{227F4D52-BB2D-4BE0-A60F-5C8EE45792DB}"/>
              </a:ext>
            </a:extLst>
          </p:cNvPr>
          <p:cNvSpPr/>
          <p:nvPr/>
        </p:nvSpPr>
        <p:spPr>
          <a:xfrm>
            <a:off x="6656819" y="4127671"/>
            <a:ext cx="364202" cy="2862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2984</a:t>
            </a:r>
          </a:p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1626</a:t>
            </a:r>
          </a:p>
        </p:txBody>
      </p: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176C32E6-7653-4154-AAAC-8FF16EE72647}"/>
              </a:ext>
            </a:extLst>
          </p:cNvPr>
          <p:cNvGrpSpPr/>
          <p:nvPr/>
        </p:nvGrpSpPr>
        <p:grpSpPr>
          <a:xfrm>
            <a:off x="6660025" y="3572376"/>
            <a:ext cx="357790" cy="286745"/>
            <a:chOff x="1770528" y="3545424"/>
            <a:chExt cx="357790" cy="286745"/>
          </a:xfrm>
        </p:grpSpPr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8F431DEB-D7CC-4A0D-B7DB-27A9639A5E55}"/>
                </a:ext>
              </a:extLst>
            </p:cNvPr>
            <p:cNvSpPr/>
            <p:nvPr/>
          </p:nvSpPr>
          <p:spPr>
            <a:xfrm>
              <a:off x="1770528" y="3615187"/>
              <a:ext cx="357790" cy="21698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 dirty="0">
                  <a:cs typeface="Arial" panose="020B0604020202020204" pitchFamily="34" charset="0"/>
                </a:rPr>
                <a:t>130</a:t>
              </a:r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443D7886-D96D-4117-8C78-02BC884DC2E5}"/>
                </a:ext>
              </a:extLst>
            </p:cNvPr>
            <p:cNvCxnSpPr/>
            <p:nvPr/>
          </p:nvCxnSpPr>
          <p:spPr>
            <a:xfrm>
              <a:off x="1947546" y="3545424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6" name="Rectangle 405">
            <a:extLst>
              <a:ext uri="{FF2B5EF4-FFF2-40B4-BE49-F238E27FC236}">
                <a16:creationId xmlns:a16="http://schemas.microsoft.com/office/drawing/2014/main" id="{3C195DEE-178C-48A8-B933-50401A7A3ED7}"/>
              </a:ext>
            </a:extLst>
          </p:cNvPr>
          <p:cNvSpPr/>
          <p:nvPr/>
        </p:nvSpPr>
        <p:spPr>
          <a:xfrm>
            <a:off x="6870199" y="4127671"/>
            <a:ext cx="364202" cy="2862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2555</a:t>
            </a:r>
          </a:p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1240</a:t>
            </a:r>
          </a:p>
        </p:txBody>
      </p: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570A9ADB-AC15-4BC2-AC86-4B8651EA22D2}"/>
              </a:ext>
            </a:extLst>
          </p:cNvPr>
          <p:cNvGrpSpPr/>
          <p:nvPr/>
        </p:nvGrpSpPr>
        <p:grpSpPr>
          <a:xfrm>
            <a:off x="6873405" y="3572376"/>
            <a:ext cx="357791" cy="286745"/>
            <a:chOff x="1770528" y="3545424"/>
            <a:chExt cx="357791" cy="286745"/>
          </a:xfrm>
        </p:grpSpPr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C7C95DDE-62F4-4E52-A1D5-B8DE2B8F8186}"/>
                </a:ext>
              </a:extLst>
            </p:cNvPr>
            <p:cNvSpPr/>
            <p:nvPr/>
          </p:nvSpPr>
          <p:spPr>
            <a:xfrm>
              <a:off x="1770528" y="3615187"/>
              <a:ext cx="357791" cy="21698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 dirty="0">
                  <a:cs typeface="Arial" panose="020B0604020202020204" pitchFamily="34" charset="0"/>
                </a:rPr>
                <a:t>156</a:t>
              </a:r>
            </a:p>
          </p:txBody>
        </p: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7DA49B27-231D-440F-9671-ED040371D761}"/>
                </a:ext>
              </a:extLst>
            </p:cNvPr>
            <p:cNvCxnSpPr/>
            <p:nvPr/>
          </p:nvCxnSpPr>
          <p:spPr>
            <a:xfrm>
              <a:off x="1947546" y="3545424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1" name="Rectangle 410">
            <a:extLst>
              <a:ext uri="{FF2B5EF4-FFF2-40B4-BE49-F238E27FC236}">
                <a16:creationId xmlns:a16="http://schemas.microsoft.com/office/drawing/2014/main" id="{168AD0DB-42CC-44EE-B028-7382929E7914}"/>
              </a:ext>
            </a:extLst>
          </p:cNvPr>
          <p:cNvSpPr/>
          <p:nvPr/>
        </p:nvSpPr>
        <p:spPr>
          <a:xfrm>
            <a:off x="7083579" y="4127671"/>
            <a:ext cx="364202" cy="2862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2513</a:t>
            </a:r>
          </a:p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1217</a:t>
            </a:r>
          </a:p>
        </p:txBody>
      </p: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44EFB800-CF21-4F5C-9958-5EF8337FDA7D}"/>
              </a:ext>
            </a:extLst>
          </p:cNvPr>
          <p:cNvGrpSpPr/>
          <p:nvPr/>
        </p:nvGrpSpPr>
        <p:grpSpPr>
          <a:xfrm>
            <a:off x="7086785" y="3572376"/>
            <a:ext cx="357791" cy="286745"/>
            <a:chOff x="1770528" y="3545424"/>
            <a:chExt cx="357791" cy="286745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A8209666-41C0-4C4A-AD52-425253B8E4FF}"/>
                </a:ext>
              </a:extLst>
            </p:cNvPr>
            <p:cNvSpPr/>
            <p:nvPr/>
          </p:nvSpPr>
          <p:spPr>
            <a:xfrm>
              <a:off x="1770528" y="3615187"/>
              <a:ext cx="357791" cy="21698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 dirty="0">
                  <a:cs typeface="Arial" panose="020B0604020202020204" pitchFamily="34" charset="0"/>
                </a:rPr>
                <a:t>182</a:t>
              </a:r>
            </a:p>
          </p:txBody>
        </p: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9EAFAF10-6D99-47CE-869E-C0231A894416}"/>
                </a:ext>
              </a:extLst>
            </p:cNvPr>
            <p:cNvCxnSpPr/>
            <p:nvPr/>
          </p:nvCxnSpPr>
          <p:spPr>
            <a:xfrm>
              <a:off x="1947546" y="3545424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6" name="Rectangle 415">
            <a:extLst>
              <a:ext uri="{FF2B5EF4-FFF2-40B4-BE49-F238E27FC236}">
                <a16:creationId xmlns:a16="http://schemas.microsoft.com/office/drawing/2014/main" id="{917D6CA9-711E-49F4-BB54-C10D73E8208D}"/>
              </a:ext>
            </a:extLst>
          </p:cNvPr>
          <p:cNvSpPr/>
          <p:nvPr/>
        </p:nvSpPr>
        <p:spPr>
          <a:xfrm>
            <a:off x="7296959" y="4127671"/>
            <a:ext cx="364202" cy="2862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2460</a:t>
            </a:r>
          </a:p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1187</a:t>
            </a:r>
          </a:p>
        </p:txBody>
      </p: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299B41A7-486F-4273-A0CE-1A9287FA436C}"/>
              </a:ext>
            </a:extLst>
          </p:cNvPr>
          <p:cNvGrpSpPr/>
          <p:nvPr/>
        </p:nvGrpSpPr>
        <p:grpSpPr>
          <a:xfrm>
            <a:off x="7300165" y="3572376"/>
            <a:ext cx="357791" cy="286745"/>
            <a:chOff x="1770528" y="3545424"/>
            <a:chExt cx="357791" cy="286745"/>
          </a:xfrm>
        </p:grpSpPr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AC58D2F7-97A6-411E-BF5E-2D0236A9C383}"/>
                </a:ext>
              </a:extLst>
            </p:cNvPr>
            <p:cNvSpPr/>
            <p:nvPr/>
          </p:nvSpPr>
          <p:spPr>
            <a:xfrm>
              <a:off x="1770528" y="3615187"/>
              <a:ext cx="357791" cy="21698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 dirty="0">
                  <a:cs typeface="Arial" panose="020B0604020202020204" pitchFamily="34" charset="0"/>
                </a:rPr>
                <a:t>208</a:t>
              </a:r>
            </a:p>
          </p:txBody>
        </p: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C0BD8680-2D9A-4C75-AF4B-E04686AD46E9}"/>
                </a:ext>
              </a:extLst>
            </p:cNvPr>
            <p:cNvCxnSpPr/>
            <p:nvPr/>
          </p:nvCxnSpPr>
          <p:spPr>
            <a:xfrm>
              <a:off x="1947546" y="3545424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1" name="Rectangle 420">
            <a:extLst>
              <a:ext uri="{FF2B5EF4-FFF2-40B4-BE49-F238E27FC236}">
                <a16:creationId xmlns:a16="http://schemas.microsoft.com/office/drawing/2014/main" id="{E0F64D7B-04BB-47FE-A3FD-C45B25CD0B23}"/>
              </a:ext>
            </a:extLst>
          </p:cNvPr>
          <p:cNvSpPr/>
          <p:nvPr/>
        </p:nvSpPr>
        <p:spPr>
          <a:xfrm>
            <a:off x="7510339" y="4127671"/>
            <a:ext cx="364202" cy="2862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2419</a:t>
            </a:r>
          </a:p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1156</a:t>
            </a:r>
          </a:p>
        </p:txBody>
      </p: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EE32DB18-7659-412E-8AEA-B7F8F76B6226}"/>
              </a:ext>
            </a:extLst>
          </p:cNvPr>
          <p:cNvGrpSpPr/>
          <p:nvPr/>
        </p:nvGrpSpPr>
        <p:grpSpPr>
          <a:xfrm>
            <a:off x="7513545" y="3572376"/>
            <a:ext cx="357791" cy="286745"/>
            <a:chOff x="1770528" y="3545424"/>
            <a:chExt cx="357791" cy="286745"/>
          </a:xfrm>
        </p:grpSpPr>
        <p:sp>
          <p:nvSpPr>
            <p:cNvPr id="423" name="Rectangle 422">
              <a:extLst>
                <a:ext uri="{FF2B5EF4-FFF2-40B4-BE49-F238E27FC236}">
                  <a16:creationId xmlns:a16="http://schemas.microsoft.com/office/drawing/2014/main" id="{F5F0DA0C-7C3A-49D4-8134-B1EADE640775}"/>
                </a:ext>
              </a:extLst>
            </p:cNvPr>
            <p:cNvSpPr/>
            <p:nvPr/>
          </p:nvSpPr>
          <p:spPr>
            <a:xfrm>
              <a:off x="1770528" y="3615187"/>
              <a:ext cx="357791" cy="21698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 dirty="0">
                  <a:cs typeface="Arial" panose="020B0604020202020204" pitchFamily="34" charset="0"/>
                </a:rPr>
                <a:t>234</a:t>
              </a:r>
            </a:p>
          </p:txBody>
        </p: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56F37003-11D5-40C0-AB2B-8BD6CD5BC68A}"/>
                </a:ext>
              </a:extLst>
            </p:cNvPr>
            <p:cNvCxnSpPr/>
            <p:nvPr/>
          </p:nvCxnSpPr>
          <p:spPr>
            <a:xfrm>
              <a:off x="1947546" y="3545424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6" name="Rectangle 425">
            <a:extLst>
              <a:ext uri="{FF2B5EF4-FFF2-40B4-BE49-F238E27FC236}">
                <a16:creationId xmlns:a16="http://schemas.microsoft.com/office/drawing/2014/main" id="{E19831DA-54FF-4A85-8647-FBDEF5B3BD21}"/>
              </a:ext>
            </a:extLst>
          </p:cNvPr>
          <p:cNvSpPr/>
          <p:nvPr/>
        </p:nvSpPr>
        <p:spPr>
          <a:xfrm>
            <a:off x="7723719" y="4127671"/>
            <a:ext cx="364202" cy="2862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2363</a:t>
            </a:r>
          </a:p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1120</a:t>
            </a:r>
          </a:p>
        </p:txBody>
      </p: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FAF97CD7-9363-41B6-938D-50C7F8D2FF71}"/>
              </a:ext>
            </a:extLst>
          </p:cNvPr>
          <p:cNvGrpSpPr/>
          <p:nvPr/>
        </p:nvGrpSpPr>
        <p:grpSpPr>
          <a:xfrm>
            <a:off x="7726925" y="3572376"/>
            <a:ext cx="357791" cy="286745"/>
            <a:chOff x="1770528" y="3545424"/>
            <a:chExt cx="357791" cy="286745"/>
          </a:xfrm>
        </p:grpSpPr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7522F0E7-BF9C-44C1-9F46-D237DCE47A2D}"/>
                </a:ext>
              </a:extLst>
            </p:cNvPr>
            <p:cNvSpPr/>
            <p:nvPr/>
          </p:nvSpPr>
          <p:spPr>
            <a:xfrm>
              <a:off x="1770528" y="3615187"/>
              <a:ext cx="357791" cy="21698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 dirty="0">
                  <a:cs typeface="Arial" panose="020B0604020202020204" pitchFamily="34" charset="0"/>
                </a:rPr>
                <a:t>260</a:t>
              </a:r>
            </a:p>
          </p:txBody>
        </p: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83D4F1D7-95FA-4BD0-AF71-B5B5A02714EB}"/>
                </a:ext>
              </a:extLst>
            </p:cNvPr>
            <p:cNvCxnSpPr/>
            <p:nvPr/>
          </p:nvCxnSpPr>
          <p:spPr>
            <a:xfrm>
              <a:off x="1947546" y="3545424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1" name="Rectangle 430">
            <a:extLst>
              <a:ext uri="{FF2B5EF4-FFF2-40B4-BE49-F238E27FC236}">
                <a16:creationId xmlns:a16="http://schemas.microsoft.com/office/drawing/2014/main" id="{A6D9D66D-1289-4A7A-ABE6-5622CF694CEA}"/>
              </a:ext>
            </a:extLst>
          </p:cNvPr>
          <p:cNvSpPr/>
          <p:nvPr/>
        </p:nvSpPr>
        <p:spPr>
          <a:xfrm>
            <a:off x="7937099" y="4127671"/>
            <a:ext cx="364202" cy="2862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2311</a:t>
            </a:r>
          </a:p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1095</a:t>
            </a:r>
          </a:p>
        </p:txBody>
      </p: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BFFD8347-EE25-44B6-8D7A-735CE4941316}"/>
              </a:ext>
            </a:extLst>
          </p:cNvPr>
          <p:cNvGrpSpPr/>
          <p:nvPr/>
        </p:nvGrpSpPr>
        <p:grpSpPr>
          <a:xfrm>
            <a:off x="7940305" y="3572376"/>
            <a:ext cx="357791" cy="286745"/>
            <a:chOff x="1770528" y="3545424"/>
            <a:chExt cx="357791" cy="286745"/>
          </a:xfrm>
        </p:grpSpPr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id="{9458744B-57C3-40A2-B99E-F4DD9D97A1E8}"/>
                </a:ext>
              </a:extLst>
            </p:cNvPr>
            <p:cNvSpPr/>
            <p:nvPr/>
          </p:nvSpPr>
          <p:spPr>
            <a:xfrm>
              <a:off x="1770528" y="3615187"/>
              <a:ext cx="357791" cy="21698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 dirty="0">
                  <a:cs typeface="Arial" panose="020B0604020202020204" pitchFamily="34" charset="0"/>
                </a:rPr>
                <a:t>286</a:t>
              </a:r>
            </a:p>
          </p:txBody>
        </p: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2EA9FF3D-3845-48A4-B6A1-63C91148AF8E}"/>
                </a:ext>
              </a:extLst>
            </p:cNvPr>
            <p:cNvCxnSpPr/>
            <p:nvPr/>
          </p:nvCxnSpPr>
          <p:spPr>
            <a:xfrm>
              <a:off x="1947546" y="3545424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6" name="Rectangle 435">
            <a:extLst>
              <a:ext uri="{FF2B5EF4-FFF2-40B4-BE49-F238E27FC236}">
                <a16:creationId xmlns:a16="http://schemas.microsoft.com/office/drawing/2014/main" id="{6233D169-CD03-4E05-8BA2-34FCA778CEB9}"/>
              </a:ext>
            </a:extLst>
          </p:cNvPr>
          <p:cNvSpPr/>
          <p:nvPr/>
        </p:nvSpPr>
        <p:spPr>
          <a:xfrm>
            <a:off x="8150479" y="4127671"/>
            <a:ext cx="364202" cy="2862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1661</a:t>
            </a:r>
          </a:p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789</a:t>
            </a:r>
          </a:p>
        </p:txBody>
      </p: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F97F394C-35F8-4184-8693-37A157609D90}"/>
              </a:ext>
            </a:extLst>
          </p:cNvPr>
          <p:cNvGrpSpPr/>
          <p:nvPr/>
        </p:nvGrpSpPr>
        <p:grpSpPr>
          <a:xfrm>
            <a:off x="8153685" y="3572376"/>
            <a:ext cx="357791" cy="286745"/>
            <a:chOff x="1770528" y="3545424"/>
            <a:chExt cx="357791" cy="286745"/>
          </a:xfrm>
        </p:grpSpPr>
        <p:sp>
          <p:nvSpPr>
            <p:cNvPr id="438" name="Rectangle 437">
              <a:extLst>
                <a:ext uri="{FF2B5EF4-FFF2-40B4-BE49-F238E27FC236}">
                  <a16:creationId xmlns:a16="http://schemas.microsoft.com/office/drawing/2014/main" id="{DECC3DB1-CA8C-437B-B483-99EFD59EF28B}"/>
                </a:ext>
              </a:extLst>
            </p:cNvPr>
            <p:cNvSpPr/>
            <p:nvPr/>
          </p:nvSpPr>
          <p:spPr>
            <a:xfrm>
              <a:off x="1770528" y="3615187"/>
              <a:ext cx="357791" cy="21698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 dirty="0">
                  <a:cs typeface="Arial" panose="020B0604020202020204" pitchFamily="34" charset="0"/>
                </a:rPr>
                <a:t>312</a:t>
              </a:r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CB89B6CA-BAF5-4D5B-94CE-A5FB4FF2BE1F}"/>
                </a:ext>
              </a:extLst>
            </p:cNvPr>
            <p:cNvCxnSpPr/>
            <p:nvPr/>
          </p:nvCxnSpPr>
          <p:spPr>
            <a:xfrm>
              <a:off x="1947546" y="3545424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1" name="Rectangle 440">
            <a:extLst>
              <a:ext uri="{FF2B5EF4-FFF2-40B4-BE49-F238E27FC236}">
                <a16:creationId xmlns:a16="http://schemas.microsoft.com/office/drawing/2014/main" id="{615EA235-2317-49D4-A976-498869915994}"/>
              </a:ext>
            </a:extLst>
          </p:cNvPr>
          <p:cNvSpPr/>
          <p:nvPr/>
        </p:nvSpPr>
        <p:spPr>
          <a:xfrm>
            <a:off x="8386299" y="4127671"/>
            <a:ext cx="319318" cy="2862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448</a:t>
            </a:r>
          </a:p>
          <a:p>
            <a:pPr algn="ctr">
              <a:lnSpc>
                <a:spcPct val="90000"/>
              </a:lnSpc>
            </a:pPr>
            <a:r>
              <a:rPr lang="en-GB" sz="700" dirty="0">
                <a:cs typeface="Arial" panose="020B0604020202020204" pitchFamily="34" charset="0"/>
              </a:rPr>
              <a:t>216</a:t>
            </a:r>
          </a:p>
        </p:txBody>
      </p: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443B8B7B-5568-452D-8601-919929343CFA}"/>
              </a:ext>
            </a:extLst>
          </p:cNvPr>
          <p:cNvGrpSpPr/>
          <p:nvPr/>
        </p:nvGrpSpPr>
        <p:grpSpPr>
          <a:xfrm>
            <a:off x="8367063" y="3572376"/>
            <a:ext cx="357791" cy="286745"/>
            <a:chOff x="1770528" y="3545424"/>
            <a:chExt cx="357791" cy="286745"/>
          </a:xfrm>
        </p:grpSpPr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669D5AA6-5D64-4DCF-8CC7-F1769AC696F3}"/>
                </a:ext>
              </a:extLst>
            </p:cNvPr>
            <p:cNvSpPr/>
            <p:nvPr/>
          </p:nvSpPr>
          <p:spPr>
            <a:xfrm>
              <a:off x="1770528" y="3615187"/>
              <a:ext cx="357791" cy="21698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 dirty="0">
                  <a:cs typeface="Arial" panose="020B0604020202020204" pitchFamily="34" charset="0"/>
                </a:rPr>
                <a:t>338</a:t>
              </a:r>
            </a:p>
          </p:txBody>
        </p: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B52609EF-B1F5-41DD-861D-EA52A35102B2}"/>
                </a:ext>
              </a:extLst>
            </p:cNvPr>
            <p:cNvCxnSpPr/>
            <p:nvPr/>
          </p:nvCxnSpPr>
          <p:spPr>
            <a:xfrm>
              <a:off x="1947546" y="3545424"/>
              <a:ext cx="0" cy="7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8" name="Freeform: Shape 447">
            <a:extLst>
              <a:ext uri="{FF2B5EF4-FFF2-40B4-BE49-F238E27FC236}">
                <a16:creationId xmlns:a16="http://schemas.microsoft.com/office/drawing/2014/main" id="{32586B8F-0854-43F8-B7F7-40FFCA6B34F2}"/>
              </a:ext>
            </a:extLst>
          </p:cNvPr>
          <p:cNvSpPr/>
          <p:nvPr/>
        </p:nvSpPr>
        <p:spPr>
          <a:xfrm>
            <a:off x="1464193" y="2386785"/>
            <a:ext cx="2836669" cy="1169802"/>
          </a:xfrm>
          <a:custGeom>
            <a:avLst/>
            <a:gdLst>
              <a:gd name="connsiteX0" fmla="*/ 0 w 2766060"/>
              <a:gd name="connsiteY0" fmla="*/ 558437 h 558437"/>
              <a:gd name="connsiteX1" fmla="*/ 84909 w 2766060"/>
              <a:gd name="connsiteY1" fmla="*/ 555171 h 558437"/>
              <a:gd name="connsiteX2" fmla="*/ 150223 w 2766060"/>
              <a:gd name="connsiteY2" fmla="*/ 538843 h 558437"/>
              <a:gd name="connsiteX3" fmla="*/ 182880 w 2766060"/>
              <a:gd name="connsiteY3" fmla="*/ 522514 h 558437"/>
              <a:gd name="connsiteX4" fmla="*/ 228600 w 2766060"/>
              <a:gd name="connsiteY4" fmla="*/ 502920 h 558437"/>
              <a:gd name="connsiteX5" fmla="*/ 293914 w 2766060"/>
              <a:gd name="connsiteY5" fmla="*/ 493123 h 558437"/>
              <a:gd name="connsiteX6" fmla="*/ 362494 w 2766060"/>
              <a:gd name="connsiteY6" fmla="*/ 473529 h 558437"/>
              <a:gd name="connsiteX7" fmla="*/ 440871 w 2766060"/>
              <a:gd name="connsiteY7" fmla="*/ 463731 h 558437"/>
              <a:gd name="connsiteX8" fmla="*/ 499654 w 2766060"/>
              <a:gd name="connsiteY8" fmla="*/ 457200 h 558437"/>
              <a:gd name="connsiteX9" fmla="*/ 551906 w 2766060"/>
              <a:gd name="connsiteY9" fmla="*/ 447403 h 558437"/>
              <a:gd name="connsiteX10" fmla="*/ 617220 w 2766060"/>
              <a:gd name="connsiteY10" fmla="*/ 437606 h 558437"/>
              <a:gd name="connsiteX11" fmla="*/ 679269 w 2766060"/>
              <a:gd name="connsiteY11" fmla="*/ 418011 h 558437"/>
              <a:gd name="connsiteX12" fmla="*/ 754380 w 2766060"/>
              <a:gd name="connsiteY12" fmla="*/ 404949 h 558437"/>
              <a:gd name="connsiteX13" fmla="*/ 800100 w 2766060"/>
              <a:gd name="connsiteY13" fmla="*/ 388620 h 558437"/>
              <a:gd name="connsiteX14" fmla="*/ 849086 w 2766060"/>
              <a:gd name="connsiteY14" fmla="*/ 378823 h 558437"/>
              <a:gd name="connsiteX15" fmla="*/ 885009 w 2766060"/>
              <a:gd name="connsiteY15" fmla="*/ 362494 h 558437"/>
              <a:gd name="connsiteX16" fmla="*/ 933994 w 2766060"/>
              <a:gd name="connsiteY16" fmla="*/ 346166 h 558437"/>
              <a:gd name="connsiteX17" fmla="*/ 999309 w 2766060"/>
              <a:gd name="connsiteY17" fmla="*/ 339634 h 558437"/>
              <a:gd name="connsiteX18" fmla="*/ 1048294 w 2766060"/>
              <a:gd name="connsiteY18" fmla="*/ 326571 h 558437"/>
              <a:gd name="connsiteX19" fmla="*/ 1107077 w 2766060"/>
              <a:gd name="connsiteY19" fmla="*/ 313509 h 558437"/>
              <a:gd name="connsiteX20" fmla="*/ 1178923 w 2766060"/>
              <a:gd name="connsiteY20" fmla="*/ 316774 h 558437"/>
              <a:gd name="connsiteX21" fmla="*/ 1244237 w 2766060"/>
              <a:gd name="connsiteY21" fmla="*/ 303711 h 558437"/>
              <a:gd name="connsiteX22" fmla="*/ 1306286 w 2766060"/>
              <a:gd name="connsiteY22" fmla="*/ 290649 h 558437"/>
              <a:gd name="connsiteX23" fmla="*/ 1345474 w 2766060"/>
              <a:gd name="connsiteY23" fmla="*/ 277586 h 558437"/>
              <a:gd name="connsiteX24" fmla="*/ 1407523 w 2766060"/>
              <a:gd name="connsiteY24" fmla="*/ 271054 h 558437"/>
              <a:gd name="connsiteX25" fmla="*/ 1482634 w 2766060"/>
              <a:gd name="connsiteY25" fmla="*/ 267789 h 558437"/>
              <a:gd name="connsiteX26" fmla="*/ 1525089 w 2766060"/>
              <a:gd name="connsiteY26" fmla="*/ 248194 h 558437"/>
              <a:gd name="connsiteX27" fmla="*/ 1557746 w 2766060"/>
              <a:gd name="connsiteY27" fmla="*/ 241663 h 558437"/>
              <a:gd name="connsiteX28" fmla="*/ 1613263 w 2766060"/>
              <a:gd name="connsiteY28" fmla="*/ 235131 h 558437"/>
              <a:gd name="connsiteX29" fmla="*/ 1685109 w 2766060"/>
              <a:gd name="connsiteY29" fmla="*/ 225334 h 558437"/>
              <a:gd name="connsiteX30" fmla="*/ 1756954 w 2766060"/>
              <a:gd name="connsiteY30" fmla="*/ 215537 h 558437"/>
              <a:gd name="connsiteX31" fmla="*/ 1802674 w 2766060"/>
              <a:gd name="connsiteY31" fmla="*/ 209006 h 558437"/>
              <a:gd name="connsiteX32" fmla="*/ 1858191 w 2766060"/>
              <a:gd name="connsiteY32" fmla="*/ 202474 h 558437"/>
              <a:gd name="connsiteX33" fmla="*/ 1910443 w 2766060"/>
              <a:gd name="connsiteY33" fmla="*/ 195943 h 558437"/>
              <a:gd name="connsiteX34" fmla="*/ 1956163 w 2766060"/>
              <a:gd name="connsiteY34" fmla="*/ 179614 h 558437"/>
              <a:gd name="connsiteX35" fmla="*/ 2031274 w 2766060"/>
              <a:gd name="connsiteY35" fmla="*/ 173083 h 558437"/>
              <a:gd name="connsiteX36" fmla="*/ 2099854 w 2766060"/>
              <a:gd name="connsiteY36" fmla="*/ 166551 h 558437"/>
              <a:gd name="connsiteX37" fmla="*/ 2132511 w 2766060"/>
              <a:gd name="connsiteY37" fmla="*/ 156754 h 558437"/>
              <a:gd name="connsiteX38" fmla="*/ 2197826 w 2766060"/>
              <a:gd name="connsiteY38" fmla="*/ 146957 h 558437"/>
              <a:gd name="connsiteX39" fmla="*/ 2240280 w 2766060"/>
              <a:gd name="connsiteY39" fmla="*/ 137160 h 558437"/>
              <a:gd name="connsiteX40" fmla="*/ 2295797 w 2766060"/>
              <a:gd name="connsiteY40" fmla="*/ 120831 h 558437"/>
              <a:gd name="connsiteX41" fmla="*/ 2341517 w 2766060"/>
              <a:gd name="connsiteY41" fmla="*/ 101237 h 558437"/>
              <a:gd name="connsiteX42" fmla="*/ 2423160 w 2766060"/>
              <a:gd name="connsiteY42" fmla="*/ 84909 h 558437"/>
              <a:gd name="connsiteX43" fmla="*/ 2495006 w 2766060"/>
              <a:gd name="connsiteY43" fmla="*/ 78377 h 558437"/>
              <a:gd name="connsiteX44" fmla="*/ 2557054 w 2766060"/>
              <a:gd name="connsiteY44" fmla="*/ 71846 h 558437"/>
              <a:gd name="connsiteX45" fmla="*/ 2583180 w 2766060"/>
              <a:gd name="connsiteY45" fmla="*/ 58783 h 558437"/>
              <a:gd name="connsiteX46" fmla="*/ 2635431 w 2766060"/>
              <a:gd name="connsiteY46" fmla="*/ 45720 h 558437"/>
              <a:gd name="connsiteX47" fmla="*/ 2681151 w 2766060"/>
              <a:gd name="connsiteY47" fmla="*/ 42454 h 558437"/>
              <a:gd name="connsiteX48" fmla="*/ 2681151 w 2766060"/>
              <a:gd name="connsiteY48" fmla="*/ 22860 h 558437"/>
              <a:gd name="connsiteX49" fmla="*/ 2726871 w 2766060"/>
              <a:gd name="connsiteY49" fmla="*/ 22860 h 558437"/>
              <a:gd name="connsiteX50" fmla="*/ 2726871 w 2766060"/>
              <a:gd name="connsiteY50" fmla="*/ 0 h 558437"/>
              <a:gd name="connsiteX51" fmla="*/ 2766060 w 2766060"/>
              <a:gd name="connsiteY51" fmla="*/ 0 h 55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766060" h="558437">
                <a:moveTo>
                  <a:pt x="0" y="558437"/>
                </a:moveTo>
                <a:lnTo>
                  <a:pt x="84909" y="555171"/>
                </a:lnTo>
                <a:lnTo>
                  <a:pt x="150223" y="538843"/>
                </a:lnTo>
                <a:lnTo>
                  <a:pt x="182880" y="522514"/>
                </a:lnTo>
                <a:lnTo>
                  <a:pt x="228600" y="502920"/>
                </a:lnTo>
                <a:lnTo>
                  <a:pt x="293914" y="493123"/>
                </a:lnTo>
                <a:lnTo>
                  <a:pt x="362494" y="473529"/>
                </a:lnTo>
                <a:lnTo>
                  <a:pt x="440871" y="463731"/>
                </a:lnTo>
                <a:lnTo>
                  <a:pt x="499654" y="457200"/>
                </a:lnTo>
                <a:lnTo>
                  <a:pt x="551906" y="447403"/>
                </a:lnTo>
                <a:lnTo>
                  <a:pt x="617220" y="437606"/>
                </a:lnTo>
                <a:lnTo>
                  <a:pt x="679269" y="418011"/>
                </a:lnTo>
                <a:lnTo>
                  <a:pt x="754380" y="404949"/>
                </a:lnTo>
                <a:lnTo>
                  <a:pt x="800100" y="388620"/>
                </a:lnTo>
                <a:lnTo>
                  <a:pt x="849086" y="378823"/>
                </a:lnTo>
                <a:lnTo>
                  <a:pt x="885009" y="362494"/>
                </a:lnTo>
                <a:lnTo>
                  <a:pt x="933994" y="346166"/>
                </a:lnTo>
                <a:lnTo>
                  <a:pt x="999309" y="339634"/>
                </a:lnTo>
                <a:lnTo>
                  <a:pt x="1048294" y="326571"/>
                </a:lnTo>
                <a:lnTo>
                  <a:pt x="1107077" y="313509"/>
                </a:lnTo>
                <a:lnTo>
                  <a:pt x="1178923" y="316774"/>
                </a:lnTo>
                <a:lnTo>
                  <a:pt x="1244237" y="303711"/>
                </a:lnTo>
                <a:lnTo>
                  <a:pt x="1306286" y="290649"/>
                </a:lnTo>
                <a:lnTo>
                  <a:pt x="1345474" y="277586"/>
                </a:lnTo>
                <a:lnTo>
                  <a:pt x="1407523" y="271054"/>
                </a:lnTo>
                <a:lnTo>
                  <a:pt x="1482634" y="267789"/>
                </a:lnTo>
                <a:lnTo>
                  <a:pt x="1525089" y="248194"/>
                </a:lnTo>
                <a:lnTo>
                  <a:pt x="1557746" y="241663"/>
                </a:lnTo>
                <a:lnTo>
                  <a:pt x="1613263" y="235131"/>
                </a:lnTo>
                <a:lnTo>
                  <a:pt x="1685109" y="225334"/>
                </a:lnTo>
                <a:lnTo>
                  <a:pt x="1756954" y="215537"/>
                </a:lnTo>
                <a:lnTo>
                  <a:pt x="1802674" y="209006"/>
                </a:lnTo>
                <a:lnTo>
                  <a:pt x="1858191" y="202474"/>
                </a:lnTo>
                <a:lnTo>
                  <a:pt x="1910443" y="195943"/>
                </a:lnTo>
                <a:lnTo>
                  <a:pt x="1956163" y="179614"/>
                </a:lnTo>
                <a:lnTo>
                  <a:pt x="2031274" y="173083"/>
                </a:lnTo>
                <a:lnTo>
                  <a:pt x="2099854" y="166551"/>
                </a:lnTo>
                <a:lnTo>
                  <a:pt x="2132511" y="156754"/>
                </a:lnTo>
                <a:lnTo>
                  <a:pt x="2197826" y="146957"/>
                </a:lnTo>
                <a:lnTo>
                  <a:pt x="2240280" y="137160"/>
                </a:lnTo>
                <a:lnTo>
                  <a:pt x="2295797" y="120831"/>
                </a:lnTo>
                <a:lnTo>
                  <a:pt x="2341517" y="101237"/>
                </a:lnTo>
                <a:lnTo>
                  <a:pt x="2423160" y="84909"/>
                </a:lnTo>
                <a:lnTo>
                  <a:pt x="2495006" y="78377"/>
                </a:lnTo>
                <a:lnTo>
                  <a:pt x="2557054" y="71846"/>
                </a:lnTo>
                <a:lnTo>
                  <a:pt x="2583180" y="58783"/>
                </a:lnTo>
                <a:lnTo>
                  <a:pt x="2635431" y="45720"/>
                </a:lnTo>
                <a:lnTo>
                  <a:pt x="2681151" y="42454"/>
                </a:lnTo>
                <a:lnTo>
                  <a:pt x="2681151" y="22860"/>
                </a:lnTo>
                <a:lnTo>
                  <a:pt x="2726871" y="22860"/>
                </a:lnTo>
                <a:lnTo>
                  <a:pt x="2726871" y="0"/>
                </a:lnTo>
                <a:lnTo>
                  <a:pt x="2766060" y="0"/>
                </a:ln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51" name="Freeform: Shape 450">
            <a:extLst>
              <a:ext uri="{FF2B5EF4-FFF2-40B4-BE49-F238E27FC236}">
                <a16:creationId xmlns:a16="http://schemas.microsoft.com/office/drawing/2014/main" id="{5C8D5437-605E-4C94-A4D7-C4288A983A94}"/>
              </a:ext>
            </a:extLst>
          </p:cNvPr>
          <p:cNvSpPr/>
          <p:nvPr/>
        </p:nvSpPr>
        <p:spPr>
          <a:xfrm>
            <a:off x="5777001" y="2121435"/>
            <a:ext cx="2852752" cy="1439614"/>
          </a:xfrm>
          <a:custGeom>
            <a:avLst/>
            <a:gdLst>
              <a:gd name="connsiteX0" fmla="*/ 0 w 2773988"/>
              <a:gd name="connsiteY0" fmla="*/ 631151 h 631151"/>
              <a:gd name="connsiteX1" fmla="*/ 49260 w 2773988"/>
              <a:gd name="connsiteY1" fmla="*/ 618836 h 631151"/>
              <a:gd name="connsiteX2" fmla="*/ 70812 w 2773988"/>
              <a:gd name="connsiteY2" fmla="*/ 609600 h 631151"/>
              <a:gd name="connsiteX3" fmla="*/ 98521 w 2773988"/>
              <a:gd name="connsiteY3" fmla="*/ 600363 h 631151"/>
              <a:gd name="connsiteX4" fmla="*/ 138545 w 2773988"/>
              <a:gd name="connsiteY4" fmla="*/ 584969 h 631151"/>
              <a:gd name="connsiteX5" fmla="*/ 166254 w 2773988"/>
              <a:gd name="connsiteY5" fmla="*/ 575733 h 631151"/>
              <a:gd name="connsiteX6" fmla="*/ 197042 w 2773988"/>
              <a:gd name="connsiteY6" fmla="*/ 566497 h 631151"/>
              <a:gd name="connsiteX7" fmla="*/ 246303 w 2773988"/>
              <a:gd name="connsiteY7" fmla="*/ 557260 h 631151"/>
              <a:gd name="connsiteX8" fmla="*/ 280170 w 2773988"/>
              <a:gd name="connsiteY8" fmla="*/ 544945 h 631151"/>
              <a:gd name="connsiteX9" fmla="*/ 329430 w 2773988"/>
              <a:gd name="connsiteY9" fmla="*/ 544945 h 631151"/>
              <a:gd name="connsiteX10" fmla="*/ 387927 w 2773988"/>
              <a:gd name="connsiteY10" fmla="*/ 529551 h 631151"/>
              <a:gd name="connsiteX11" fmla="*/ 421794 w 2773988"/>
              <a:gd name="connsiteY11" fmla="*/ 520315 h 631151"/>
              <a:gd name="connsiteX12" fmla="*/ 483370 w 2773988"/>
              <a:gd name="connsiteY12" fmla="*/ 498763 h 631151"/>
              <a:gd name="connsiteX13" fmla="*/ 548024 w 2773988"/>
              <a:gd name="connsiteY13" fmla="*/ 483369 h 631151"/>
              <a:gd name="connsiteX14" fmla="*/ 588048 w 2773988"/>
              <a:gd name="connsiteY14" fmla="*/ 477212 h 631151"/>
              <a:gd name="connsiteX15" fmla="*/ 646545 w 2773988"/>
              <a:gd name="connsiteY15" fmla="*/ 467975 h 631151"/>
              <a:gd name="connsiteX16" fmla="*/ 701964 w 2773988"/>
              <a:gd name="connsiteY16" fmla="*/ 449503 h 631151"/>
              <a:gd name="connsiteX17" fmla="*/ 757382 w 2773988"/>
              <a:gd name="connsiteY17" fmla="*/ 431030 h 631151"/>
              <a:gd name="connsiteX18" fmla="*/ 803564 w 2773988"/>
              <a:gd name="connsiteY18" fmla="*/ 418715 h 631151"/>
              <a:gd name="connsiteX19" fmla="*/ 883612 w 2773988"/>
              <a:gd name="connsiteY19" fmla="*/ 397163 h 631151"/>
              <a:gd name="connsiteX20" fmla="*/ 917479 w 2773988"/>
              <a:gd name="connsiteY20" fmla="*/ 391006 h 631151"/>
              <a:gd name="connsiteX21" fmla="*/ 948267 w 2773988"/>
              <a:gd name="connsiteY21" fmla="*/ 384848 h 631151"/>
              <a:gd name="connsiteX22" fmla="*/ 979054 w 2773988"/>
              <a:gd name="connsiteY22" fmla="*/ 372533 h 631151"/>
              <a:gd name="connsiteX23" fmla="*/ 1034473 w 2773988"/>
              <a:gd name="connsiteY23" fmla="*/ 354060 h 631151"/>
              <a:gd name="connsiteX24" fmla="*/ 1117600 w 2773988"/>
              <a:gd name="connsiteY24" fmla="*/ 338666 h 631151"/>
              <a:gd name="connsiteX25" fmla="*/ 1154545 w 2773988"/>
              <a:gd name="connsiteY25" fmla="*/ 329430 h 631151"/>
              <a:gd name="connsiteX26" fmla="*/ 1182254 w 2773988"/>
              <a:gd name="connsiteY26" fmla="*/ 323272 h 631151"/>
              <a:gd name="connsiteX27" fmla="*/ 1228436 w 2773988"/>
              <a:gd name="connsiteY27" fmla="*/ 314036 h 631151"/>
              <a:gd name="connsiteX28" fmla="*/ 1286933 w 2773988"/>
              <a:gd name="connsiteY28" fmla="*/ 298642 h 631151"/>
              <a:gd name="connsiteX29" fmla="*/ 1348509 w 2773988"/>
              <a:gd name="connsiteY29" fmla="*/ 286327 h 631151"/>
              <a:gd name="connsiteX30" fmla="*/ 1413164 w 2773988"/>
              <a:gd name="connsiteY30" fmla="*/ 280169 h 631151"/>
              <a:gd name="connsiteX31" fmla="*/ 1471660 w 2773988"/>
              <a:gd name="connsiteY31" fmla="*/ 267854 h 631151"/>
              <a:gd name="connsiteX32" fmla="*/ 1527079 w 2773988"/>
              <a:gd name="connsiteY32" fmla="*/ 261697 h 631151"/>
              <a:gd name="connsiteX33" fmla="*/ 1560945 w 2773988"/>
              <a:gd name="connsiteY33" fmla="*/ 252460 h 631151"/>
              <a:gd name="connsiteX34" fmla="*/ 1604048 w 2773988"/>
              <a:gd name="connsiteY34" fmla="*/ 243224 h 631151"/>
              <a:gd name="connsiteX35" fmla="*/ 1659467 w 2773988"/>
              <a:gd name="connsiteY35" fmla="*/ 237066 h 631151"/>
              <a:gd name="connsiteX36" fmla="*/ 1693333 w 2773988"/>
              <a:gd name="connsiteY36" fmla="*/ 227830 h 631151"/>
              <a:gd name="connsiteX37" fmla="*/ 1739515 w 2773988"/>
              <a:gd name="connsiteY37" fmla="*/ 215515 h 631151"/>
              <a:gd name="connsiteX38" fmla="*/ 1804170 w 2773988"/>
              <a:gd name="connsiteY38" fmla="*/ 200121 h 631151"/>
              <a:gd name="connsiteX39" fmla="*/ 1878060 w 2773988"/>
              <a:gd name="connsiteY39" fmla="*/ 187806 h 631151"/>
              <a:gd name="connsiteX40" fmla="*/ 1942715 w 2773988"/>
              <a:gd name="connsiteY40" fmla="*/ 181648 h 631151"/>
              <a:gd name="connsiteX41" fmla="*/ 1970424 w 2773988"/>
              <a:gd name="connsiteY41" fmla="*/ 166254 h 631151"/>
              <a:gd name="connsiteX42" fmla="*/ 2007370 w 2773988"/>
              <a:gd name="connsiteY42" fmla="*/ 157018 h 631151"/>
              <a:gd name="connsiteX43" fmla="*/ 2059709 w 2773988"/>
              <a:gd name="connsiteY43" fmla="*/ 138545 h 631151"/>
              <a:gd name="connsiteX44" fmla="*/ 2093576 w 2773988"/>
              <a:gd name="connsiteY44" fmla="*/ 132388 h 631151"/>
              <a:gd name="connsiteX45" fmla="*/ 2118206 w 2773988"/>
              <a:gd name="connsiteY45" fmla="*/ 120072 h 631151"/>
              <a:gd name="connsiteX46" fmla="*/ 2173624 w 2773988"/>
              <a:gd name="connsiteY46" fmla="*/ 120072 h 631151"/>
              <a:gd name="connsiteX47" fmla="*/ 2173624 w 2773988"/>
              <a:gd name="connsiteY47" fmla="*/ 120072 h 631151"/>
              <a:gd name="connsiteX48" fmla="*/ 2229042 w 2773988"/>
              <a:gd name="connsiteY48" fmla="*/ 107757 h 631151"/>
              <a:gd name="connsiteX49" fmla="*/ 2262909 w 2773988"/>
              <a:gd name="connsiteY49" fmla="*/ 92363 h 631151"/>
              <a:gd name="connsiteX50" fmla="*/ 2278303 w 2773988"/>
              <a:gd name="connsiteY50" fmla="*/ 83127 h 631151"/>
              <a:gd name="connsiteX51" fmla="*/ 2342957 w 2773988"/>
              <a:gd name="connsiteY51" fmla="*/ 76969 h 631151"/>
              <a:gd name="connsiteX52" fmla="*/ 2395297 w 2773988"/>
              <a:gd name="connsiteY52" fmla="*/ 61575 h 631151"/>
              <a:gd name="connsiteX53" fmla="*/ 2441479 w 2773988"/>
              <a:gd name="connsiteY53" fmla="*/ 64654 h 631151"/>
              <a:gd name="connsiteX54" fmla="*/ 2481503 w 2773988"/>
              <a:gd name="connsiteY54" fmla="*/ 49260 h 631151"/>
              <a:gd name="connsiteX55" fmla="*/ 2503054 w 2773988"/>
              <a:gd name="connsiteY55" fmla="*/ 40024 h 631151"/>
              <a:gd name="connsiteX56" fmla="*/ 2561551 w 2773988"/>
              <a:gd name="connsiteY56" fmla="*/ 30788 h 631151"/>
              <a:gd name="connsiteX57" fmla="*/ 2604654 w 2773988"/>
              <a:gd name="connsiteY57" fmla="*/ 33866 h 631151"/>
              <a:gd name="connsiteX58" fmla="*/ 2635442 w 2773988"/>
              <a:gd name="connsiteY58" fmla="*/ 24630 h 631151"/>
              <a:gd name="connsiteX59" fmla="*/ 2721648 w 2773988"/>
              <a:gd name="connsiteY59" fmla="*/ 24630 h 631151"/>
              <a:gd name="connsiteX60" fmla="*/ 2737042 w 2773988"/>
              <a:gd name="connsiteY60" fmla="*/ 0 h 631151"/>
              <a:gd name="connsiteX61" fmla="*/ 2773988 w 2773988"/>
              <a:gd name="connsiteY61" fmla="*/ 0 h 631151"/>
              <a:gd name="connsiteX0" fmla="*/ 0 w 2774531"/>
              <a:gd name="connsiteY0" fmla="*/ 631151 h 631151"/>
              <a:gd name="connsiteX1" fmla="*/ 49260 w 2774531"/>
              <a:gd name="connsiteY1" fmla="*/ 618836 h 631151"/>
              <a:gd name="connsiteX2" fmla="*/ 70812 w 2774531"/>
              <a:gd name="connsiteY2" fmla="*/ 609600 h 631151"/>
              <a:gd name="connsiteX3" fmla="*/ 98521 w 2774531"/>
              <a:gd name="connsiteY3" fmla="*/ 600363 h 631151"/>
              <a:gd name="connsiteX4" fmla="*/ 138545 w 2774531"/>
              <a:gd name="connsiteY4" fmla="*/ 584969 h 631151"/>
              <a:gd name="connsiteX5" fmla="*/ 166254 w 2774531"/>
              <a:gd name="connsiteY5" fmla="*/ 575733 h 631151"/>
              <a:gd name="connsiteX6" fmla="*/ 197042 w 2774531"/>
              <a:gd name="connsiteY6" fmla="*/ 566497 h 631151"/>
              <a:gd name="connsiteX7" fmla="*/ 246303 w 2774531"/>
              <a:gd name="connsiteY7" fmla="*/ 557260 h 631151"/>
              <a:gd name="connsiteX8" fmla="*/ 280170 w 2774531"/>
              <a:gd name="connsiteY8" fmla="*/ 544945 h 631151"/>
              <a:gd name="connsiteX9" fmla="*/ 329430 w 2774531"/>
              <a:gd name="connsiteY9" fmla="*/ 544945 h 631151"/>
              <a:gd name="connsiteX10" fmla="*/ 387927 w 2774531"/>
              <a:gd name="connsiteY10" fmla="*/ 529551 h 631151"/>
              <a:gd name="connsiteX11" fmla="*/ 421794 w 2774531"/>
              <a:gd name="connsiteY11" fmla="*/ 520315 h 631151"/>
              <a:gd name="connsiteX12" fmla="*/ 483370 w 2774531"/>
              <a:gd name="connsiteY12" fmla="*/ 498763 h 631151"/>
              <a:gd name="connsiteX13" fmla="*/ 548024 w 2774531"/>
              <a:gd name="connsiteY13" fmla="*/ 483369 h 631151"/>
              <a:gd name="connsiteX14" fmla="*/ 588048 w 2774531"/>
              <a:gd name="connsiteY14" fmla="*/ 477212 h 631151"/>
              <a:gd name="connsiteX15" fmla="*/ 646545 w 2774531"/>
              <a:gd name="connsiteY15" fmla="*/ 467975 h 631151"/>
              <a:gd name="connsiteX16" fmla="*/ 701964 w 2774531"/>
              <a:gd name="connsiteY16" fmla="*/ 449503 h 631151"/>
              <a:gd name="connsiteX17" fmla="*/ 757382 w 2774531"/>
              <a:gd name="connsiteY17" fmla="*/ 431030 h 631151"/>
              <a:gd name="connsiteX18" fmla="*/ 803564 w 2774531"/>
              <a:gd name="connsiteY18" fmla="*/ 418715 h 631151"/>
              <a:gd name="connsiteX19" fmla="*/ 883612 w 2774531"/>
              <a:gd name="connsiteY19" fmla="*/ 397163 h 631151"/>
              <a:gd name="connsiteX20" fmla="*/ 917479 w 2774531"/>
              <a:gd name="connsiteY20" fmla="*/ 391006 h 631151"/>
              <a:gd name="connsiteX21" fmla="*/ 948267 w 2774531"/>
              <a:gd name="connsiteY21" fmla="*/ 384848 h 631151"/>
              <a:gd name="connsiteX22" fmla="*/ 979054 w 2774531"/>
              <a:gd name="connsiteY22" fmla="*/ 372533 h 631151"/>
              <a:gd name="connsiteX23" fmla="*/ 1034473 w 2774531"/>
              <a:gd name="connsiteY23" fmla="*/ 354060 h 631151"/>
              <a:gd name="connsiteX24" fmla="*/ 1117600 w 2774531"/>
              <a:gd name="connsiteY24" fmla="*/ 338666 h 631151"/>
              <a:gd name="connsiteX25" fmla="*/ 1154545 w 2774531"/>
              <a:gd name="connsiteY25" fmla="*/ 329430 h 631151"/>
              <a:gd name="connsiteX26" fmla="*/ 1182254 w 2774531"/>
              <a:gd name="connsiteY26" fmla="*/ 323272 h 631151"/>
              <a:gd name="connsiteX27" fmla="*/ 1228436 w 2774531"/>
              <a:gd name="connsiteY27" fmla="*/ 314036 h 631151"/>
              <a:gd name="connsiteX28" fmla="*/ 1286933 w 2774531"/>
              <a:gd name="connsiteY28" fmla="*/ 298642 h 631151"/>
              <a:gd name="connsiteX29" fmla="*/ 1348509 w 2774531"/>
              <a:gd name="connsiteY29" fmla="*/ 286327 h 631151"/>
              <a:gd name="connsiteX30" fmla="*/ 1413164 w 2774531"/>
              <a:gd name="connsiteY30" fmla="*/ 280169 h 631151"/>
              <a:gd name="connsiteX31" fmla="*/ 1471660 w 2774531"/>
              <a:gd name="connsiteY31" fmla="*/ 267854 h 631151"/>
              <a:gd name="connsiteX32" fmla="*/ 1527079 w 2774531"/>
              <a:gd name="connsiteY32" fmla="*/ 261697 h 631151"/>
              <a:gd name="connsiteX33" fmla="*/ 1560945 w 2774531"/>
              <a:gd name="connsiteY33" fmla="*/ 252460 h 631151"/>
              <a:gd name="connsiteX34" fmla="*/ 1604048 w 2774531"/>
              <a:gd name="connsiteY34" fmla="*/ 243224 h 631151"/>
              <a:gd name="connsiteX35" fmla="*/ 1659467 w 2774531"/>
              <a:gd name="connsiteY35" fmla="*/ 237066 h 631151"/>
              <a:gd name="connsiteX36" fmla="*/ 1693333 w 2774531"/>
              <a:gd name="connsiteY36" fmla="*/ 227830 h 631151"/>
              <a:gd name="connsiteX37" fmla="*/ 1739515 w 2774531"/>
              <a:gd name="connsiteY37" fmla="*/ 215515 h 631151"/>
              <a:gd name="connsiteX38" fmla="*/ 1804170 w 2774531"/>
              <a:gd name="connsiteY38" fmla="*/ 200121 h 631151"/>
              <a:gd name="connsiteX39" fmla="*/ 1878060 w 2774531"/>
              <a:gd name="connsiteY39" fmla="*/ 187806 h 631151"/>
              <a:gd name="connsiteX40" fmla="*/ 1942715 w 2774531"/>
              <a:gd name="connsiteY40" fmla="*/ 181648 h 631151"/>
              <a:gd name="connsiteX41" fmla="*/ 1970424 w 2774531"/>
              <a:gd name="connsiteY41" fmla="*/ 166254 h 631151"/>
              <a:gd name="connsiteX42" fmla="*/ 2007370 w 2774531"/>
              <a:gd name="connsiteY42" fmla="*/ 157018 h 631151"/>
              <a:gd name="connsiteX43" fmla="*/ 2059709 w 2774531"/>
              <a:gd name="connsiteY43" fmla="*/ 138545 h 631151"/>
              <a:gd name="connsiteX44" fmla="*/ 2093576 w 2774531"/>
              <a:gd name="connsiteY44" fmla="*/ 132388 h 631151"/>
              <a:gd name="connsiteX45" fmla="*/ 2118206 w 2774531"/>
              <a:gd name="connsiteY45" fmla="*/ 120072 h 631151"/>
              <a:gd name="connsiteX46" fmla="*/ 2173624 w 2774531"/>
              <a:gd name="connsiteY46" fmla="*/ 120072 h 631151"/>
              <a:gd name="connsiteX47" fmla="*/ 2173624 w 2774531"/>
              <a:gd name="connsiteY47" fmla="*/ 120072 h 631151"/>
              <a:gd name="connsiteX48" fmla="*/ 2229042 w 2774531"/>
              <a:gd name="connsiteY48" fmla="*/ 107757 h 631151"/>
              <a:gd name="connsiteX49" fmla="*/ 2262909 w 2774531"/>
              <a:gd name="connsiteY49" fmla="*/ 92363 h 631151"/>
              <a:gd name="connsiteX50" fmla="*/ 2278303 w 2774531"/>
              <a:gd name="connsiteY50" fmla="*/ 83127 h 631151"/>
              <a:gd name="connsiteX51" fmla="*/ 2342957 w 2774531"/>
              <a:gd name="connsiteY51" fmla="*/ 76969 h 631151"/>
              <a:gd name="connsiteX52" fmla="*/ 2395297 w 2774531"/>
              <a:gd name="connsiteY52" fmla="*/ 61575 h 631151"/>
              <a:gd name="connsiteX53" fmla="*/ 2441479 w 2774531"/>
              <a:gd name="connsiteY53" fmla="*/ 64654 h 631151"/>
              <a:gd name="connsiteX54" fmla="*/ 2481503 w 2774531"/>
              <a:gd name="connsiteY54" fmla="*/ 49260 h 631151"/>
              <a:gd name="connsiteX55" fmla="*/ 2503054 w 2774531"/>
              <a:gd name="connsiteY55" fmla="*/ 40024 h 631151"/>
              <a:gd name="connsiteX56" fmla="*/ 2561551 w 2774531"/>
              <a:gd name="connsiteY56" fmla="*/ 30788 h 631151"/>
              <a:gd name="connsiteX57" fmla="*/ 2604654 w 2774531"/>
              <a:gd name="connsiteY57" fmla="*/ 33866 h 631151"/>
              <a:gd name="connsiteX58" fmla="*/ 2635442 w 2774531"/>
              <a:gd name="connsiteY58" fmla="*/ 24630 h 631151"/>
              <a:gd name="connsiteX59" fmla="*/ 2721648 w 2774531"/>
              <a:gd name="connsiteY59" fmla="*/ 24630 h 631151"/>
              <a:gd name="connsiteX60" fmla="*/ 2737042 w 2774531"/>
              <a:gd name="connsiteY60" fmla="*/ 0 h 631151"/>
              <a:gd name="connsiteX61" fmla="*/ 2773988 w 2774531"/>
              <a:gd name="connsiteY61" fmla="*/ 0 h 631151"/>
              <a:gd name="connsiteX62" fmla="*/ 2758826 w 2774531"/>
              <a:gd name="connsiteY62" fmla="*/ 2314 h 631151"/>
              <a:gd name="connsiteX0" fmla="*/ 0 w 2779689"/>
              <a:gd name="connsiteY0" fmla="*/ 674889 h 674889"/>
              <a:gd name="connsiteX1" fmla="*/ 49260 w 2779689"/>
              <a:gd name="connsiteY1" fmla="*/ 662574 h 674889"/>
              <a:gd name="connsiteX2" fmla="*/ 70812 w 2779689"/>
              <a:gd name="connsiteY2" fmla="*/ 653338 h 674889"/>
              <a:gd name="connsiteX3" fmla="*/ 98521 w 2779689"/>
              <a:gd name="connsiteY3" fmla="*/ 644101 h 674889"/>
              <a:gd name="connsiteX4" fmla="*/ 138545 w 2779689"/>
              <a:gd name="connsiteY4" fmla="*/ 628707 h 674889"/>
              <a:gd name="connsiteX5" fmla="*/ 166254 w 2779689"/>
              <a:gd name="connsiteY5" fmla="*/ 619471 h 674889"/>
              <a:gd name="connsiteX6" fmla="*/ 197042 w 2779689"/>
              <a:gd name="connsiteY6" fmla="*/ 610235 h 674889"/>
              <a:gd name="connsiteX7" fmla="*/ 246303 w 2779689"/>
              <a:gd name="connsiteY7" fmla="*/ 600998 h 674889"/>
              <a:gd name="connsiteX8" fmla="*/ 280170 w 2779689"/>
              <a:gd name="connsiteY8" fmla="*/ 588683 h 674889"/>
              <a:gd name="connsiteX9" fmla="*/ 329430 w 2779689"/>
              <a:gd name="connsiteY9" fmla="*/ 588683 h 674889"/>
              <a:gd name="connsiteX10" fmla="*/ 387927 w 2779689"/>
              <a:gd name="connsiteY10" fmla="*/ 573289 h 674889"/>
              <a:gd name="connsiteX11" fmla="*/ 421794 w 2779689"/>
              <a:gd name="connsiteY11" fmla="*/ 564053 h 674889"/>
              <a:gd name="connsiteX12" fmla="*/ 483370 w 2779689"/>
              <a:gd name="connsiteY12" fmla="*/ 542501 h 674889"/>
              <a:gd name="connsiteX13" fmla="*/ 548024 w 2779689"/>
              <a:gd name="connsiteY13" fmla="*/ 527107 h 674889"/>
              <a:gd name="connsiteX14" fmla="*/ 588048 w 2779689"/>
              <a:gd name="connsiteY14" fmla="*/ 520950 h 674889"/>
              <a:gd name="connsiteX15" fmla="*/ 646545 w 2779689"/>
              <a:gd name="connsiteY15" fmla="*/ 511713 h 674889"/>
              <a:gd name="connsiteX16" fmla="*/ 701964 w 2779689"/>
              <a:gd name="connsiteY16" fmla="*/ 493241 h 674889"/>
              <a:gd name="connsiteX17" fmla="*/ 757382 w 2779689"/>
              <a:gd name="connsiteY17" fmla="*/ 474768 h 674889"/>
              <a:gd name="connsiteX18" fmla="*/ 803564 w 2779689"/>
              <a:gd name="connsiteY18" fmla="*/ 462453 h 674889"/>
              <a:gd name="connsiteX19" fmla="*/ 883612 w 2779689"/>
              <a:gd name="connsiteY19" fmla="*/ 440901 h 674889"/>
              <a:gd name="connsiteX20" fmla="*/ 917479 w 2779689"/>
              <a:gd name="connsiteY20" fmla="*/ 434744 h 674889"/>
              <a:gd name="connsiteX21" fmla="*/ 948267 w 2779689"/>
              <a:gd name="connsiteY21" fmla="*/ 428586 h 674889"/>
              <a:gd name="connsiteX22" fmla="*/ 979054 w 2779689"/>
              <a:gd name="connsiteY22" fmla="*/ 416271 h 674889"/>
              <a:gd name="connsiteX23" fmla="*/ 1034473 w 2779689"/>
              <a:gd name="connsiteY23" fmla="*/ 397798 h 674889"/>
              <a:gd name="connsiteX24" fmla="*/ 1117600 w 2779689"/>
              <a:gd name="connsiteY24" fmla="*/ 382404 h 674889"/>
              <a:gd name="connsiteX25" fmla="*/ 1154545 w 2779689"/>
              <a:gd name="connsiteY25" fmla="*/ 373168 h 674889"/>
              <a:gd name="connsiteX26" fmla="*/ 1182254 w 2779689"/>
              <a:gd name="connsiteY26" fmla="*/ 367010 h 674889"/>
              <a:gd name="connsiteX27" fmla="*/ 1228436 w 2779689"/>
              <a:gd name="connsiteY27" fmla="*/ 357774 h 674889"/>
              <a:gd name="connsiteX28" fmla="*/ 1286933 w 2779689"/>
              <a:gd name="connsiteY28" fmla="*/ 342380 h 674889"/>
              <a:gd name="connsiteX29" fmla="*/ 1348509 w 2779689"/>
              <a:gd name="connsiteY29" fmla="*/ 330065 h 674889"/>
              <a:gd name="connsiteX30" fmla="*/ 1413164 w 2779689"/>
              <a:gd name="connsiteY30" fmla="*/ 323907 h 674889"/>
              <a:gd name="connsiteX31" fmla="*/ 1471660 w 2779689"/>
              <a:gd name="connsiteY31" fmla="*/ 311592 h 674889"/>
              <a:gd name="connsiteX32" fmla="*/ 1527079 w 2779689"/>
              <a:gd name="connsiteY32" fmla="*/ 305435 h 674889"/>
              <a:gd name="connsiteX33" fmla="*/ 1560945 w 2779689"/>
              <a:gd name="connsiteY33" fmla="*/ 296198 h 674889"/>
              <a:gd name="connsiteX34" fmla="*/ 1604048 w 2779689"/>
              <a:gd name="connsiteY34" fmla="*/ 286962 h 674889"/>
              <a:gd name="connsiteX35" fmla="*/ 1659467 w 2779689"/>
              <a:gd name="connsiteY35" fmla="*/ 280804 h 674889"/>
              <a:gd name="connsiteX36" fmla="*/ 1693333 w 2779689"/>
              <a:gd name="connsiteY36" fmla="*/ 271568 h 674889"/>
              <a:gd name="connsiteX37" fmla="*/ 1739515 w 2779689"/>
              <a:gd name="connsiteY37" fmla="*/ 259253 h 674889"/>
              <a:gd name="connsiteX38" fmla="*/ 1804170 w 2779689"/>
              <a:gd name="connsiteY38" fmla="*/ 243859 h 674889"/>
              <a:gd name="connsiteX39" fmla="*/ 1878060 w 2779689"/>
              <a:gd name="connsiteY39" fmla="*/ 231544 h 674889"/>
              <a:gd name="connsiteX40" fmla="*/ 1942715 w 2779689"/>
              <a:gd name="connsiteY40" fmla="*/ 225386 h 674889"/>
              <a:gd name="connsiteX41" fmla="*/ 1970424 w 2779689"/>
              <a:gd name="connsiteY41" fmla="*/ 209992 h 674889"/>
              <a:gd name="connsiteX42" fmla="*/ 2007370 w 2779689"/>
              <a:gd name="connsiteY42" fmla="*/ 200756 h 674889"/>
              <a:gd name="connsiteX43" fmla="*/ 2059709 w 2779689"/>
              <a:gd name="connsiteY43" fmla="*/ 182283 h 674889"/>
              <a:gd name="connsiteX44" fmla="*/ 2093576 w 2779689"/>
              <a:gd name="connsiteY44" fmla="*/ 176126 h 674889"/>
              <a:gd name="connsiteX45" fmla="*/ 2118206 w 2779689"/>
              <a:gd name="connsiteY45" fmla="*/ 163810 h 674889"/>
              <a:gd name="connsiteX46" fmla="*/ 2173624 w 2779689"/>
              <a:gd name="connsiteY46" fmla="*/ 163810 h 674889"/>
              <a:gd name="connsiteX47" fmla="*/ 2173624 w 2779689"/>
              <a:gd name="connsiteY47" fmla="*/ 163810 h 674889"/>
              <a:gd name="connsiteX48" fmla="*/ 2229042 w 2779689"/>
              <a:gd name="connsiteY48" fmla="*/ 151495 h 674889"/>
              <a:gd name="connsiteX49" fmla="*/ 2262909 w 2779689"/>
              <a:gd name="connsiteY49" fmla="*/ 136101 h 674889"/>
              <a:gd name="connsiteX50" fmla="*/ 2278303 w 2779689"/>
              <a:gd name="connsiteY50" fmla="*/ 126865 h 674889"/>
              <a:gd name="connsiteX51" fmla="*/ 2342957 w 2779689"/>
              <a:gd name="connsiteY51" fmla="*/ 120707 h 674889"/>
              <a:gd name="connsiteX52" fmla="*/ 2395297 w 2779689"/>
              <a:gd name="connsiteY52" fmla="*/ 105313 h 674889"/>
              <a:gd name="connsiteX53" fmla="*/ 2441479 w 2779689"/>
              <a:gd name="connsiteY53" fmla="*/ 108392 h 674889"/>
              <a:gd name="connsiteX54" fmla="*/ 2481503 w 2779689"/>
              <a:gd name="connsiteY54" fmla="*/ 92998 h 674889"/>
              <a:gd name="connsiteX55" fmla="*/ 2503054 w 2779689"/>
              <a:gd name="connsiteY55" fmla="*/ 83762 h 674889"/>
              <a:gd name="connsiteX56" fmla="*/ 2561551 w 2779689"/>
              <a:gd name="connsiteY56" fmla="*/ 74526 h 674889"/>
              <a:gd name="connsiteX57" fmla="*/ 2604654 w 2779689"/>
              <a:gd name="connsiteY57" fmla="*/ 77604 h 674889"/>
              <a:gd name="connsiteX58" fmla="*/ 2635442 w 2779689"/>
              <a:gd name="connsiteY58" fmla="*/ 68368 h 674889"/>
              <a:gd name="connsiteX59" fmla="*/ 2721648 w 2779689"/>
              <a:gd name="connsiteY59" fmla="*/ 68368 h 674889"/>
              <a:gd name="connsiteX60" fmla="*/ 2737042 w 2779689"/>
              <a:gd name="connsiteY60" fmla="*/ 43738 h 674889"/>
              <a:gd name="connsiteX61" fmla="*/ 2773988 w 2779689"/>
              <a:gd name="connsiteY61" fmla="*/ 43738 h 674889"/>
              <a:gd name="connsiteX62" fmla="*/ 2778561 w 2779689"/>
              <a:gd name="connsiteY62" fmla="*/ 3 h 674889"/>
              <a:gd name="connsiteX0" fmla="*/ 0 w 2779689"/>
              <a:gd name="connsiteY0" fmla="*/ 674889 h 674889"/>
              <a:gd name="connsiteX1" fmla="*/ 49260 w 2779689"/>
              <a:gd name="connsiteY1" fmla="*/ 662574 h 674889"/>
              <a:gd name="connsiteX2" fmla="*/ 70812 w 2779689"/>
              <a:gd name="connsiteY2" fmla="*/ 653338 h 674889"/>
              <a:gd name="connsiteX3" fmla="*/ 98521 w 2779689"/>
              <a:gd name="connsiteY3" fmla="*/ 644101 h 674889"/>
              <a:gd name="connsiteX4" fmla="*/ 138545 w 2779689"/>
              <a:gd name="connsiteY4" fmla="*/ 628707 h 674889"/>
              <a:gd name="connsiteX5" fmla="*/ 166254 w 2779689"/>
              <a:gd name="connsiteY5" fmla="*/ 619471 h 674889"/>
              <a:gd name="connsiteX6" fmla="*/ 197042 w 2779689"/>
              <a:gd name="connsiteY6" fmla="*/ 610235 h 674889"/>
              <a:gd name="connsiteX7" fmla="*/ 246303 w 2779689"/>
              <a:gd name="connsiteY7" fmla="*/ 600998 h 674889"/>
              <a:gd name="connsiteX8" fmla="*/ 280170 w 2779689"/>
              <a:gd name="connsiteY8" fmla="*/ 588683 h 674889"/>
              <a:gd name="connsiteX9" fmla="*/ 329430 w 2779689"/>
              <a:gd name="connsiteY9" fmla="*/ 588683 h 674889"/>
              <a:gd name="connsiteX10" fmla="*/ 387927 w 2779689"/>
              <a:gd name="connsiteY10" fmla="*/ 573289 h 674889"/>
              <a:gd name="connsiteX11" fmla="*/ 421794 w 2779689"/>
              <a:gd name="connsiteY11" fmla="*/ 564053 h 674889"/>
              <a:gd name="connsiteX12" fmla="*/ 483370 w 2779689"/>
              <a:gd name="connsiteY12" fmla="*/ 542501 h 674889"/>
              <a:gd name="connsiteX13" fmla="*/ 548024 w 2779689"/>
              <a:gd name="connsiteY13" fmla="*/ 527107 h 674889"/>
              <a:gd name="connsiteX14" fmla="*/ 588048 w 2779689"/>
              <a:gd name="connsiteY14" fmla="*/ 520950 h 674889"/>
              <a:gd name="connsiteX15" fmla="*/ 646545 w 2779689"/>
              <a:gd name="connsiteY15" fmla="*/ 511713 h 674889"/>
              <a:gd name="connsiteX16" fmla="*/ 701964 w 2779689"/>
              <a:gd name="connsiteY16" fmla="*/ 493241 h 674889"/>
              <a:gd name="connsiteX17" fmla="*/ 757382 w 2779689"/>
              <a:gd name="connsiteY17" fmla="*/ 474768 h 674889"/>
              <a:gd name="connsiteX18" fmla="*/ 803564 w 2779689"/>
              <a:gd name="connsiteY18" fmla="*/ 462453 h 674889"/>
              <a:gd name="connsiteX19" fmla="*/ 883612 w 2779689"/>
              <a:gd name="connsiteY19" fmla="*/ 440901 h 674889"/>
              <a:gd name="connsiteX20" fmla="*/ 917479 w 2779689"/>
              <a:gd name="connsiteY20" fmla="*/ 434744 h 674889"/>
              <a:gd name="connsiteX21" fmla="*/ 948267 w 2779689"/>
              <a:gd name="connsiteY21" fmla="*/ 428586 h 674889"/>
              <a:gd name="connsiteX22" fmla="*/ 979054 w 2779689"/>
              <a:gd name="connsiteY22" fmla="*/ 416271 h 674889"/>
              <a:gd name="connsiteX23" fmla="*/ 1034473 w 2779689"/>
              <a:gd name="connsiteY23" fmla="*/ 397798 h 674889"/>
              <a:gd name="connsiteX24" fmla="*/ 1117600 w 2779689"/>
              <a:gd name="connsiteY24" fmla="*/ 382404 h 674889"/>
              <a:gd name="connsiteX25" fmla="*/ 1154545 w 2779689"/>
              <a:gd name="connsiteY25" fmla="*/ 373168 h 674889"/>
              <a:gd name="connsiteX26" fmla="*/ 1182254 w 2779689"/>
              <a:gd name="connsiteY26" fmla="*/ 367010 h 674889"/>
              <a:gd name="connsiteX27" fmla="*/ 1228436 w 2779689"/>
              <a:gd name="connsiteY27" fmla="*/ 357774 h 674889"/>
              <a:gd name="connsiteX28" fmla="*/ 1286933 w 2779689"/>
              <a:gd name="connsiteY28" fmla="*/ 342380 h 674889"/>
              <a:gd name="connsiteX29" fmla="*/ 1348509 w 2779689"/>
              <a:gd name="connsiteY29" fmla="*/ 330065 h 674889"/>
              <a:gd name="connsiteX30" fmla="*/ 1413164 w 2779689"/>
              <a:gd name="connsiteY30" fmla="*/ 323907 h 674889"/>
              <a:gd name="connsiteX31" fmla="*/ 1471660 w 2779689"/>
              <a:gd name="connsiteY31" fmla="*/ 311592 h 674889"/>
              <a:gd name="connsiteX32" fmla="*/ 1527079 w 2779689"/>
              <a:gd name="connsiteY32" fmla="*/ 305435 h 674889"/>
              <a:gd name="connsiteX33" fmla="*/ 1560945 w 2779689"/>
              <a:gd name="connsiteY33" fmla="*/ 296198 h 674889"/>
              <a:gd name="connsiteX34" fmla="*/ 1604048 w 2779689"/>
              <a:gd name="connsiteY34" fmla="*/ 286962 h 674889"/>
              <a:gd name="connsiteX35" fmla="*/ 1659467 w 2779689"/>
              <a:gd name="connsiteY35" fmla="*/ 280804 h 674889"/>
              <a:gd name="connsiteX36" fmla="*/ 1693333 w 2779689"/>
              <a:gd name="connsiteY36" fmla="*/ 271568 h 674889"/>
              <a:gd name="connsiteX37" fmla="*/ 1739515 w 2779689"/>
              <a:gd name="connsiteY37" fmla="*/ 259253 h 674889"/>
              <a:gd name="connsiteX38" fmla="*/ 1804170 w 2779689"/>
              <a:gd name="connsiteY38" fmla="*/ 243859 h 674889"/>
              <a:gd name="connsiteX39" fmla="*/ 1878060 w 2779689"/>
              <a:gd name="connsiteY39" fmla="*/ 231544 h 674889"/>
              <a:gd name="connsiteX40" fmla="*/ 1942715 w 2779689"/>
              <a:gd name="connsiteY40" fmla="*/ 225386 h 674889"/>
              <a:gd name="connsiteX41" fmla="*/ 1970424 w 2779689"/>
              <a:gd name="connsiteY41" fmla="*/ 209992 h 674889"/>
              <a:gd name="connsiteX42" fmla="*/ 2007370 w 2779689"/>
              <a:gd name="connsiteY42" fmla="*/ 200756 h 674889"/>
              <a:gd name="connsiteX43" fmla="*/ 2059709 w 2779689"/>
              <a:gd name="connsiteY43" fmla="*/ 182283 h 674889"/>
              <a:gd name="connsiteX44" fmla="*/ 2093576 w 2779689"/>
              <a:gd name="connsiteY44" fmla="*/ 176126 h 674889"/>
              <a:gd name="connsiteX45" fmla="*/ 2118206 w 2779689"/>
              <a:gd name="connsiteY45" fmla="*/ 163810 h 674889"/>
              <a:gd name="connsiteX46" fmla="*/ 2173624 w 2779689"/>
              <a:gd name="connsiteY46" fmla="*/ 163810 h 674889"/>
              <a:gd name="connsiteX47" fmla="*/ 2173624 w 2779689"/>
              <a:gd name="connsiteY47" fmla="*/ 163810 h 674889"/>
              <a:gd name="connsiteX48" fmla="*/ 2229042 w 2779689"/>
              <a:gd name="connsiteY48" fmla="*/ 151495 h 674889"/>
              <a:gd name="connsiteX49" fmla="*/ 2262909 w 2779689"/>
              <a:gd name="connsiteY49" fmla="*/ 136101 h 674889"/>
              <a:gd name="connsiteX50" fmla="*/ 2278303 w 2779689"/>
              <a:gd name="connsiteY50" fmla="*/ 126865 h 674889"/>
              <a:gd name="connsiteX51" fmla="*/ 2342957 w 2779689"/>
              <a:gd name="connsiteY51" fmla="*/ 120707 h 674889"/>
              <a:gd name="connsiteX52" fmla="*/ 2395297 w 2779689"/>
              <a:gd name="connsiteY52" fmla="*/ 105313 h 674889"/>
              <a:gd name="connsiteX53" fmla="*/ 2441479 w 2779689"/>
              <a:gd name="connsiteY53" fmla="*/ 108392 h 674889"/>
              <a:gd name="connsiteX54" fmla="*/ 2481503 w 2779689"/>
              <a:gd name="connsiteY54" fmla="*/ 92998 h 674889"/>
              <a:gd name="connsiteX55" fmla="*/ 2503054 w 2779689"/>
              <a:gd name="connsiteY55" fmla="*/ 83762 h 674889"/>
              <a:gd name="connsiteX56" fmla="*/ 2561551 w 2779689"/>
              <a:gd name="connsiteY56" fmla="*/ 74526 h 674889"/>
              <a:gd name="connsiteX57" fmla="*/ 2604654 w 2779689"/>
              <a:gd name="connsiteY57" fmla="*/ 77604 h 674889"/>
              <a:gd name="connsiteX58" fmla="*/ 2635442 w 2779689"/>
              <a:gd name="connsiteY58" fmla="*/ 68368 h 674889"/>
              <a:gd name="connsiteX59" fmla="*/ 2721648 w 2779689"/>
              <a:gd name="connsiteY59" fmla="*/ 68368 h 674889"/>
              <a:gd name="connsiteX60" fmla="*/ 2737042 w 2779689"/>
              <a:gd name="connsiteY60" fmla="*/ 43738 h 674889"/>
              <a:gd name="connsiteX61" fmla="*/ 2773988 w 2779689"/>
              <a:gd name="connsiteY61" fmla="*/ 43738 h 674889"/>
              <a:gd name="connsiteX62" fmla="*/ 2778561 w 2779689"/>
              <a:gd name="connsiteY62" fmla="*/ 3 h 674889"/>
              <a:gd name="connsiteX0" fmla="*/ 0 w 2779689"/>
              <a:gd name="connsiteY0" fmla="*/ 674889 h 674889"/>
              <a:gd name="connsiteX1" fmla="*/ 49260 w 2779689"/>
              <a:gd name="connsiteY1" fmla="*/ 662574 h 674889"/>
              <a:gd name="connsiteX2" fmla="*/ 70812 w 2779689"/>
              <a:gd name="connsiteY2" fmla="*/ 653338 h 674889"/>
              <a:gd name="connsiteX3" fmla="*/ 98521 w 2779689"/>
              <a:gd name="connsiteY3" fmla="*/ 644101 h 674889"/>
              <a:gd name="connsiteX4" fmla="*/ 138545 w 2779689"/>
              <a:gd name="connsiteY4" fmla="*/ 628707 h 674889"/>
              <a:gd name="connsiteX5" fmla="*/ 166254 w 2779689"/>
              <a:gd name="connsiteY5" fmla="*/ 619471 h 674889"/>
              <a:gd name="connsiteX6" fmla="*/ 197042 w 2779689"/>
              <a:gd name="connsiteY6" fmla="*/ 610235 h 674889"/>
              <a:gd name="connsiteX7" fmla="*/ 246303 w 2779689"/>
              <a:gd name="connsiteY7" fmla="*/ 600998 h 674889"/>
              <a:gd name="connsiteX8" fmla="*/ 280170 w 2779689"/>
              <a:gd name="connsiteY8" fmla="*/ 588683 h 674889"/>
              <a:gd name="connsiteX9" fmla="*/ 329430 w 2779689"/>
              <a:gd name="connsiteY9" fmla="*/ 588683 h 674889"/>
              <a:gd name="connsiteX10" fmla="*/ 387927 w 2779689"/>
              <a:gd name="connsiteY10" fmla="*/ 573289 h 674889"/>
              <a:gd name="connsiteX11" fmla="*/ 421794 w 2779689"/>
              <a:gd name="connsiteY11" fmla="*/ 564053 h 674889"/>
              <a:gd name="connsiteX12" fmla="*/ 483370 w 2779689"/>
              <a:gd name="connsiteY12" fmla="*/ 542501 h 674889"/>
              <a:gd name="connsiteX13" fmla="*/ 548024 w 2779689"/>
              <a:gd name="connsiteY13" fmla="*/ 527107 h 674889"/>
              <a:gd name="connsiteX14" fmla="*/ 588048 w 2779689"/>
              <a:gd name="connsiteY14" fmla="*/ 520950 h 674889"/>
              <a:gd name="connsiteX15" fmla="*/ 646545 w 2779689"/>
              <a:gd name="connsiteY15" fmla="*/ 511713 h 674889"/>
              <a:gd name="connsiteX16" fmla="*/ 701964 w 2779689"/>
              <a:gd name="connsiteY16" fmla="*/ 493241 h 674889"/>
              <a:gd name="connsiteX17" fmla="*/ 757382 w 2779689"/>
              <a:gd name="connsiteY17" fmla="*/ 474768 h 674889"/>
              <a:gd name="connsiteX18" fmla="*/ 803564 w 2779689"/>
              <a:gd name="connsiteY18" fmla="*/ 462453 h 674889"/>
              <a:gd name="connsiteX19" fmla="*/ 883612 w 2779689"/>
              <a:gd name="connsiteY19" fmla="*/ 440901 h 674889"/>
              <a:gd name="connsiteX20" fmla="*/ 917479 w 2779689"/>
              <a:gd name="connsiteY20" fmla="*/ 434744 h 674889"/>
              <a:gd name="connsiteX21" fmla="*/ 948267 w 2779689"/>
              <a:gd name="connsiteY21" fmla="*/ 428586 h 674889"/>
              <a:gd name="connsiteX22" fmla="*/ 979054 w 2779689"/>
              <a:gd name="connsiteY22" fmla="*/ 416271 h 674889"/>
              <a:gd name="connsiteX23" fmla="*/ 1034473 w 2779689"/>
              <a:gd name="connsiteY23" fmla="*/ 397798 h 674889"/>
              <a:gd name="connsiteX24" fmla="*/ 1117600 w 2779689"/>
              <a:gd name="connsiteY24" fmla="*/ 382404 h 674889"/>
              <a:gd name="connsiteX25" fmla="*/ 1154545 w 2779689"/>
              <a:gd name="connsiteY25" fmla="*/ 373168 h 674889"/>
              <a:gd name="connsiteX26" fmla="*/ 1182254 w 2779689"/>
              <a:gd name="connsiteY26" fmla="*/ 367010 h 674889"/>
              <a:gd name="connsiteX27" fmla="*/ 1228436 w 2779689"/>
              <a:gd name="connsiteY27" fmla="*/ 357774 h 674889"/>
              <a:gd name="connsiteX28" fmla="*/ 1286933 w 2779689"/>
              <a:gd name="connsiteY28" fmla="*/ 342380 h 674889"/>
              <a:gd name="connsiteX29" fmla="*/ 1348509 w 2779689"/>
              <a:gd name="connsiteY29" fmla="*/ 330065 h 674889"/>
              <a:gd name="connsiteX30" fmla="*/ 1413164 w 2779689"/>
              <a:gd name="connsiteY30" fmla="*/ 323907 h 674889"/>
              <a:gd name="connsiteX31" fmla="*/ 1471660 w 2779689"/>
              <a:gd name="connsiteY31" fmla="*/ 311592 h 674889"/>
              <a:gd name="connsiteX32" fmla="*/ 1527079 w 2779689"/>
              <a:gd name="connsiteY32" fmla="*/ 305435 h 674889"/>
              <a:gd name="connsiteX33" fmla="*/ 1560945 w 2779689"/>
              <a:gd name="connsiteY33" fmla="*/ 296198 h 674889"/>
              <a:gd name="connsiteX34" fmla="*/ 1604048 w 2779689"/>
              <a:gd name="connsiteY34" fmla="*/ 286962 h 674889"/>
              <a:gd name="connsiteX35" fmla="*/ 1659467 w 2779689"/>
              <a:gd name="connsiteY35" fmla="*/ 280804 h 674889"/>
              <a:gd name="connsiteX36" fmla="*/ 1693333 w 2779689"/>
              <a:gd name="connsiteY36" fmla="*/ 271568 h 674889"/>
              <a:gd name="connsiteX37" fmla="*/ 1739515 w 2779689"/>
              <a:gd name="connsiteY37" fmla="*/ 259253 h 674889"/>
              <a:gd name="connsiteX38" fmla="*/ 1804170 w 2779689"/>
              <a:gd name="connsiteY38" fmla="*/ 243859 h 674889"/>
              <a:gd name="connsiteX39" fmla="*/ 1878060 w 2779689"/>
              <a:gd name="connsiteY39" fmla="*/ 231544 h 674889"/>
              <a:gd name="connsiteX40" fmla="*/ 1942715 w 2779689"/>
              <a:gd name="connsiteY40" fmla="*/ 225386 h 674889"/>
              <a:gd name="connsiteX41" fmla="*/ 1970424 w 2779689"/>
              <a:gd name="connsiteY41" fmla="*/ 209992 h 674889"/>
              <a:gd name="connsiteX42" fmla="*/ 2007370 w 2779689"/>
              <a:gd name="connsiteY42" fmla="*/ 200756 h 674889"/>
              <a:gd name="connsiteX43" fmla="*/ 2059709 w 2779689"/>
              <a:gd name="connsiteY43" fmla="*/ 182283 h 674889"/>
              <a:gd name="connsiteX44" fmla="*/ 2093576 w 2779689"/>
              <a:gd name="connsiteY44" fmla="*/ 176126 h 674889"/>
              <a:gd name="connsiteX45" fmla="*/ 2118206 w 2779689"/>
              <a:gd name="connsiteY45" fmla="*/ 163810 h 674889"/>
              <a:gd name="connsiteX46" fmla="*/ 2173624 w 2779689"/>
              <a:gd name="connsiteY46" fmla="*/ 163810 h 674889"/>
              <a:gd name="connsiteX47" fmla="*/ 2173624 w 2779689"/>
              <a:gd name="connsiteY47" fmla="*/ 163810 h 674889"/>
              <a:gd name="connsiteX48" fmla="*/ 2229042 w 2779689"/>
              <a:gd name="connsiteY48" fmla="*/ 151495 h 674889"/>
              <a:gd name="connsiteX49" fmla="*/ 2262909 w 2779689"/>
              <a:gd name="connsiteY49" fmla="*/ 136101 h 674889"/>
              <a:gd name="connsiteX50" fmla="*/ 2278303 w 2779689"/>
              <a:gd name="connsiteY50" fmla="*/ 126865 h 674889"/>
              <a:gd name="connsiteX51" fmla="*/ 2342957 w 2779689"/>
              <a:gd name="connsiteY51" fmla="*/ 120707 h 674889"/>
              <a:gd name="connsiteX52" fmla="*/ 2395297 w 2779689"/>
              <a:gd name="connsiteY52" fmla="*/ 105313 h 674889"/>
              <a:gd name="connsiteX53" fmla="*/ 2441479 w 2779689"/>
              <a:gd name="connsiteY53" fmla="*/ 108392 h 674889"/>
              <a:gd name="connsiteX54" fmla="*/ 2481503 w 2779689"/>
              <a:gd name="connsiteY54" fmla="*/ 92998 h 674889"/>
              <a:gd name="connsiteX55" fmla="*/ 2503054 w 2779689"/>
              <a:gd name="connsiteY55" fmla="*/ 83762 h 674889"/>
              <a:gd name="connsiteX56" fmla="*/ 2561551 w 2779689"/>
              <a:gd name="connsiteY56" fmla="*/ 74526 h 674889"/>
              <a:gd name="connsiteX57" fmla="*/ 2604654 w 2779689"/>
              <a:gd name="connsiteY57" fmla="*/ 77604 h 674889"/>
              <a:gd name="connsiteX58" fmla="*/ 2635442 w 2779689"/>
              <a:gd name="connsiteY58" fmla="*/ 68368 h 674889"/>
              <a:gd name="connsiteX59" fmla="*/ 2721648 w 2779689"/>
              <a:gd name="connsiteY59" fmla="*/ 68368 h 674889"/>
              <a:gd name="connsiteX60" fmla="*/ 2737042 w 2779689"/>
              <a:gd name="connsiteY60" fmla="*/ 43738 h 674889"/>
              <a:gd name="connsiteX61" fmla="*/ 2773988 w 2779689"/>
              <a:gd name="connsiteY61" fmla="*/ 43738 h 674889"/>
              <a:gd name="connsiteX62" fmla="*/ 2778561 w 2779689"/>
              <a:gd name="connsiteY62" fmla="*/ 3 h 674889"/>
              <a:gd name="connsiteX0" fmla="*/ 0 w 2778561"/>
              <a:gd name="connsiteY0" fmla="*/ 674886 h 674886"/>
              <a:gd name="connsiteX1" fmla="*/ 49260 w 2778561"/>
              <a:gd name="connsiteY1" fmla="*/ 662571 h 674886"/>
              <a:gd name="connsiteX2" fmla="*/ 70812 w 2778561"/>
              <a:gd name="connsiteY2" fmla="*/ 653335 h 674886"/>
              <a:gd name="connsiteX3" fmla="*/ 98521 w 2778561"/>
              <a:gd name="connsiteY3" fmla="*/ 644098 h 674886"/>
              <a:gd name="connsiteX4" fmla="*/ 138545 w 2778561"/>
              <a:gd name="connsiteY4" fmla="*/ 628704 h 674886"/>
              <a:gd name="connsiteX5" fmla="*/ 166254 w 2778561"/>
              <a:gd name="connsiteY5" fmla="*/ 619468 h 674886"/>
              <a:gd name="connsiteX6" fmla="*/ 197042 w 2778561"/>
              <a:gd name="connsiteY6" fmla="*/ 610232 h 674886"/>
              <a:gd name="connsiteX7" fmla="*/ 246303 w 2778561"/>
              <a:gd name="connsiteY7" fmla="*/ 600995 h 674886"/>
              <a:gd name="connsiteX8" fmla="*/ 280170 w 2778561"/>
              <a:gd name="connsiteY8" fmla="*/ 588680 h 674886"/>
              <a:gd name="connsiteX9" fmla="*/ 329430 w 2778561"/>
              <a:gd name="connsiteY9" fmla="*/ 588680 h 674886"/>
              <a:gd name="connsiteX10" fmla="*/ 387927 w 2778561"/>
              <a:gd name="connsiteY10" fmla="*/ 573286 h 674886"/>
              <a:gd name="connsiteX11" fmla="*/ 421794 w 2778561"/>
              <a:gd name="connsiteY11" fmla="*/ 564050 h 674886"/>
              <a:gd name="connsiteX12" fmla="*/ 483370 w 2778561"/>
              <a:gd name="connsiteY12" fmla="*/ 542498 h 674886"/>
              <a:gd name="connsiteX13" fmla="*/ 548024 w 2778561"/>
              <a:gd name="connsiteY13" fmla="*/ 527104 h 674886"/>
              <a:gd name="connsiteX14" fmla="*/ 588048 w 2778561"/>
              <a:gd name="connsiteY14" fmla="*/ 520947 h 674886"/>
              <a:gd name="connsiteX15" fmla="*/ 646545 w 2778561"/>
              <a:gd name="connsiteY15" fmla="*/ 511710 h 674886"/>
              <a:gd name="connsiteX16" fmla="*/ 701964 w 2778561"/>
              <a:gd name="connsiteY16" fmla="*/ 493238 h 674886"/>
              <a:gd name="connsiteX17" fmla="*/ 757382 w 2778561"/>
              <a:gd name="connsiteY17" fmla="*/ 474765 h 674886"/>
              <a:gd name="connsiteX18" fmla="*/ 803564 w 2778561"/>
              <a:gd name="connsiteY18" fmla="*/ 462450 h 674886"/>
              <a:gd name="connsiteX19" fmla="*/ 883612 w 2778561"/>
              <a:gd name="connsiteY19" fmla="*/ 440898 h 674886"/>
              <a:gd name="connsiteX20" fmla="*/ 917479 w 2778561"/>
              <a:gd name="connsiteY20" fmla="*/ 434741 h 674886"/>
              <a:gd name="connsiteX21" fmla="*/ 948267 w 2778561"/>
              <a:gd name="connsiteY21" fmla="*/ 428583 h 674886"/>
              <a:gd name="connsiteX22" fmla="*/ 979054 w 2778561"/>
              <a:gd name="connsiteY22" fmla="*/ 416268 h 674886"/>
              <a:gd name="connsiteX23" fmla="*/ 1034473 w 2778561"/>
              <a:gd name="connsiteY23" fmla="*/ 397795 h 674886"/>
              <a:gd name="connsiteX24" fmla="*/ 1117600 w 2778561"/>
              <a:gd name="connsiteY24" fmla="*/ 382401 h 674886"/>
              <a:gd name="connsiteX25" fmla="*/ 1154545 w 2778561"/>
              <a:gd name="connsiteY25" fmla="*/ 373165 h 674886"/>
              <a:gd name="connsiteX26" fmla="*/ 1182254 w 2778561"/>
              <a:gd name="connsiteY26" fmla="*/ 367007 h 674886"/>
              <a:gd name="connsiteX27" fmla="*/ 1228436 w 2778561"/>
              <a:gd name="connsiteY27" fmla="*/ 357771 h 674886"/>
              <a:gd name="connsiteX28" fmla="*/ 1286933 w 2778561"/>
              <a:gd name="connsiteY28" fmla="*/ 342377 h 674886"/>
              <a:gd name="connsiteX29" fmla="*/ 1348509 w 2778561"/>
              <a:gd name="connsiteY29" fmla="*/ 330062 h 674886"/>
              <a:gd name="connsiteX30" fmla="*/ 1413164 w 2778561"/>
              <a:gd name="connsiteY30" fmla="*/ 323904 h 674886"/>
              <a:gd name="connsiteX31" fmla="*/ 1471660 w 2778561"/>
              <a:gd name="connsiteY31" fmla="*/ 311589 h 674886"/>
              <a:gd name="connsiteX32" fmla="*/ 1527079 w 2778561"/>
              <a:gd name="connsiteY32" fmla="*/ 305432 h 674886"/>
              <a:gd name="connsiteX33" fmla="*/ 1560945 w 2778561"/>
              <a:gd name="connsiteY33" fmla="*/ 296195 h 674886"/>
              <a:gd name="connsiteX34" fmla="*/ 1604048 w 2778561"/>
              <a:gd name="connsiteY34" fmla="*/ 286959 h 674886"/>
              <a:gd name="connsiteX35" fmla="*/ 1659467 w 2778561"/>
              <a:gd name="connsiteY35" fmla="*/ 280801 h 674886"/>
              <a:gd name="connsiteX36" fmla="*/ 1693333 w 2778561"/>
              <a:gd name="connsiteY36" fmla="*/ 271565 h 674886"/>
              <a:gd name="connsiteX37" fmla="*/ 1739515 w 2778561"/>
              <a:gd name="connsiteY37" fmla="*/ 259250 h 674886"/>
              <a:gd name="connsiteX38" fmla="*/ 1804170 w 2778561"/>
              <a:gd name="connsiteY38" fmla="*/ 243856 h 674886"/>
              <a:gd name="connsiteX39" fmla="*/ 1878060 w 2778561"/>
              <a:gd name="connsiteY39" fmla="*/ 231541 h 674886"/>
              <a:gd name="connsiteX40" fmla="*/ 1942715 w 2778561"/>
              <a:gd name="connsiteY40" fmla="*/ 225383 h 674886"/>
              <a:gd name="connsiteX41" fmla="*/ 1970424 w 2778561"/>
              <a:gd name="connsiteY41" fmla="*/ 209989 h 674886"/>
              <a:gd name="connsiteX42" fmla="*/ 2007370 w 2778561"/>
              <a:gd name="connsiteY42" fmla="*/ 200753 h 674886"/>
              <a:gd name="connsiteX43" fmla="*/ 2059709 w 2778561"/>
              <a:gd name="connsiteY43" fmla="*/ 182280 h 674886"/>
              <a:gd name="connsiteX44" fmla="*/ 2093576 w 2778561"/>
              <a:gd name="connsiteY44" fmla="*/ 176123 h 674886"/>
              <a:gd name="connsiteX45" fmla="*/ 2118206 w 2778561"/>
              <a:gd name="connsiteY45" fmla="*/ 163807 h 674886"/>
              <a:gd name="connsiteX46" fmla="*/ 2173624 w 2778561"/>
              <a:gd name="connsiteY46" fmla="*/ 163807 h 674886"/>
              <a:gd name="connsiteX47" fmla="*/ 2173624 w 2778561"/>
              <a:gd name="connsiteY47" fmla="*/ 163807 h 674886"/>
              <a:gd name="connsiteX48" fmla="*/ 2229042 w 2778561"/>
              <a:gd name="connsiteY48" fmla="*/ 151492 h 674886"/>
              <a:gd name="connsiteX49" fmla="*/ 2262909 w 2778561"/>
              <a:gd name="connsiteY49" fmla="*/ 136098 h 674886"/>
              <a:gd name="connsiteX50" fmla="*/ 2278303 w 2778561"/>
              <a:gd name="connsiteY50" fmla="*/ 126862 h 674886"/>
              <a:gd name="connsiteX51" fmla="*/ 2342957 w 2778561"/>
              <a:gd name="connsiteY51" fmla="*/ 120704 h 674886"/>
              <a:gd name="connsiteX52" fmla="*/ 2395297 w 2778561"/>
              <a:gd name="connsiteY52" fmla="*/ 105310 h 674886"/>
              <a:gd name="connsiteX53" fmla="*/ 2441479 w 2778561"/>
              <a:gd name="connsiteY53" fmla="*/ 108389 h 674886"/>
              <a:gd name="connsiteX54" fmla="*/ 2481503 w 2778561"/>
              <a:gd name="connsiteY54" fmla="*/ 92995 h 674886"/>
              <a:gd name="connsiteX55" fmla="*/ 2503054 w 2778561"/>
              <a:gd name="connsiteY55" fmla="*/ 83759 h 674886"/>
              <a:gd name="connsiteX56" fmla="*/ 2561551 w 2778561"/>
              <a:gd name="connsiteY56" fmla="*/ 74523 h 674886"/>
              <a:gd name="connsiteX57" fmla="*/ 2604654 w 2778561"/>
              <a:gd name="connsiteY57" fmla="*/ 77601 h 674886"/>
              <a:gd name="connsiteX58" fmla="*/ 2635442 w 2778561"/>
              <a:gd name="connsiteY58" fmla="*/ 68365 h 674886"/>
              <a:gd name="connsiteX59" fmla="*/ 2721648 w 2778561"/>
              <a:gd name="connsiteY59" fmla="*/ 68365 h 674886"/>
              <a:gd name="connsiteX60" fmla="*/ 2737042 w 2778561"/>
              <a:gd name="connsiteY60" fmla="*/ 43735 h 674886"/>
              <a:gd name="connsiteX61" fmla="*/ 2773988 w 2778561"/>
              <a:gd name="connsiteY61" fmla="*/ 43735 h 674886"/>
              <a:gd name="connsiteX62" fmla="*/ 2778561 w 2778561"/>
              <a:gd name="connsiteY62" fmla="*/ 0 h 674886"/>
              <a:gd name="connsiteX0" fmla="*/ 0 w 2778561"/>
              <a:gd name="connsiteY0" fmla="*/ 702519 h 702519"/>
              <a:gd name="connsiteX1" fmla="*/ 49260 w 2778561"/>
              <a:gd name="connsiteY1" fmla="*/ 690204 h 702519"/>
              <a:gd name="connsiteX2" fmla="*/ 70812 w 2778561"/>
              <a:gd name="connsiteY2" fmla="*/ 680968 h 702519"/>
              <a:gd name="connsiteX3" fmla="*/ 98521 w 2778561"/>
              <a:gd name="connsiteY3" fmla="*/ 671731 h 702519"/>
              <a:gd name="connsiteX4" fmla="*/ 138545 w 2778561"/>
              <a:gd name="connsiteY4" fmla="*/ 656337 h 702519"/>
              <a:gd name="connsiteX5" fmla="*/ 166254 w 2778561"/>
              <a:gd name="connsiteY5" fmla="*/ 647101 h 702519"/>
              <a:gd name="connsiteX6" fmla="*/ 197042 w 2778561"/>
              <a:gd name="connsiteY6" fmla="*/ 637865 h 702519"/>
              <a:gd name="connsiteX7" fmla="*/ 246303 w 2778561"/>
              <a:gd name="connsiteY7" fmla="*/ 628628 h 702519"/>
              <a:gd name="connsiteX8" fmla="*/ 280170 w 2778561"/>
              <a:gd name="connsiteY8" fmla="*/ 616313 h 702519"/>
              <a:gd name="connsiteX9" fmla="*/ 329430 w 2778561"/>
              <a:gd name="connsiteY9" fmla="*/ 616313 h 702519"/>
              <a:gd name="connsiteX10" fmla="*/ 387927 w 2778561"/>
              <a:gd name="connsiteY10" fmla="*/ 600919 h 702519"/>
              <a:gd name="connsiteX11" fmla="*/ 421794 w 2778561"/>
              <a:gd name="connsiteY11" fmla="*/ 591683 h 702519"/>
              <a:gd name="connsiteX12" fmla="*/ 483370 w 2778561"/>
              <a:gd name="connsiteY12" fmla="*/ 570131 h 702519"/>
              <a:gd name="connsiteX13" fmla="*/ 548024 w 2778561"/>
              <a:gd name="connsiteY13" fmla="*/ 554737 h 702519"/>
              <a:gd name="connsiteX14" fmla="*/ 588048 w 2778561"/>
              <a:gd name="connsiteY14" fmla="*/ 548580 h 702519"/>
              <a:gd name="connsiteX15" fmla="*/ 646545 w 2778561"/>
              <a:gd name="connsiteY15" fmla="*/ 539343 h 702519"/>
              <a:gd name="connsiteX16" fmla="*/ 701964 w 2778561"/>
              <a:gd name="connsiteY16" fmla="*/ 520871 h 702519"/>
              <a:gd name="connsiteX17" fmla="*/ 757382 w 2778561"/>
              <a:gd name="connsiteY17" fmla="*/ 502398 h 702519"/>
              <a:gd name="connsiteX18" fmla="*/ 803564 w 2778561"/>
              <a:gd name="connsiteY18" fmla="*/ 490083 h 702519"/>
              <a:gd name="connsiteX19" fmla="*/ 883612 w 2778561"/>
              <a:gd name="connsiteY19" fmla="*/ 468531 h 702519"/>
              <a:gd name="connsiteX20" fmla="*/ 917479 w 2778561"/>
              <a:gd name="connsiteY20" fmla="*/ 462374 h 702519"/>
              <a:gd name="connsiteX21" fmla="*/ 948267 w 2778561"/>
              <a:gd name="connsiteY21" fmla="*/ 456216 h 702519"/>
              <a:gd name="connsiteX22" fmla="*/ 979054 w 2778561"/>
              <a:gd name="connsiteY22" fmla="*/ 443901 h 702519"/>
              <a:gd name="connsiteX23" fmla="*/ 1034473 w 2778561"/>
              <a:gd name="connsiteY23" fmla="*/ 425428 h 702519"/>
              <a:gd name="connsiteX24" fmla="*/ 1117600 w 2778561"/>
              <a:gd name="connsiteY24" fmla="*/ 410034 h 702519"/>
              <a:gd name="connsiteX25" fmla="*/ 1154545 w 2778561"/>
              <a:gd name="connsiteY25" fmla="*/ 400798 h 702519"/>
              <a:gd name="connsiteX26" fmla="*/ 1182254 w 2778561"/>
              <a:gd name="connsiteY26" fmla="*/ 394640 h 702519"/>
              <a:gd name="connsiteX27" fmla="*/ 1228436 w 2778561"/>
              <a:gd name="connsiteY27" fmla="*/ 385404 h 702519"/>
              <a:gd name="connsiteX28" fmla="*/ 1286933 w 2778561"/>
              <a:gd name="connsiteY28" fmla="*/ 370010 h 702519"/>
              <a:gd name="connsiteX29" fmla="*/ 1348509 w 2778561"/>
              <a:gd name="connsiteY29" fmla="*/ 357695 h 702519"/>
              <a:gd name="connsiteX30" fmla="*/ 1413164 w 2778561"/>
              <a:gd name="connsiteY30" fmla="*/ 351537 h 702519"/>
              <a:gd name="connsiteX31" fmla="*/ 1471660 w 2778561"/>
              <a:gd name="connsiteY31" fmla="*/ 339222 h 702519"/>
              <a:gd name="connsiteX32" fmla="*/ 1527079 w 2778561"/>
              <a:gd name="connsiteY32" fmla="*/ 333065 h 702519"/>
              <a:gd name="connsiteX33" fmla="*/ 1560945 w 2778561"/>
              <a:gd name="connsiteY33" fmla="*/ 323828 h 702519"/>
              <a:gd name="connsiteX34" fmla="*/ 1604048 w 2778561"/>
              <a:gd name="connsiteY34" fmla="*/ 314592 h 702519"/>
              <a:gd name="connsiteX35" fmla="*/ 1659467 w 2778561"/>
              <a:gd name="connsiteY35" fmla="*/ 308434 h 702519"/>
              <a:gd name="connsiteX36" fmla="*/ 1693333 w 2778561"/>
              <a:gd name="connsiteY36" fmla="*/ 299198 h 702519"/>
              <a:gd name="connsiteX37" fmla="*/ 1739515 w 2778561"/>
              <a:gd name="connsiteY37" fmla="*/ 286883 h 702519"/>
              <a:gd name="connsiteX38" fmla="*/ 1804170 w 2778561"/>
              <a:gd name="connsiteY38" fmla="*/ 271489 h 702519"/>
              <a:gd name="connsiteX39" fmla="*/ 1878060 w 2778561"/>
              <a:gd name="connsiteY39" fmla="*/ 259174 h 702519"/>
              <a:gd name="connsiteX40" fmla="*/ 1942715 w 2778561"/>
              <a:gd name="connsiteY40" fmla="*/ 253016 h 702519"/>
              <a:gd name="connsiteX41" fmla="*/ 1970424 w 2778561"/>
              <a:gd name="connsiteY41" fmla="*/ 237622 h 702519"/>
              <a:gd name="connsiteX42" fmla="*/ 2007370 w 2778561"/>
              <a:gd name="connsiteY42" fmla="*/ 228386 h 702519"/>
              <a:gd name="connsiteX43" fmla="*/ 2059709 w 2778561"/>
              <a:gd name="connsiteY43" fmla="*/ 209913 h 702519"/>
              <a:gd name="connsiteX44" fmla="*/ 2093576 w 2778561"/>
              <a:gd name="connsiteY44" fmla="*/ 203756 h 702519"/>
              <a:gd name="connsiteX45" fmla="*/ 2118206 w 2778561"/>
              <a:gd name="connsiteY45" fmla="*/ 191440 h 702519"/>
              <a:gd name="connsiteX46" fmla="*/ 2173624 w 2778561"/>
              <a:gd name="connsiteY46" fmla="*/ 191440 h 702519"/>
              <a:gd name="connsiteX47" fmla="*/ 2173624 w 2778561"/>
              <a:gd name="connsiteY47" fmla="*/ 191440 h 702519"/>
              <a:gd name="connsiteX48" fmla="*/ 2229042 w 2778561"/>
              <a:gd name="connsiteY48" fmla="*/ 179125 h 702519"/>
              <a:gd name="connsiteX49" fmla="*/ 2262909 w 2778561"/>
              <a:gd name="connsiteY49" fmla="*/ 163731 h 702519"/>
              <a:gd name="connsiteX50" fmla="*/ 2278303 w 2778561"/>
              <a:gd name="connsiteY50" fmla="*/ 154495 h 702519"/>
              <a:gd name="connsiteX51" fmla="*/ 2342957 w 2778561"/>
              <a:gd name="connsiteY51" fmla="*/ 148337 h 702519"/>
              <a:gd name="connsiteX52" fmla="*/ 2395297 w 2778561"/>
              <a:gd name="connsiteY52" fmla="*/ 132943 h 702519"/>
              <a:gd name="connsiteX53" fmla="*/ 2441479 w 2778561"/>
              <a:gd name="connsiteY53" fmla="*/ 136022 h 702519"/>
              <a:gd name="connsiteX54" fmla="*/ 2481503 w 2778561"/>
              <a:gd name="connsiteY54" fmla="*/ 120628 h 702519"/>
              <a:gd name="connsiteX55" fmla="*/ 2503054 w 2778561"/>
              <a:gd name="connsiteY55" fmla="*/ 111392 h 702519"/>
              <a:gd name="connsiteX56" fmla="*/ 2561551 w 2778561"/>
              <a:gd name="connsiteY56" fmla="*/ 102156 h 702519"/>
              <a:gd name="connsiteX57" fmla="*/ 2604654 w 2778561"/>
              <a:gd name="connsiteY57" fmla="*/ 105234 h 702519"/>
              <a:gd name="connsiteX58" fmla="*/ 2635442 w 2778561"/>
              <a:gd name="connsiteY58" fmla="*/ 95998 h 702519"/>
              <a:gd name="connsiteX59" fmla="*/ 2721648 w 2778561"/>
              <a:gd name="connsiteY59" fmla="*/ 95998 h 702519"/>
              <a:gd name="connsiteX60" fmla="*/ 2737042 w 2778561"/>
              <a:gd name="connsiteY60" fmla="*/ 71368 h 702519"/>
              <a:gd name="connsiteX61" fmla="*/ 2773988 w 2778561"/>
              <a:gd name="connsiteY61" fmla="*/ 71368 h 702519"/>
              <a:gd name="connsiteX62" fmla="*/ 2778561 w 2778561"/>
              <a:gd name="connsiteY62" fmla="*/ 0 h 702519"/>
              <a:gd name="connsiteX0" fmla="*/ 0 w 2783585"/>
              <a:gd name="connsiteY0" fmla="*/ 702519 h 702519"/>
              <a:gd name="connsiteX1" fmla="*/ 49260 w 2783585"/>
              <a:gd name="connsiteY1" fmla="*/ 690204 h 702519"/>
              <a:gd name="connsiteX2" fmla="*/ 70812 w 2783585"/>
              <a:gd name="connsiteY2" fmla="*/ 680968 h 702519"/>
              <a:gd name="connsiteX3" fmla="*/ 98521 w 2783585"/>
              <a:gd name="connsiteY3" fmla="*/ 671731 h 702519"/>
              <a:gd name="connsiteX4" fmla="*/ 138545 w 2783585"/>
              <a:gd name="connsiteY4" fmla="*/ 656337 h 702519"/>
              <a:gd name="connsiteX5" fmla="*/ 166254 w 2783585"/>
              <a:gd name="connsiteY5" fmla="*/ 647101 h 702519"/>
              <a:gd name="connsiteX6" fmla="*/ 197042 w 2783585"/>
              <a:gd name="connsiteY6" fmla="*/ 637865 h 702519"/>
              <a:gd name="connsiteX7" fmla="*/ 246303 w 2783585"/>
              <a:gd name="connsiteY7" fmla="*/ 628628 h 702519"/>
              <a:gd name="connsiteX8" fmla="*/ 280170 w 2783585"/>
              <a:gd name="connsiteY8" fmla="*/ 616313 h 702519"/>
              <a:gd name="connsiteX9" fmla="*/ 329430 w 2783585"/>
              <a:gd name="connsiteY9" fmla="*/ 616313 h 702519"/>
              <a:gd name="connsiteX10" fmla="*/ 387927 w 2783585"/>
              <a:gd name="connsiteY10" fmla="*/ 600919 h 702519"/>
              <a:gd name="connsiteX11" fmla="*/ 421794 w 2783585"/>
              <a:gd name="connsiteY11" fmla="*/ 591683 h 702519"/>
              <a:gd name="connsiteX12" fmla="*/ 483370 w 2783585"/>
              <a:gd name="connsiteY12" fmla="*/ 570131 h 702519"/>
              <a:gd name="connsiteX13" fmla="*/ 548024 w 2783585"/>
              <a:gd name="connsiteY13" fmla="*/ 554737 h 702519"/>
              <a:gd name="connsiteX14" fmla="*/ 588048 w 2783585"/>
              <a:gd name="connsiteY14" fmla="*/ 548580 h 702519"/>
              <a:gd name="connsiteX15" fmla="*/ 646545 w 2783585"/>
              <a:gd name="connsiteY15" fmla="*/ 539343 h 702519"/>
              <a:gd name="connsiteX16" fmla="*/ 701964 w 2783585"/>
              <a:gd name="connsiteY16" fmla="*/ 520871 h 702519"/>
              <a:gd name="connsiteX17" fmla="*/ 757382 w 2783585"/>
              <a:gd name="connsiteY17" fmla="*/ 502398 h 702519"/>
              <a:gd name="connsiteX18" fmla="*/ 803564 w 2783585"/>
              <a:gd name="connsiteY18" fmla="*/ 490083 h 702519"/>
              <a:gd name="connsiteX19" fmla="*/ 883612 w 2783585"/>
              <a:gd name="connsiteY19" fmla="*/ 468531 h 702519"/>
              <a:gd name="connsiteX20" fmla="*/ 917479 w 2783585"/>
              <a:gd name="connsiteY20" fmla="*/ 462374 h 702519"/>
              <a:gd name="connsiteX21" fmla="*/ 948267 w 2783585"/>
              <a:gd name="connsiteY21" fmla="*/ 456216 h 702519"/>
              <a:gd name="connsiteX22" fmla="*/ 979054 w 2783585"/>
              <a:gd name="connsiteY22" fmla="*/ 443901 h 702519"/>
              <a:gd name="connsiteX23" fmla="*/ 1034473 w 2783585"/>
              <a:gd name="connsiteY23" fmla="*/ 425428 h 702519"/>
              <a:gd name="connsiteX24" fmla="*/ 1117600 w 2783585"/>
              <a:gd name="connsiteY24" fmla="*/ 410034 h 702519"/>
              <a:gd name="connsiteX25" fmla="*/ 1154545 w 2783585"/>
              <a:gd name="connsiteY25" fmla="*/ 400798 h 702519"/>
              <a:gd name="connsiteX26" fmla="*/ 1182254 w 2783585"/>
              <a:gd name="connsiteY26" fmla="*/ 394640 h 702519"/>
              <a:gd name="connsiteX27" fmla="*/ 1228436 w 2783585"/>
              <a:gd name="connsiteY27" fmla="*/ 385404 h 702519"/>
              <a:gd name="connsiteX28" fmla="*/ 1286933 w 2783585"/>
              <a:gd name="connsiteY28" fmla="*/ 370010 h 702519"/>
              <a:gd name="connsiteX29" fmla="*/ 1348509 w 2783585"/>
              <a:gd name="connsiteY29" fmla="*/ 357695 h 702519"/>
              <a:gd name="connsiteX30" fmla="*/ 1413164 w 2783585"/>
              <a:gd name="connsiteY30" fmla="*/ 351537 h 702519"/>
              <a:gd name="connsiteX31" fmla="*/ 1471660 w 2783585"/>
              <a:gd name="connsiteY31" fmla="*/ 339222 h 702519"/>
              <a:gd name="connsiteX32" fmla="*/ 1527079 w 2783585"/>
              <a:gd name="connsiteY32" fmla="*/ 333065 h 702519"/>
              <a:gd name="connsiteX33" fmla="*/ 1560945 w 2783585"/>
              <a:gd name="connsiteY33" fmla="*/ 323828 h 702519"/>
              <a:gd name="connsiteX34" fmla="*/ 1604048 w 2783585"/>
              <a:gd name="connsiteY34" fmla="*/ 314592 h 702519"/>
              <a:gd name="connsiteX35" fmla="*/ 1659467 w 2783585"/>
              <a:gd name="connsiteY35" fmla="*/ 308434 h 702519"/>
              <a:gd name="connsiteX36" fmla="*/ 1693333 w 2783585"/>
              <a:gd name="connsiteY36" fmla="*/ 299198 h 702519"/>
              <a:gd name="connsiteX37" fmla="*/ 1739515 w 2783585"/>
              <a:gd name="connsiteY37" fmla="*/ 286883 h 702519"/>
              <a:gd name="connsiteX38" fmla="*/ 1804170 w 2783585"/>
              <a:gd name="connsiteY38" fmla="*/ 271489 h 702519"/>
              <a:gd name="connsiteX39" fmla="*/ 1878060 w 2783585"/>
              <a:gd name="connsiteY39" fmla="*/ 259174 h 702519"/>
              <a:gd name="connsiteX40" fmla="*/ 1942715 w 2783585"/>
              <a:gd name="connsiteY40" fmla="*/ 253016 h 702519"/>
              <a:gd name="connsiteX41" fmla="*/ 1970424 w 2783585"/>
              <a:gd name="connsiteY41" fmla="*/ 237622 h 702519"/>
              <a:gd name="connsiteX42" fmla="*/ 2007370 w 2783585"/>
              <a:gd name="connsiteY42" fmla="*/ 228386 h 702519"/>
              <a:gd name="connsiteX43" fmla="*/ 2059709 w 2783585"/>
              <a:gd name="connsiteY43" fmla="*/ 209913 h 702519"/>
              <a:gd name="connsiteX44" fmla="*/ 2093576 w 2783585"/>
              <a:gd name="connsiteY44" fmla="*/ 203756 h 702519"/>
              <a:gd name="connsiteX45" fmla="*/ 2118206 w 2783585"/>
              <a:gd name="connsiteY45" fmla="*/ 191440 h 702519"/>
              <a:gd name="connsiteX46" fmla="*/ 2173624 w 2783585"/>
              <a:gd name="connsiteY46" fmla="*/ 191440 h 702519"/>
              <a:gd name="connsiteX47" fmla="*/ 2173624 w 2783585"/>
              <a:gd name="connsiteY47" fmla="*/ 191440 h 702519"/>
              <a:gd name="connsiteX48" fmla="*/ 2229042 w 2783585"/>
              <a:gd name="connsiteY48" fmla="*/ 179125 h 702519"/>
              <a:gd name="connsiteX49" fmla="*/ 2262909 w 2783585"/>
              <a:gd name="connsiteY49" fmla="*/ 163731 h 702519"/>
              <a:gd name="connsiteX50" fmla="*/ 2278303 w 2783585"/>
              <a:gd name="connsiteY50" fmla="*/ 154495 h 702519"/>
              <a:gd name="connsiteX51" fmla="*/ 2342957 w 2783585"/>
              <a:gd name="connsiteY51" fmla="*/ 148337 h 702519"/>
              <a:gd name="connsiteX52" fmla="*/ 2395297 w 2783585"/>
              <a:gd name="connsiteY52" fmla="*/ 132943 h 702519"/>
              <a:gd name="connsiteX53" fmla="*/ 2441479 w 2783585"/>
              <a:gd name="connsiteY53" fmla="*/ 136022 h 702519"/>
              <a:gd name="connsiteX54" fmla="*/ 2481503 w 2783585"/>
              <a:gd name="connsiteY54" fmla="*/ 120628 h 702519"/>
              <a:gd name="connsiteX55" fmla="*/ 2503054 w 2783585"/>
              <a:gd name="connsiteY55" fmla="*/ 111392 h 702519"/>
              <a:gd name="connsiteX56" fmla="*/ 2561551 w 2783585"/>
              <a:gd name="connsiteY56" fmla="*/ 102156 h 702519"/>
              <a:gd name="connsiteX57" fmla="*/ 2604654 w 2783585"/>
              <a:gd name="connsiteY57" fmla="*/ 105234 h 702519"/>
              <a:gd name="connsiteX58" fmla="*/ 2635442 w 2783585"/>
              <a:gd name="connsiteY58" fmla="*/ 95998 h 702519"/>
              <a:gd name="connsiteX59" fmla="*/ 2721648 w 2783585"/>
              <a:gd name="connsiteY59" fmla="*/ 95998 h 702519"/>
              <a:gd name="connsiteX60" fmla="*/ 2737042 w 2783585"/>
              <a:gd name="connsiteY60" fmla="*/ 71368 h 702519"/>
              <a:gd name="connsiteX61" fmla="*/ 2773988 w 2783585"/>
              <a:gd name="connsiteY61" fmla="*/ 71368 h 702519"/>
              <a:gd name="connsiteX62" fmla="*/ 2783585 w 2783585"/>
              <a:gd name="connsiteY62" fmla="*/ 0 h 702519"/>
              <a:gd name="connsiteX0" fmla="*/ 0 w 2786097"/>
              <a:gd name="connsiteY0" fmla="*/ 689959 h 689959"/>
              <a:gd name="connsiteX1" fmla="*/ 49260 w 2786097"/>
              <a:gd name="connsiteY1" fmla="*/ 677644 h 689959"/>
              <a:gd name="connsiteX2" fmla="*/ 70812 w 2786097"/>
              <a:gd name="connsiteY2" fmla="*/ 668408 h 689959"/>
              <a:gd name="connsiteX3" fmla="*/ 98521 w 2786097"/>
              <a:gd name="connsiteY3" fmla="*/ 659171 h 689959"/>
              <a:gd name="connsiteX4" fmla="*/ 138545 w 2786097"/>
              <a:gd name="connsiteY4" fmla="*/ 643777 h 689959"/>
              <a:gd name="connsiteX5" fmla="*/ 166254 w 2786097"/>
              <a:gd name="connsiteY5" fmla="*/ 634541 h 689959"/>
              <a:gd name="connsiteX6" fmla="*/ 197042 w 2786097"/>
              <a:gd name="connsiteY6" fmla="*/ 625305 h 689959"/>
              <a:gd name="connsiteX7" fmla="*/ 246303 w 2786097"/>
              <a:gd name="connsiteY7" fmla="*/ 616068 h 689959"/>
              <a:gd name="connsiteX8" fmla="*/ 280170 w 2786097"/>
              <a:gd name="connsiteY8" fmla="*/ 603753 h 689959"/>
              <a:gd name="connsiteX9" fmla="*/ 329430 w 2786097"/>
              <a:gd name="connsiteY9" fmla="*/ 603753 h 689959"/>
              <a:gd name="connsiteX10" fmla="*/ 387927 w 2786097"/>
              <a:gd name="connsiteY10" fmla="*/ 588359 h 689959"/>
              <a:gd name="connsiteX11" fmla="*/ 421794 w 2786097"/>
              <a:gd name="connsiteY11" fmla="*/ 579123 h 689959"/>
              <a:gd name="connsiteX12" fmla="*/ 483370 w 2786097"/>
              <a:gd name="connsiteY12" fmla="*/ 557571 h 689959"/>
              <a:gd name="connsiteX13" fmla="*/ 548024 w 2786097"/>
              <a:gd name="connsiteY13" fmla="*/ 542177 h 689959"/>
              <a:gd name="connsiteX14" fmla="*/ 588048 w 2786097"/>
              <a:gd name="connsiteY14" fmla="*/ 536020 h 689959"/>
              <a:gd name="connsiteX15" fmla="*/ 646545 w 2786097"/>
              <a:gd name="connsiteY15" fmla="*/ 526783 h 689959"/>
              <a:gd name="connsiteX16" fmla="*/ 701964 w 2786097"/>
              <a:gd name="connsiteY16" fmla="*/ 508311 h 689959"/>
              <a:gd name="connsiteX17" fmla="*/ 757382 w 2786097"/>
              <a:gd name="connsiteY17" fmla="*/ 489838 h 689959"/>
              <a:gd name="connsiteX18" fmla="*/ 803564 w 2786097"/>
              <a:gd name="connsiteY18" fmla="*/ 477523 h 689959"/>
              <a:gd name="connsiteX19" fmla="*/ 883612 w 2786097"/>
              <a:gd name="connsiteY19" fmla="*/ 455971 h 689959"/>
              <a:gd name="connsiteX20" fmla="*/ 917479 w 2786097"/>
              <a:gd name="connsiteY20" fmla="*/ 449814 h 689959"/>
              <a:gd name="connsiteX21" fmla="*/ 948267 w 2786097"/>
              <a:gd name="connsiteY21" fmla="*/ 443656 h 689959"/>
              <a:gd name="connsiteX22" fmla="*/ 979054 w 2786097"/>
              <a:gd name="connsiteY22" fmla="*/ 431341 h 689959"/>
              <a:gd name="connsiteX23" fmla="*/ 1034473 w 2786097"/>
              <a:gd name="connsiteY23" fmla="*/ 412868 h 689959"/>
              <a:gd name="connsiteX24" fmla="*/ 1117600 w 2786097"/>
              <a:gd name="connsiteY24" fmla="*/ 397474 h 689959"/>
              <a:gd name="connsiteX25" fmla="*/ 1154545 w 2786097"/>
              <a:gd name="connsiteY25" fmla="*/ 388238 h 689959"/>
              <a:gd name="connsiteX26" fmla="*/ 1182254 w 2786097"/>
              <a:gd name="connsiteY26" fmla="*/ 382080 h 689959"/>
              <a:gd name="connsiteX27" fmla="*/ 1228436 w 2786097"/>
              <a:gd name="connsiteY27" fmla="*/ 372844 h 689959"/>
              <a:gd name="connsiteX28" fmla="*/ 1286933 w 2786097"/>
              <a:gd name="connsiteY28" fmla="*/ 357450 h 689959"/>
              <a:gd name="connsiteX29" fmla="*/ 1348509 w 2786097"/>
              <a:gd name="connsiteY29" fmla="*/ 345135 h 689959"/>
              <a:gd name="connsiteX30" fmla="*/ 1413164 w 2786097"/>
              <a:gd name="connsiteY30" fmla="*/ 338977 h 689959"/>
              <a:gd name="connsiteX31" fmla="*/ 1471660 w 2786097"/>
              <a:gd name="connsiteY31" fmla="*/ 326662 h 689959"/>
              <a:gd name="connsiteX32" fmla="*/ 1527079 w 2786097"/>
              <a:gd name="connsiteY32" fmla="*/ 320505 h 689959"/>
              <a:gd name="connsiteX33" fmla="*/ 1560945 w 2786097"/>
              <a:gd name="connsiteY33" fmla="*/ 311268 h 689959"/>
              <a:gd name="connsiteX34" fmla="*/ 1604048 w 2786097"/>
              <a:gd name="connsiteY34" fmla="*/ 302032 h 689959"/>
              <a:gd name="connsiteX35" fmla="*/ 1659467 w 2786097"/>
              <a:gd name="connsiteY35" fmla="*/ 295874 h 689959"/>
              <a:gd name="connsiteX36" fmla="*/ 1693333 w 2786097"/>
              <a:gd name="connsiteY36" fmla="*/ 286638 h 689959"/>
              <a:gd name="connsiteX37" fmla="*/ 1739515 w 2786097"/>
              <a:gd name="connsiteY37" fmla="*/ 274323 h 689959"/>
              <a:gd name="connsiteX38" fmla="*/ 1804170 w 2786097"/>
              <a:gd name="connsiteY38" fmla="*/ 258929 h 689959"/>
              <a:gd name="connsiteX39" fmla="*/ 1878060 w 2786097"/>
              <a:gd name="connsiteY39" fmla="*/ 246614 h 689959"/>
              <a:gd name="connsiteX40" fmla="*/ 1942715 w 2786097"/>
              <a:gd name="connsiteY40" fmla="*/ 240456 h 689959"/>
              <a:gd name="connsiteX41" fmla="*/ 1970424 w 2786097"/>
              <a:gd name="connsiteY41" fmla="*/ 225062 h 689959"/>
              <a:gd name="connsiteX42" fmla="*/ 2007370 w 2786097"/>
              <a:gd name="connsiteY42" fmla="*/ 215826 h 689959"/>
              <a:gd name="connsiteX43" fmla="*/ 2059709 w 2786097"/>
              <a:gd name="connsiteY43" fmla="*/ 197353 h 689959"/>
              <a:gd name="connsiteX44" fmla="*/ 2093576 w 2786097"/>
              <a:gd name="connsiteY44" fmla="*/ 191196 h 689959"/>
              <a:gd name="connsiteX45" fmla="*/ 2118206 w 2786097"/>
              <a:gd name="connsiteY45" fmla="*/ 178880 h 689959"/>
              <a:gd name="connsiteX46" fmla="*/ 2173624 w 2786097"/>
              <a:gd name="connsiteY46" fmla="*/ 178880 h 689959"/>
              <a:gd name="connsiteX47" fmla="*/ 2173624 w 2786097"/>
              <a:gd name="connsiteY47" fmla="*/ 178880 h 689959"/>
              <a:gd name="connsiteX48" fmla="*/ 2229042 w 2786097"/>
              <a:gd name="connsiteY48" fmla="*/ 166565 h 689959"/>
              <a:gd name="connsiteX49" fmla="*/ 2262909 w 2786097"/>
              <a:gd name="connsiteY49" fmla="*/ 151171 h 689959"/>
              <a:gd name="connsiteX50" fmla="*/ 2278303 w 2786097"/>
              <a:gd name="connsiteY50" fmla="*/ 141935 h 689959"/>
              <a:gd name="connsiteX51" fmla="*/ 2342957 w 2786097"/>
              <a:gd name="connsiteY51" fmla="*/ 135777 h 689959"/>
              <a:gd name="connsiteX52" fmla="*/ 2395297 w 2786097"/>
              <a:gd name="connsiteY52" fmla="*/ 120383 h 689959"/>
              <a:gd name="connsiteX53" fmla="*/ 2441479 w 2786097"/>
              <a:gd name="connsiteY53" fmla="*/ 123462 h 689959"/>
              <a:gd name="connsiteX54" fmla="*/ 2481503 w 2786097"/>
              <a:gd name="connsiteY54" fmla="*/ 108068 h 689959"/>
              <a:gd name="connsiteX55" fmla="*/ 2503054 w 2786097"/>
              <a:gd name="connsiteY55" fmla="*/ 98832 h 689959"/>
              <a:gd name="connsiteX56" fmla="*/ 2561551 w 2786097"/>
              <a:gd name="connsiteY56" fmla="*/ 89596 h 689959"/>
              <a:gd name="connsiteX57" fmla="*/ 2604654 w 2786097"/>
              <a:gd name="connsiteY57" fmla="*/ 92674 h 689959"/>
              <a:gd name="connsiteX58" fmla="*/ 2635442 w 2786097"/>
              <a:gd name="connsiteY58" fmla="*/ 83438 h 689959"/>
              <a:gd name="connsiteX59" fmla="*/ 2721648 w 2786097"/>
              <a:gd name="connsiteY59" fmla="*/ 83438 h 689959"/>
              <a:gd name="connsiteX60" fmla="*/ 2737042 w 2786097"/>
              <a:gd name="connsiteY60" fmla="*/ 58808 h 689959"/>
              <a:gd name="connsiteX61" fmla="*/ 2773988 w 2786097"/>
              <a:gd name="connsiteY61" fmla="*/ 58808 h 689959"/>
              <a:gd name="connsiteX62" fmla="*/ 2786097 w 2786097"/>
              <a:gd name="connsiteY62" fmla="*/ 0 h 689959"/>
              <a:gd name="connsiteX0" fmla="*/ 0 w 2786097"/>
              <a:gd name="connsiteY0" fmla="*/ 689959 h 689959"/>
              <a:gd name="connsiteX1" fmla="*/ 49260 w 2786097"/>
              <a:gd name="connsiteY1" fmla="*/ 677644 h 689959"/>
              <a:gd name="connsiteX2" fmla="*/ 70812 w 2786097"/>
              <a:gd name="connsiteY2" fmla="*/ 668408 h 689959"/>
              <a:gd name="connsiteX3" fmla="*/ 98521 w 2786097"/>
              <a:gd name="connsiteY3" fmla="*/ 659171 h 689959"/>
              <a:gd name="connsiteX4" fmla="*/ 138545 w 2786097"/>
              <a:gd name="connsiteY4" fmla="*/ 643777 h 689959"/>
              <a:gd name="connsiteX5" fmla="*/ 166254 w 2786097"/>
              <a:gd name="connsiteY5" fmla="*/ 634541 h 689959"/>
              <a:gd name="connsiteX6" fmla="*/ 197042 w 2786097"/>
              <a:gd name="connsiteY6" fmla="*/ 625305 h 689959"/>
              <a:gd name="connsiteX7" fmla="*/ 246303 w 2786097"/>
              <a:gd name="connsiteY7" fmla="*/ 616068 h 689959"/>
              <a:gd name="connsiteX8" fmla="*/ 280170 w 2786097"/>
              <a:gd name="connsiteY8" fmla="*/ 603753 h 689959"/>
              <a:gd name="connsiteX9" fmla="*/ 329430 w 2786097"/>
              <a:gd name="connsiteY9" fmla="*/ 603753 h 689959"/>
              <a:gd name="connsiteX10" fmla="*/ 387927 w 2786097"/>
              <a:gd name="connsiteY10" fmla="*/ 588359 h 689959"/>
              <a:gd name="connsiteX11" fmla="*/ 421794 w 2786097"/>
              <a:gd name="connsiteY11" fmla="*/ 579123 h 689959"/>
              <a:gd name="connsiteX12" fmla="*/ 483370 w 2786097"/>
              <a:gd name="connsiteY12" fmla="*/ 557571 h 689959"/>
              <a:gd name="connsiteX13" fmla="*/ 548024 w 2786097"/>
              <a:gd name="connsiteY13" fmla="*/ 542177 h 689959"/>
              <a:gd name="connsiteX14" fmla="*/ 588048 w 2786097"/>
              <a:gd name="connsiteY14" fmla="*/ 536020 h 689959"/>
              <a:gd name="connsiteX15" fmla="*/ 646545 w 2786097"/>
              <a:gd name="connsiteY15" fmla="*/ 526783 h 689959"/>
              <a:gd name="connsiteX16" fmla="*/ 701964 w 2786097"/>
              <a:gd name="connsiteY16" fmla="*/ 508311 h 689959"/>
              <a:gd name="connsiteX17" fmla="*/ 757382 w 2786097"/>
              <a:gd name="connsiteY17" fmla="*/ 489838 h 689959"/>
              <a:gd name="connsiteX18" fmla="*/ 803564 w 2786097"/>
              <a:gd name="connsiteY18" fmla="*/ 477523 h 689959"/>
              <a:gd name="connsiteX19" fmla="*/ 883612 w 2786097"/>
              <a:gd name="connsiteY19" fmla="*/ 455971 h 689959"/>
              <a:gd name="connsiteX20" fmla="*/ 917479 w 2786097"/>
              <a:gd name="connsiteY20" fmla="*/ 449814 h 689959"/>
              <a:gd name="connsiteX21" fmla="*/ 948267 w 2786097"/>
              <a:gd name="connsiteY21" fmla="*/ 443656 h 689959"/>
              <a:gd name="connsiteX22" fmla="*/ 979054 w 2786097"/>
              <a:gd name="connsiteY22" fmla="*/ 431341 h 689959"/>
              <a:gd name="connsiteX23" fmla="*/ 1034473 w 2786097"/>
              <a:gd name="connsiteY23" fmla="*/ 412868 h 689959"/>
              <a:gd name="connsiteX24" fmla="*/ 1117600 w 2786097"/>
              <a:gd name="connsiteY24" fmla="*/ 397474 h 689959"/>
              <a:gd name="connsiteX25" fmla="*/ 1154545 w 2786097"/>
              <a:gd name="connsiteY25" fmla="*/ 388238 h 689959"/>
              <a:gd name="connsiteX26" fmla="*/ 1182254 w 2786097"/>
              <a:gd name="connsiteY26" fmla="*/ 382080 h 689959"/>
              <a:gd name="connsiteX27" fmla="*/ 1228436 w 2786097"/>
              <a:gd name="connsiteY27" fmla="*/ 372844 h 689959"/>
              <a:gd name="connsiteX28" fmla="*/ 1286933 w 2786097"/>
              <a:gd name="connsiteY28" fmla="*/ 357450 h 689959"/>
              <a:gd name="connsiteX29" fmla="*/ 1348509 w 2786097"/>
              <a:gd name="connsiteY29" fmla="*/ 345135 h 689959"/>
              <a:gd name="connsiteX30" fmla="*/ 1413164 w 2786097"/>
              <a:gd name="connsiteY30" fmla="*/ 338977 h 689959"/>
              <a:gd name="connsiteX31" fmla="*/ 1471660 w 2786097"/>
              <a:gd name="connsiteY31" fmla="*/ 326662 h 689959"/>
              <a:gd name="connsiteX32" fmla="*/ 1527079 w 2786097"/>
              <a:gd name="connsiteY32" fmla="*/ 320505 h 689959"/>
              <a:gd name="connsiteX33" fmla="*/ 1560945 w 2786097"/>
              <a:gd name="connsiteY33" fmla="*/ 311268 h 689959"/>
              <a:gd name="connsiteX34" fmla="*/ 1604048 w 2786097"/>
              <a:gd name="connsiteY34" fmla="*/ 302032 h 689959"/>
              <a:gd name="connsiteX35" fmla="*/ 1659467 w 2786097"/>
              <a:gd name="connsiteY35" fmla="*/ 295874 h 689959"/>
              <a:gd name="connsiteX36" fmla="*/ 1693333 w 2786097"/>
              <a:gd name="connsiteY36" fmla="*/ 286638 h 689959"/>
              <a:gd name="connsiteX37" fmla="*/ 1739515 w 2786097"/>
              <a:gd name="connsiteY37" fmla="*/ 274323 h 689959"/>
              <a:gd name="connsiteX38" fmla="*/ 1804170 w 2786097"/>
              <a:gd name="connsiteY38" fmla="*/ 258929 h 689959"/>
              <a:gd name="connsiteX39" fmla="*/ 1878060 w 2786097"/>
              <a:gd name="connsiteY39" fmla="*/ 246614 h 689959"/>
              <a:gd name="connsiteX40" fmla="*/ 1942715 w 2786097"/>
              <a:gd name="connsiteY40" fmla="*/ 240456 h 689959"/>
              <a:gd name="connsiteX41" fmla="*/ 1970424 w 2786097"/>
              <a:gd name="connsiteY41" fmla="*/ 225062 h 689959"/>
              <a:gd name="connsiteX42" fmla="*/ 2007370 w 2786097"/>
              <a:gd name="connsiteY42" fmla="*/ 215826 h 689959"/>
              <a:gd name="connsiteX43" fmla="*/ 2059709 w 2786097"/>
              <a:gd name="connsiteY43" fmla="*/ 197353 h 689959"/>
              <a:gd name="connsiteX44" fmla="*/ 2093576 w 2786097"/>
              <a:gd name="connsiteY44" fmla="*/ 191196 h 689959"/>
              <a:gd name="connsiteX45" fmla="*/ 2118206 w 2786097"/>
              <a:gd name="connsiteY45" fmla="*/ 178880 h 689959"/>
              <a:gd name="connsiteX46" fmla="*/ 2173624 w 2786097"/>
              <a:gd name="connsiteY46" fmla="*/ 178880 h 689959"/>
              <a:gd name="connsiteX47" fmla="*/ 2173624 w 2786097"/>
              <a:gd name="connsiteY47" fmla="*/ 178880 h 689959"/>
              <a:gd name="connsiteX48" fmla="*/ 2229042 w 2786097"/>
              <a:gd name="connsiteY48" fmla="*/ 166565 h 689959"/>
              <a:gd name="connsiteX49" fmla="*/ 2262909 w 2786097"/>
              <a:gd name="connsiteY49" fmla="*/ 151171 h 689959"/>
              <a:gd name="connsiteX50" fmla="*/ 2278303 w 2786097"/>
              <a:gd name="connsiteY50" fmla="*/ 141935 h 689959"/>
              <a:gd name="connsiteX51" fmla="*/ 2342957 w 2786097"/>
              <a:gd name="connsiteY51" fmla="*/ 135777 h 689959"/>
              <a:gd name="connsiteX52" fmla="*/ 2395297 w 2786097"/>
              <a:gd name="connsiteY52" fmla="*/ 120383 h 689959"/>
              <a:gd name="connsiteX53" fmla="*/ 2441479 w 2786097"/>
              <a:gd name="connsiteY53" fmla="*/ 123462 h 689959"/>
              <a:gd name="connsiteX54" fmla="*/ 2481503 w 2786097"/>
              <a:gd name="connsiteY54" fmla="*/ 108068 h 689959"/>
              <a:gd name="connsiteX55" fmla="*/ 2503054 w 2786097"/>
              <a:gd name="connsiteY55" fmla="*/ 98832 h 689959"/>
              <a:gd name="connsiteX56" fmla="*/ 2561551 w 2786097"/>
              <a:gd name="connsiteY56" fmla="*/ 89596 h 689959"/>
              <a:gd name="connsiteX57" fmla="*/ 2604654 w 2786097"/>
              <a:gd name="connsiteY57" fmla="*/ 92674 h 689959"/>
              <a:gd name="connsiteX58" fmla="*/ 2635442 w 2786097"/>
              <a:gd name="connsiteY58" fmla="*/ 83438 h 689959"/>
              <a:gd name="connsiteX59" fmla="*/ 2721648 w 2786097"/>
              <a:gd name="connsiteY59" fmla="*/ 83438 h 689959"/>
              <a:gd name="connsiteX60" fmla="*/ 2737042 w 2786097"/>
              <a:gd name="connsiteY60" fmla="*/ 58808 h 689959"/>
              <a:gd name="connsiteX61" fmla="*/ 2773988 w 2786097"/>
              <a:gd name="connsiteY61" fmla="*/ 58808 h 689959"/>
              <a:gd name="connsiteX62" fmla="*/ 2786097 w 2786097"/>
              <a:gd name="connsiteY62" fmla="*/ 0 h 689959"/>
              <a:gd name="connsiteX0" fmla="*/ 0 w 2778561"/>
              <a:gd name="connsiteY0" fmla="*/ 689959 h 689959"/>
              <a:gd name="connsiteX1" fmla="*/ 49260 w 2778561"/>
              <a:gd name="connsiteY1" fmla="*/ 677644 h 689959"/>
              <a:gd name="connsiteX2" fmla="*/ 70812 w 2778561"/>
              <a:gd name="connsiteY2" fmla="*/ 668408 h 689959"/>
              <a:gd name="connsiteX3" fmla="*/ 98521 w 2778561"/>
              <a:gd name="connsiteY3" fmla="*/ 659171 h 689959"/>
              <a:gd name="connsiteX4" fmla="*/ 138545 w 2778561"/>
              <a:gd name="connsiteY4" fmla="*/ 643777 h 689959"/>
              <a:gd name="connsiteX5" fmla="*/ 166254 w 2778561"/>
              <a:gd name="connsiteY5" fmla="*/ 634541 h 689959"/>
              <a:gd name="connsiteX6" fmla="*/ 197042 w 2778561"/>
              <a:gd name="connsiteY6" fmla="*/ 625305 h 689959"/>
              <a:gd name="connsiteX7" fmla="*/ 246303 w 2778561"/>
              <a:gd name="connsiteY7" fmla="*/ 616068 h 689959"/>
              <a:gd name="connsiteX8" fmla="*/ 280170 w 2778561"/>
              <a:gd name="connsiteY8" fmla="*/ 603753 h 689959"/>
              <a:gd name="connsiteX9" fmla="*/ 329430 w 2778561"/>
              <a:gd name="connsiteY9" fmla="*/ 603753 h 689959"/>
              <a:gd name="connsiteX10" fmla="*/ 387927 w 2778561"/>
              <a:gd name="connsiteY10" fmla="*/ 588359 h 689959"/>
              <a:gd name="connsiteX11" fmla="*/ 421794 w 2778561"/>
              <a:gd name="connsiteY11" fmla="*/ 579123 h 689959"/>
              <a:gd name="connsiteX12" fmla="*/ 483370 w 2778561"/>
              <a:gd name="connsiteY12" fmla="*/ 557571 h 689959"/>
              <a:gd name="connsiteX13" fmla="*/ 548024 w 2778561"/>
              <a:gd name="connsiteY13" fmla="*/ 542177 h 689959"/>
              <a:gd name="connsiteX14" fmla="*/ 588048 w 2778561"/>
              <a:gd name="connsiteY14" fmla="*/ 536020 h 689959"/>
              <a:gd name="connsiteX15" fmla="*/ 646545 w 2778561"/>
              <a:gd name="connsiteY15" fmla="*/ 526783 h 689959"/>
              <a:gd name="connsiteX16" fmla="*/ 701964 w 2778561"/>
              <a:gd name="connsiteY16" fmla="*/ 508311 h 689959"/>
              <a:gd name="connsiteX17" fmla="*/ 757382 w 2778561"/>
              <a:gd name="connsiteY17" fmla="*/ 489838 h 689959"/>
              <a:gd name="connsiteX18" fmla="*/ 803564 w 2778561"/>
              <a:gd name="connsiteY18" fmla="*/ 477523 h 689959"/>
              <a:gd name="connsiteX19" fmla="*/ 883612 w 2778561"/>
              <a:gd name="connsiteY19" fmla="*/ 455971 h 689959"/>
              <a:gd name="connsiteX20" fmla="*/ 917479 w 2778561"/>
              <a:gd name="connsiteY20" fmla="*/ 449814 h 689959"/>
              <a:gd name="connsiteX21" fmla="*/ 948267 w 2778561"/>
              <a:gd name="connsiteY21" fmla="*/ 443656 h 689959"/>
              <a:gd name="connsiteX22" fmla="*/ 979054 w 2778561"/>
              <a:gd name="connsiteY22" fmla="*/ 431341 h 689959"/>
              <a:gd name="connsiteX23" fmla="*/ 1034473 w 2778561"/>
              <a:gd name="connsiteY23" fmla="*/ 412868 h 689959"/>
              <a:gd name="connsiteX24" fmla="*/ 1117600 w 2778561"/>
              <a:gd name="connsiteY24" fmla="*/ 397474 h 689959"/>
              <a:gd name="connsiteX25" fmla="*/ 1154545 w 2778561"/>
              <a:gd name="connsiteY25" fmla="*/ 388238 h 689959"/>
              <a:gd name="connsiteX26" fmla="*/ 1182254 w 2778561"/>
              <a:gd name="connsiteY26" fmla="*/ 382080 h 689959"/>
              <a:gd name="connsiteX27" fmla="*/ 1228436 w 2778561"/>
              <a:gd name="connsiteY27" fmla="*/ 372844 h 689959"/>
              <a:gd name="connsiteX28" fmla="*/ 1286933 w 2778561"/>
              <a:gd name="connsiteY28" fmla="*/ 357450 h 689959"/>
              <a:gd name="connsiteX29" fmla="*/ 1348509 w 2778561"/>
              <a:gd name="connsiteY29" fmla="*/ 345135 h 689959"/>
              <a:gd name="connsiteX30" fmla="*/ 1413164 w 2778561"/>
              <a:gd name="connsiteY30" fmla="*/ 338977 h 689959"/>
              <a:gd name="connsiteX31" fmla="*/ 1471660 w 2778561"/>
              <a:gd name="connsiteY31" fmla="*/ 326662 h 689959"/>
              <a:gd name="connsiteX32" fmla="*/ 1527079 w 2778561"/>
              <a:gd name="connsiteY32" fmla="*/ 320505 h 689959"/>
              <a:gd name="connsiteX33" fmla="*/ 1560945 w 2778561"/>
              <a:gd name="connsiteY33" fmla="*/ 311268 h 689959"/>
              <a:gd name="connsiteX34" fmla="*/ 1604048 w 2778561"/>
              <a:gd name="connsiteY34" fmla="*/ 302032 h 689959"/>
              <a:gd name="connsiteX35" fmla="*/ 1659467 w 2778561"/>
              <a:gd name="connsiteY35" fmla="*/ 295874 h 689959"/>
              <a:gd name="connsiteX36" fmla="*/ 1693333 w 2778561"/>
              <a:gd name="connsiteY36" fmla="*/ 286638 h 689959"/>
              <a:gd name="connsiteX37" fmla="*/ 1739515 w 2778561"/>
              <a:gd name="connsiteY37" fmla="*/ 274323 h 689959"/>
              <a:gd name="connsiteX38" fmla="*/ 1804170 w 2778561"/>
              <a:gd name="connsiteY38" fmla="*/ 258929 h 689959"/>
              <a:gd name="connsiteX39" fmla="*/ 1878060 w 2778561"/>
              <a:gd name="connsiteY39" fmla="*/ 246614 h 689959"/>
              <a:gd name="connsiteX40" fmla="*/ 1942715 w 2778561"/>
              <a:gd name="connsiteY40" fmla="*/ 240456 h 689959"/>
              <a:gd name="connsiteX41" fmla="*/ 1970424 w 2778561"/>
              <a:gd name="connsiteY41" fmla="*/ 225062 h 689959"/>
              <a:gd name="connsiteX42" fmla="*/ 2007370 w 2778561"/>
              <a:gd name="connsiteY42" fmla="*/ 215826 h 689959"/>
              <a:gd name="connsiteX43" fmla="*/ 2059709 w 2778561"/>
              <a:gd name="connsiteY43" fmla="*/ 197353 h 689959"/>
              <a:gd name="connsiteX44" fmla="*/ 2093576 w 2778561"/>
              <a:gd name="connsiteY44" fmla="*/ 191196 h 689959"/>
              <a:gd name="connsiteX45" fmla="*/ 2118206 w 2778561"/>
              <a:gd name="connsiteY45" fmla="*/ 178880 h 689959"/>
              <a:gd name="connsiteX46" fmla="*/ 2173624 w 2778561"/>
              <a:gd name="connsiteY46" fmla="*/ 178880 h 689959"/>
              <a:gd name="connsiteX47" fmla="*/ 2173624 w 2778561"/>
              <a:gd name="connsiteY47" fmla="*/ 178880 h 689959"/>
              <a:gd name="connsiteX48" fmla="*/ 2229042 w 2778561"/>
              <a:gd name="connsiteY48" fmla="*/ 166565 h 689959"/>
              <a:gd name="connsiteX49" fmla="*/ 2262909 w 2778561"/>
              <a:gd name="connsiteY49" fmla="*/ 151171 h 689959"/>
              <a:gd name="connsiteX50" fmla="*/ 2278303 w 2778561"/>
              <a:gd name="connsiteY50" fmla="*/ 141935 h 689959"/>
              <a:gd name="connsiteX51" fmla="*/ 2342957 w 2778561"/>
              <a:gd name="connsiteY51" fmla="*/ 135777 h 689959"/>
              <a:gd name="connsiteX52" fmla="*/ 2395297 w 2778561"/>
              <a:gd name="connsiteY52" fmla="*/ 120383 h 689959"/>
              <a:gd name="connsiteX53" fmla="*/ 2441479 w 2778561"/>
              <a:gd name="connsiteY53" fmla="*/ 123462 h 689959"/>
              <a:gd name="connsiteX54" fmla="*/ 2481503 w 2778561"/>
              <a:gd name="connsiteY54" fmla="*/ 108068 h 689959"/>
              <a:gd name="connsiteX55" fmla="*/ 2503054 w 2778561"/>
              <a:gd name="connsiteY55" fmla="*/ 98832 h 689959"/>
              <a:gd name="connsiteX56" fmla="*/ 2561551 w 2778561"/>
              <a:gd name="connsiteY56" fmla="*/ 89596 h 689959"/>
              <a:gd name="connsiteX57" fmla="*/ 2604654 w 2778561"/>
              <a:gd name="connsiteY57" fmla="*/ 92674 h 689959"/>
              <a:gd name="connsiteX58" fmla="*/ 2635442 w 2778561"/>
              <a:gd name="connsiteY58" fmla="*/ 83438 h 689959"/>
              <a:gd name="connsiteX59" fmla="*/ 2721648 w 2778561"/>
              <a:gd name="connsiteY59" fmla="*/ 83438 h 689959"/>
              <a:gd name="connsiteX60" fmla="*/ 2737042 w 2778561"/>
              <a:gd name="connsiteY60" fmla="*/ 58808 h 689959"/>
              <a:gd name="connsiteX61" fmla="*/ 2773988 w 2778561"/>
              <a:gd name="connsiteY61" fmla="*/ 58808 h 689959"/>
              <a:gd name="connsiteX62" fmla="*/ 2778561 w 2778561"/>
              <a:gd name="connsiteY62" fmla="*/ 0 h 689959"/>
              <a:gd name="connsiteX0" fmla="*/ 0 w 2778561"/>
              <a:gd name="connsiteY0" fmla="*/ 689959 h 689959"/>
              <a:gd name="connsiteX1" fmla="*/ 49260 w 2778561"/>
              <a:gd name="connsiteY1" fmla="*/ 677644 h 689959"/>
              <a:gd name="connsiteX2" fmla="*/ 70812 w 2778561"/>
              <a:gd name="connsiteY2" fmla="*/ 668408 h 689959"/>
              <a:gd name="connsiteX3" fmla="*/ 98521 w 2778561"/>
              <a:gd name="connsiteY3" fmla="*/ 659171 h 689959"/>
              <a:gd name="connsiteX4" fmla="*/ 138545 w 2778561"/>
              <a:gd name="connsiteY4" fmla="*/ 643777 h 689959"/>
              <a:gd name="connsiteX5" fmla="*/ 166254 w 2778561"/>
              <a:gd name="connsiteY5" fmla="*/ 634541 h 689959"/>
              <a:gd name="connsiteX6" fmla="*/ 197042 w 2778561"/>
              <a:gd name="connsiteY6" fmla="*/ 625305 h 689959"/>
              <a:gd name="connsiteX7" fmla="*/ 246303 w 2778561"/>
              <a:gd name="connsiteY7" fmla="*/ 616068 h 689959"/>
              <a:gd name="connsiteX8" fmla="*/ 280170 w 2778561"/>
              <a:gd name="connsiteY8" fmla="*/ 603753 h 689959"/>
              <a:gd name="connsiteX9" fmla="*/ 329430 w 2778561"/>
              <a:gd name="connsiteY9" fmla="*/ 603753 h 689959"/>
              <a:gd name="connsiteX10" fmla="*/ 387927 w 2778561"/>
              <a:gd name="connsiteY10" fmla="*/ 588359 h 689959"/>
              <a:gd name="connsiteX11" fmla="*/ 421794 w 2778561"/>
              <a:gd name="connsiteY11" fmla="*/ 579123 h 689959"/>
              <a:gd name="connsiteX12" fmla="*/ 483370 w 2778561"/>
              <a:gd name="connsiteY12" fmla="*/ 557571 h 689959"/>
              <a:gd name="connsiteX13" fmla="*/ 548024 w 2778561"/>
              <a:gd name="connsiteY13" fmla="*/ 542177 h 689959"/>
              <a:gd name="connsiteX14" fmla="*/ 588048 w 2778561"/>
              <a:gd name="connsiteY14" fmla="*/ 536020 h 689959"/>
              <a:gd name="connsiteX15" fmla="*/ 646545 w 2778561"/>
              <a:gd name="connsiteY15" fmla="*/ 526783 h 689959"/>
              <a:gd name="connsiteX16" fmla="*/ 701964 w 2778561"/>
              <a:gd name="connsiteY16" fmla="*/ 508311 h 689959"/>
              <a:gd name="connsiteX17" fmla="*/ 757382 w 2778561"/>
              <a:gd name="connsiteY17" fmla="*/ 489838 h 689959"/>
              <a:gd name="connsiteX18" fmla="*/ 803564 w 2778561"/>
              <a:gd name="connsiteY18" fmla="*/ 477523 h 689959"/>
              <a:gd name="connsiteX19" fmla="*/ 883612 w 2778561"/>
              <a:gd name="connsiteY19" fmla="*/ 455971 h 689959"/>
              <a:gd name="connsiteX20" fmla="*/ 917479 w 2778561"/>
              <a:gd name="connsiteY20" fmla="*/ 449814 h 689959"/>
              <a:gd name="connsiteX21" fmla="*/ 948267 w 2778561"/>
              <a:gd name="connsiteY21" fmla="*/ 443656 h 689959"/>
              <a:gd name="connsiteX22" fmla="*/ 979054 w 2778561"/>
              <a:gd name="connsiteY22" fmla="*/ 431341 h 689959"/>
              <a:gd name="connsiteX23" fmla="*/ 1034473 w 2778561"/>
              <a:gd name="connsiteY23" fmla="*/ 412868 h 689959"/>
              <a:gd name="connsiteX24" fmla="*/ 1117600 w 2778561"/>
              <a:gd name="connsiteY24" fmla="*/ 397474 h 689959"/>
              <a:gd name="connsiteX25" fmla="*/ 1154545 w 2778561"/>
              <a:gd name="connsiteY25" fmla="*/ 388238 h 689959"/>
              <a:gd name="connsiteX26" fmla="*/ 1182254 w 2778561"/>
              <a:gd name="connsiteY26" fmla="*/ 382080 h 689959"/>
              <a:gd name="connsiteX27" fmla="*/ 1228436 w 2778561"/>
              <a:gd name="connsiteY27" fmla="*/ 372844 h 689959"/>
              <a:gd name="connsiteX28" fmla="*/ 1286933 w 2778561"/>
              <a:gd name="connsiteY28" fmla="*/ 357450 h 689959"/>
              <a:gd name="connsiteX29" fmla="*/ 1348509 w 2778561"/>
              <a:gd name="connsiteY29" fmla="*/ 345135 h 689959"/>
              <a:gd name="connsiteX30" fmla="*/ 1413164 w 2778561"/>
              <a:gd name="connsiteY30" fmla="*/ 338977 h 689959"/>
              <a:gd name="connsiteX31" fmla="*/ 1471660 w 2778561"/>
              <a:gd name="connsiteY31" fmla="*/ 326662 h 689959"/>
              <a:gd name="connsiteX32" fmla="*/ 1527079 w 2778561"/>
              <a:gd name="connsiteY32" fmla="*/ 320505 h 689959"/>
              <a:gd name="connsiteX33" fmla="*/ 1560945 w 2778561"/>
              <a:gd name="connsiteY33" fmla="*/ 311268 h 689959"/>
              <a:gd name="connsiteX34" fmla="*/ 1604048 w 2778561"/>
              <a:gd name="connsiteY34" fmla="*/ 302032 h 689959"/>
              <a:gd name="connsiteX35" fmla="*/ 1659467 w 2778561"/>
              <a:gd name="connsiteY35" fmla="*/ 295874 h 689959"/>
              <a:gd name="connsiteX36" fmla="*/ 1693333 w 2778561"/>
              <a:gd name="connsiteY36" fmla="*/ 286638 h 689959"/>
              <a:gd name="connsiteX37" fmla="*/ 1739515 w 2778561"/>
              <a:gd name="connsiteY37" fmla="*/ 274323 h 689959"/>
              <a:gd name="connsiteX38" fmla="*/ 1804170 w 2778561"/>
              <a:gd name="connsiteY38" fmla="*/ 258929 h 689959"/>
              <a:gd name="connsiteX39" fmla="*/ 1878060 w 2778561"/>
              <a:gd name="connsiteY39" fmla="*/ 246614 h 689959"/>
              <a:gd name="connsiteX40" fmla="*/ 1942715 w 2778561"/>
              <a:gd name="connsiteY40" fmla="*/ 240456 h 689959"/>
              <a:gd name="connsiteX41" fmla="*/ 1970424 w 2778561"/>
              <a:gd name="connsiteY41" fmla="*/ 225062 h 689959"/>
              <a:gd name="connsiteX42" fmla="*/ 2007370 w 2778561"/>
              <a:gd name="connsiteY42" fmla="*/ 215826 h 689959"/>
              <a:gd name="connsiteX43" fmla="*/ 2059709 w 2778561"/>
              <a:gd name="connsiteY43" fmla="*/ 197353 h 689959"/>
              <a:gd name="connsiteX44" fmla="*/ 2093576 w 2778561"/>
              <a:gd name="connsiteY44" fmla="*/ 191196 h 689959"/>
              <a:gd name="connsiteX45" fmla="*/ 2118206 w 2778561"/>
              <a:gd name="connsiteY45" fmla="*/ 178880 h 689959"/>
              <a:gd name="connsiteX46" fmla="*/ 2173624 w 2778561"/>
              <a:gd name="connsiteY46" fmla="*/ 178880 h 689959"/>
              <a:gd name="connsiteX47" fmla="*/ 2173624 w 2778561"/>
              <a:gd name="connsiteY47" fmla="*/ 178880 h 689959"/>
              <a:gd name="connsiteX48" fmla="*/ 2229042 w 2778561"/>
              <a:gd name="connsiteY48" fmla="*/ 166565 h 689959"/>
              <a:gd name="connsiteX49" fmla="*/ 2262909 w 2778561"/>
              <a:gd name="connsiteY49" fmla="*/ 151171 h 689959"/>
              <a:gd name="connsiteX50" fmla="*/ 2278303 w 2778561"/>
              <a:gd name="connsiteY50" fmla="*/ 141935 h 689959"/>
              <a:gd name="connsiteX51" fmla="*/ 2342957 w 2778561"/>
              <a:gd name="connsiteY51" fmla="*/ 135777 h 689959"/>
              <a:gd name="connsiteX52" fmla="*/ 2395297 w 2778561"/>
              <a:gd name="connsiteY52" fmla="*/ 120383 h 689959"/>
              <a:gd name="connsiteX53" fmla="*/ 2441479 w 2778561"/>
              <a:gd name="connsiteY53" fmla="*/ 123462 h 689959"/>
              <a:gd name="connsiteX54" fmla="*/ 2481503 w 2778561"/>
              <a:gd name="connsiteY54" fmla="*/ 108068 h 689959"/>
              <a:gd name="connsiteX55" fmla="*/ 2503054 w 2778561"/>
              <a:gd name="connsiteY55" fmla="*/ 98832 h 689959"/>
              <a:gd name="connsiteX56" fmla="*/ 2561551 w 2778561"/>
              <a:gd name="connsiteY56" fmla="*/ 89596 h 689959"/>
              <a:gd name="connsiteX57" fmla="*/ 2604654 w 2778561"/>
              <a:gd name="connsiteY57" fmla="*/ 92674 h 689959"/>
              <a:gd name="connsiteX58" fmla="*/ 2635442 w 2778561"/>
              <a:gd name="connsiteY58" fmla="*/ 83438 h 689959"/>
              <a:gd name="connsiteX59" fmla="*/ 2721648 w 2778561"/>
              <a:gd name="connsiteY59" fmla="*/ 83438 h 689959"/>
              <a:gd name="connsiteX60" fmla="*/ 2737042 w 2778561"/>
              <a:gd name="connsiteY60" fmla="*/ 58808 h 689959"/>
              <a:gd name="connsiteX61" fmla="*/ 2773988 w 2778561"/>
              <a:gd name="connsiteY61" fmla="*/ 58808 h 689959"/>
              <a:gd name="connsiteX62" fmla="*/ 2778561 w 2778561"/>
              <a:gd name="connsiteY62" fmla="*/ 0 h 689959"/>
              <a:gd name="connsiteX0" fmla="*/ 0 w 2776049"/>
              <a:gd name="connsiteY0" fmla="*/ 707544 h 707544"/>
              <a:gd name="connsiteX1" fmla="*/ 49260 w 2776049"/>
              <a:gd name="connsiteY1" fmla="*/ 695229 h 707544"/>
              <a:gd name="connsiteX2" fmla="*/ 70812 w 2776049"/>
              <a:gd name="connsiteY2" fmla="*/ 685993 h 707544"/>
              <a:gd name="connsiteX3" fmla="*/ 98521 w 2776049"/>
              <a:gd name="connsiteY3" fmla="*/ 676756 h 707544"/>
              <a:gd name="connsiteX4" fmla="*/ 138545 w 2776049"/>
              <a:gd name="connsiteY4" fmla="*/ 661362 h 707544"/>
              <a:gd name="connsiteX5" fmla="*/ 166254 w 2776049"/>
              <a:gd name="connsiteY5" fmla="*/ 652126 h 707544"/>
              <a:gd name="connsiteX6" fmla="*/ 197042 w 2776049"/>
              <a:gd name="connsiteY6" fmla="*/ 642890 h 707544"/>
              <a:gd name="connsiteX7" fmla="*/ 246303 w 2776049"/>
              <a:gd name="connsiteY7" fmla="*/ 633653 h 707544"/>
              <a:gd name="connsiteX8" fmla="*/ 280170 w 2776049"/>
              <a:gd name="connsiteY8" fmla="*/ 621338 h 707544"/>
              <a:gd name="connsiteX9" fmla="*/ 329430 w 2776049"/>
              <a:gd name="connsiteY9" fmla="*/ 621338 h 707544"/>
              <a:gd name="connsiteX10" fmla="*/ 387927 w 2776049"/>
              <a:gd name="connsiteY10" fmla="*/ 605944 h 707544"/>
              <a:gd name="connsiteX11" fmla="*/ 421794 w 2776049"/>
              <a:gd name="connsiteY11" fmla="*/ 596708 h 707544"/>
              <a:gd name="connsiteX12" fmla="*/ 483370 w 2776049"/>
              <a:gd name="connsiteY12" fmla="*/ 575156 h 707544"/>
              <a:gd name="connsiteX13" fmla="*/ 548024 w 2776049"/>
              <a:gd name="connsiteY13" fmla="*/ 559762 h 707544"/>
              <a:gd name="connsiteX14" fmla="*/ 588048 w 2776049"/>
              <a:gd name="connsiteY14" fmla="*/ 553605 h 707544"/>
              <a:gd name="connsiteX15" fmla="*/ 646545 w 2776049"/>
              <a:gd name="connsiteY15" fmla="*/ 544368 h 707544"/>
              <a:gd name="connsiteX16" fmla="*/ 701964 w 2776049"/>
              <a:gd name="connsiteY16" fmla="*/ 525896 h 707544"/>
              <a:gd name="connsiteX17" fmla="*/ 757382 w 2776049"/>
              <a:gd name="connsiteY17" fmla="*/ 507423 h 707544"/>
              <a:gd name="connsiteX18" fmla="*/ 803564 w 2776049"/>
              <a:gd name="connsiteY18" fmla="*/ 495108 h 707544"/>
              <a:gd name="connsiteX19" fmla="*/ 883612 w 2776049"/>
              <a:gd name="connsiteY19" fmla="*/ 473556 h 707544"/>
              <a:gd name="connsiteX20" fmla="*/ 917479 w 2776049"/>
              <a:gd name="connsiteY20" fmla="*/ 467399 h 707544"/>
              <a:gd name="connsiteX21" fmla="*/ 948267 w 2776049"/>
              <a:gd name="connsiteY21" fmla="*/ 461241 h 707544"/>
              <a:gd name="connsiteX22" fmla="*/ 979054 w 2776049"/>
              <a:gd name="connsiteY22" fmla="*/ 448926 h 707544"/>
              <a:gd name="connsiteX23" fmla="*/ 1034473 w 2776049"/>
              <a:gd name="connsiteY23" fmla="*/ 430453 h 707544"/>
              <a:gd name="connsiteX24" fmla="*/ 1117600 w 2776049"/>
              <a:gd name="connsiteY24" fmla="*/ 415059 h 707544"/>
              <a:gd name="connsiteX25" fmla="*/ 1154545 w 2776049"/>
              <a:gd name="connsiteY25" fmla="*/ 405823 h 707544"/>
              <a:gd name="connsiteX26" fmla="*/ 1182254 w 2776049"/>
              <a:gd name="connsiteY26" fmla="*/ 399665 h 707544"/>
              <a:gd name="connsiteX27" fmla="*/ 1228436 w 2776049"/>
              <a:gd name="connsiteY27" fmla="*/ 390429 h 707544"/>
              <a:gd name="connsiteX28" fmla="*/ 1286933 w 2776049"/>
              <a:gd name="connsiteY28" fmla="*/ 375035 h 707544"/>
              <a:gd name="connsiteX29" fmla="*/ 1348509 w 2776049"/>
              <a:gd name="connsiteY29" fmla="*/ 362720 h 707544"/>
              <a:gd name="connsiteX30" fmla="*/ 1413164 w 2776049"/>
              <a:gd name="connsiteY30" fmla="*/ 356562 h 707544"/>
              <a:gd name="connsiteX31" fmla="*/ 1471660 w 2776049"/>
              <a:gd name="connsiteY31" fmla="*/ 344247 h 707544"/>
              <a:gd name="connsiteX32" fmla="*/ 1527079 w 2776049"/>
              <a:gd name="connsiteY32" fmla="*/ 338090 h 707544"/>
              <a:gd name="connsiteX33" fmla="*/ 1560945 w 2776049"/>
              <a:gd name="connsiteY33" fmla="*/ 328853 h 707544"/>
              <a:gd name="connsiteX34" fmla="*/ 1604048 w 2776049"/>
              <a:gd name="connsiteY34" fmla="*/ 319617 h 707544"/>
              <a:gd name="connsiteX35" fmla="*/ 1659467 w 2776049"/>
              <a:gd name="connsiteY35" fmla="*/ 313459 h 707544"/>
              <a:gd name="connsiteX36" fmla="*/ 1693333 w 2776049"/>
              <a:gd name="connsiteY36" fmla="*/ 304223 h 707544"/>
              <a:gd name="connsiteX37" fmla="*/ 1739515 w 2776049"/>
              <a:gd name="connsiteY37" fmla="*/ 291908 h 707544"/>
              <a:gd name="connsiteX38" fmla="*/ 1804170 w 2776049"/>
              <a:gd name="connsiteY38" fmla="*/ 276514 h 707544"/>
              <a:gd name="connsiteX39" fmla="*/ 1878060 w 2776049"/>
              <a:gd name="connsiteY39" fmla="*/ 264199 h 707544"/>
              <a:gd name="connsiteX40" fmla="*/ 1942715 w 2776049"/>
              <a:gd name="connsiteY40" fmla="*/ 258041 h 707544"/>
              <a:gd name="connsiteX41" fmla="*/ 1970424 w 2776049"/>
              <a:gd name="connsiteY41" fmla="*/ 242647 h 707544"/>
              <a:gd name="connsiteX42" fmla="*/ 2007370 w 2776049"/>
              <a:gd name="connsiteY42" fmla="*/ 233411 h 707544"/>
              <a:gd name="connsiteX43" fmla="*/ 2059709 w 2776049"/>
              <a:gd name="connsiteY43" fmla="*/ 214938 h 707544"/>
              <a:gd name="connsiteX44" fmla="*/ 2093576 w 2776049"/>
              <a:gd name="connsiteY44" fmla="*/ 208781 h 707544"/>
              <a:gd name="connsiteX45" fmla="*/ 2118206 w 2776049"/>
              <a:gd name="connsiteY45" fmla="*/ 196465 h 707544"/>
              <a:gd name="connsiteX46" fmla="*/ 2173624 w 2776049"/>
              <a:gd name="connsiteY46" fmla="*/ 196465 h 707544"/>
              <a:gd name="connsiteX47" fmla="*/ 2173624 w 2776049"/>
              <a:gd name="connsiteY47" fmla="*/ 196465 h 707544"/>
              <a:gd name="connsiteX48" fmla="*/ 2229042 w 2776049"/>
              <a:gd name="connsiteY48" fmla="*/ 184150 h 707544"/>
              <a:gd name="connsiteX49" fmla="*/ 2262909 w 2776049"/>
              <a:gd name="connsiteY49" fmla="*/ 168756 h 707544"/>
              <a:gd name="connsiteX50" fmla="*/ 2278303 w 2776049"/>
              <a:gd name="connsiteY50" fmla="*/ 159520 h 707544"/>
              <a:gd name="connsiteX51" fmla="*/ 2342957 w 2776049"/>
              <a:gd name="connsiteY51" fmla="*/ 153362 h 707544"/>
              <a:gd name="connsiteX52" fmla="*/ 2395297 w 2776049"/>
              <a:gd name="connsiteY52" fmla="*/ 137968 h 707544"/>
              <a:gd name="connsiteX53" fmla="*/ 2441479 w 2776049"/>
              <a:gd name="connsiteY53" fmla="*/ 141047 h 707544"/>
              <a:gd name="connsiteX54" fmla="*/ 2481503 w 2776049"/>
              <a:gd name="connsiteY54" fmla="*/ 125653 h 707544"/>
              <a:gd name="connsiteX55" fmla="*/ 2503054 w 2776049"/>
              <a:gd name="connsiteY55" fmla="*/ 116417 h 707544"/>
              <a:gd name="connsiteX56" fmla="*/ 2561551 w 2776049"/>
              <a:gd name="connsiteY56" fmla="*/ 107181 h 707544"/>
              <a:gd name="connsiteX57" fmla="*/ 2604654 w 2776049"/>
              <a:gd name="connsiteY57" fmla="*/ 110259 h 707544"/>
              <a:gd name="connsiteX58" fmla="*/ 2635442 w 2776049"/>
              <a:gd name="connsiteY58" fmla="*/ 101023 h 707544"/>
              <a:gd name="connsiteX59" fmla="*/ 2721648 w 2776049"/>
              <a:gd name="connsiteY59" fmla="*/ 101023 h 707544"/>
              <a:gd name="connsiteX60" fmla="*/ 2737042 w 2776049"/>
              <a:gd name="connsiteY60" fmla="*/ 76393 h 707544"/>
              <a:gd name="connsiteX61" fmla="*/ 2773988 w 2776049"/>
              <a:gd name="connsiteY61" fmla="*/ 76393 h 707544"/>
              <a:gd name="connsiteX62" fmla="*/ 2776049 w 2776049"/>
              <a:gd name="connsiteY62" fmla="*/ 0 h 707544"/>
              <a:gd name="connsiteX0" fmla="*/ 0 w 2776049"/>
              <a:gd name="connsiteY0" fmla="*/ 694983 h 694983"/>
              <a:gd name="connsiteX1" fmla="*/ 49260 w 2776049"/>
              <a:gd name="connsiteY1" fmla="*/ 682668 h 694983"/>
              <a:gd name="connsiteX2" fmla="*/ 70812 w 2776049"/>
              <a:gd name="connsiteY2" fmla="*/ 673432 h 694983"/>
              <a:gd name="connsiteX3" fmla="*/ 98521 w 2776049"/>
              <a:gd name="connsiteY3" fmla="*/ 664195 h 694983"/>
              <a:gd name="connsiteX4" fmla="*/ 138545 w 2776049"/>
              <a:gd name="connsiteY4" fmla="*/ 648801 h 694983"/>
              <a:gd name="connsiteX5" fmla="*/ 166254 w 2776049"/>
              <a:gd name="connsiteY5" fmla="*/ 639565 h 694983"/>
              <a:gd name="connsiteX6" fmla="*/ 197042 w 2776049"/>
              <a:gd name="connsiteY6" fmla="*/ 630329 h 694983"/>
              <a:gd name="connsiteX7" fmla="*/ 246303 w 2776049"/>
              <a:gd name="connsiteY7" fmla="*/ 621092 h 694983"/>
              <a:gd name="connsiteX8" fmla="*/ 280170 w 2776049"/>
              <a:gd name="connsiteY8" fmla="*/ 608777 h 694983"/>
              <a:gd name="connsiteX9" fmla="*/ 329430 w 2776049"/>
              <a:gd name="connsiteY9" fmla="*/ 608777 h 694983"/>
              <a:gd name="connsiteX10" fmla="*/ 387927 w 2776049"/>
              <a:gd name="connsiteY10" fmla="*/ 593383 h 694983"/>
              <a:gd name="connsiteX11" fmla="*/ 421794 w 2776049"/>
              <a:gd name="connsiteY11" fmla="*/ 584147 h 694983"/>
              <a:gd name="connsiteX12" fmla="*/ 483370 w 2776049"/>
              <a:gd name="connsiteY12" fmla="*/ 562595 h 694983"/>
              <a:gd name="connsiteX13" fmla="*/ 548024 w 2776049"/>
              <a:gd name="connsiteY13" fmla="*/ 547201 h 694983"/>
              <a:gd name="connsiteX14" fmla="*/ 588048 w 2776049"/>
              <a:gd name="connsiteY14" fmla="*/ 541044 h 694983"/>
              <a:gd name="connsiteX15" fmla="*/ 646545 w 2776049"/>
              <a:gd name="connsiteY15" fmla="*/ 531807 h 694983"/>
              <a:gd name="connsiteX16" fmla="*/ 701964 w 2776049"/>
              <a:gd name="connsiteY16" fmla="*/ 513335 h 694983"/>
              <a:gd name="connsiteX17" fmla="*/ 757382 w 2776049"/>
              <a:gd name="connsiteY17" fmla="*/ 494862 h 694983"/>
              <a:gd name="connsiteX18" fmla="*/ 803564 w 2776049"/>
              <a:gd name="connsiteY18" fmla="*/ 482547 h 694983"/>
              <a:gd name="connsiteX19" fmla="*/ 883612 w 2776049"/>
              <a:gd name="connsiteY19" fmla="*/ 460995 h 694983"/>
              <a:gd name="connsiteX20" fmla="*/ 917479 w 2776049"/>
              <a:gd name="connsiteY20" fmla="*/ 454838 h 694983"/>
              <a:gd name="connsiteX21" fmla="*/ 948267 w 2776049"/>
              <a:gd name="connsiteY21" fmla="*/ 448680 h 694983"/>
              <a:gd name="connsiteX22" fmla="*/ 979054 w 2776049"/>
              <a:gd name="connsiteY22" fmla="*/ 436365 h 694983"/>
              <a:gd name="connsiteX23" fmla="*/ 1034473 w 2776049"/>
              <a:gd name="connsiteY23" fmla="*/ 417892 h 694983"/>
              <a:gd name="connsiteX24" fmla="*/ 1117600 w 2776049"/>
              <a:gd name="connsiteY24" fmla="*/ 402498 h 694983"/>
              <a:gd name="connsiteX25" fmla="*/ 1154545 w 2776049"/>
              <a:gd name="connsiteY25" fmla="*/ 393262 h 694983"/>
              <a:gd name="connsiteX26" fmla="*/ 1182254 w 2776049"/>
              <a:gd name="connsiteY26" fmla="*/ 387104 h 694983"/>
              <a:gd name="connsiteX27" fmla="*/ 1228436 w 2776049"/>
              <a:gd name="connsiteY27" fmla="*/ 377868 h 694983"/>
              <a:gd name="connsiteX28" fmla="*/ 1286933 w 2776049"/>
              <a:gd name="connsiteY28" fmla="*/ 362474 h 694983"/>
              <a:gd name="connsiteX29" fmla="*/ 1348509 w 2776049"/>
              <a:gd name="connsiteY29" fmla="*/ 350159 h 694983"/>
              <a:gd name="connsiteX30" fmla="*/ 1413164 w 2776049"/>
              <a:gd name="connsiteY30" fmla="*/ 344001 h 694983"/>
              <a:gd name="connsiteX31" fmla="*/ 1471660 w 2776049"/>
              <a:gd name="connsiteY31" fmla="*/ 331686 h 694983"/>
              <a:gd name="connsiteX32" fmla="*/ 1527079 w 2776049"/>
              <a:gd name="connsiteY32" fmla="*/ 325529 h 694983"/>
              <a:gd name="connsiteX33" fmla="*/ 1560945 w 2776049"/>
              <a:gd name="connsiteY33" fmla="*/ 316292 h 694983"/>
              <a:gd name="connsiteX34" fmla="*/ 1604048 w 2776049"/>
              <a:gd name="connsiteY34" fmla="*/ 307056 h 694983"/>
              <a:gd name="connsiteX35" fmla="*/ 1659467 w 2776049"/>
              <a:gd name="connsiteY35" fmla="*/ 300898 h 694983"/>
              <a:gd name="connsiteX36" fmla="*/ 1693333 w 2776049"/>
              <a:gd name="connsiteY36" fmla="*/ 291662 h 694983"/>
              <a:gd name="connsiteX37" fmla="*/ 1739515 w 2776049"/>
              <a:gd name="connsiteY37" fmla="*/ 279347 h 694983"/>
              <a:gd name="connsiteX38" fmla="*/ 1804170 w 2776049"/>
              <a:gd name="connsiteY38" fmla="*/ 263953 h 694983"/>
              <a:gd name="connsiteX39" fmla="*/ 1878060 w 2776049"/>
              <a:gd name="connsiteY39" fmla="*/ 251638 h 694983"/>
              <a:gd name="connsiteX40" fmla="*/ 1942715 w 2776049"/>
              <a:gd name="connsiteY40" fmla="*/ 245480 h 694983"/>
              <a:gd name="connsiteX41" fmla="*/ 1970424 w 2776049"/>
              <a:gd name="connsiteY41" fmla="*/ 230086 h 694983"/>
              <a:gd name="connsiteX42" fmla="*/ 2007370 w 2776049"/>
              <a:gd name="connsiteY42" fmla="*/ 220850 h 694983"/>
              <a:gd name="connsiteX43" fmla="*/ 2059709 w 2776049"/>
              <a:gd name="connsiteY43" fmla="*/ 202377 h 694983"/>
              <a:gd name="connsiteX44" fmla="*/ 2093576 w 2776049"/>
              <a:gd name="connsiteY44" fmla="*/ 196220 h 694983"/>
              <a:gd name="connsiteX45" fmla="*/ 2118206 w 2776049"/>
              <a:gd name="connsiteY45" fmla="*/ 183904 h 694983"/>
              <a:gd name="connsiteX46" fmla="*/ 2173624 w 2776049"/>
              <a:gd name="connsiteY46" fmla="*/ 183904 h 694983"/>
              <a:gd name="connsiteX47" fmla="*/ 2173624 w 2776049"/>
              <a:gd name="connsiteY47" fmla="*/ 183904 h 694983"/>
              <a:gd name="connsiteX48" fmla="*/ 2229042 w 2776049"/>
              <a:gd name="connsiteY48" fmla="*/ 171589 h 694983"/>
              <a:gd name="connsiteX49" fmla="*/ 2262909 w 2776049"/>
              <a:gd name="connsiteY49" fmla="*/ 156195 h 694983"/>
              <a:gd name="connsiteX50" fmla="*/ 2278303 w 2776049"/>
              <a:gd name="connsiteY50" fmla="*/ 146959 h 694983"/>
              <a:gd name="connsiteX51" fmla="*/ 2342957 w 2776049"/>
              <a:gd name="connsiteY51" fmla="*/ 140801 h 694983"/>
              <a:gd name="connsiteX52" fmla="*/ 2395297 w 2776049"/>
              <a:gd name="connsiteY52" fmla="*/ 125407 h 694983"/>
              <a:gd name="connsiteX53" fmla="*/ 2441479 w 2776049"/>
              <a:gd name="connsiteY53" fmla="*/ 128486 h 694983"/>
              <a:gd name="connsiteX54" fmla="*/ 2481503 w 2776049"/>
              <a:gd name="connsiteY54" fmla="*/ 113092 h 694983"/>
              <a:gd name="connsiteX55" fmla="*/ 2503054 w 2776049"/>
              <a:gd name="connsiteY55" fmla="*/ 103856 h 694983"/>
              <a:gd name="connsiteX56" fmla="*/ 2561551 w 2776049"/>
              <a:gd name="connsiteY56" fmla="*/ 94620 h 694983"/>
              <a:gd name="connsiteX57" fmla="*/ 2604654 w 2776049"/>
              <a:gd name="connsiteY57" fmla="*/ 97698 h 694983"/>
              <a:gd name="connsiteX58" fmla="*/ 2635442 w 2776049"/>
              <a:gd name="connsiteY58" fmla="*/ 88462 h 694983"/>
              <a:gd name="connsiteX59" fmla="*/ 2721648 w 2776049"/>
              <a:gd name="connsiteY59" fmla="*/ 88462 h 694983"/>
              <a:gd name="connsiteX60" fmla="*/ 2737042 w 2776049"/>
              <a:gd name="connsiteY60" fmla="*/ 63832 h 694983"/>
              <a:gd name="connsiteX61" fmla="*/ 2773988 w 2776049"/>
              <a:gd name="connsiteY61" fmla="*/ 63832 h 694983"/>
              <a:gd name="connsiteX62" fmla="*/ 2776049 w 2776049"/>
              <a:gd name="connsiteY62" fmla="*/ 0 h 694983"/>
              <a:gd name="connsiteX0" fmla="*/ 0 w 2776049"/>
              <a:gd name="connsiteY0" fmla="*/ 682423 h 682423"/>
              <a:gd name="connsiteX1" fmla="*/ 49260 w 2776049"/>
              <a:gd name="connsiteY1" fmla="*/ 670108 h 682423"/>
              <a:gd name="connsiteX2" fmla="*/ 70812 w 2776049"/>
              <a:gd name="connsiteY2" fmla="*/ 660872 h 682423"/>
              <a:gd name="connsiteX3" fmla="*/ 98521 w 2776049"/>
              <a:gd name="connsiteY3" fmla="*/ 651635 h 682423"/>
              <a:gd name="connsiteX4" fmla="*/ 138545 w 2776049"/>
              <a:gd name="connsiteY4" fmla="*/ 636241 h 682423"/>
              <a:gd name="connsiteX5" fmla="*/ 166254 w 2776049"/>
              <a:gd name="connsiteY5" fmla="*/ 627005 h 682423"/>
              <a:gd name="connsiteX6" fmla="*/ 197042 w 2776049"/>
              <a:gd name="connsiteY6" fmla="*/ 617769 h 682423"/>
              <a:gd name="connsiteX7" fmla="*/ 246303 w 2776049"/>
              <a:gd name="connsiteY7" fmla="*/ 608532 h 682423"/>
              <a:gd name="connsiteX8" fmla="*/ 280170 w 2776049"/>
              <a:gd name="connsiteY8" fmla="*/ 596217 h 682423"/>
              <a:gd name="connsiteX9" fmla="*/ 329430 w 2776049"/>
              <a:gd name="connsiteY9" fmla="*/ 596217 h 682423"/>
              <a:gd name="connsiteX10" fmla="*/ 387927 w 2776049"/>
              <a:gd name="connsiteY10" fmla="*/ 580823 h 682423"/>
              <a:gd name="connsiteX11" fmla="*/ 421794 w 2776049"/>
              <a:gd name="connsiteY11" fmla="*/ 571587 h 682423"/>
              <a:gd name="connsiteX12" fmla="*/ 483370 w 2776049"/>
              <a:gd name="connsiteY12" fmla="*/ 550035 h 682423"/>
              <a:gd name="connsiteX13" fmla="*/ 548024 w 2776049"/>
              <a:gd name="connsiteY13" fmla="*/ 534641 h 682423"/>
              <a:gd name="connsiteX14" fmla="*/ 588048 w 2776049"/>
              <a:gd name="connsiteY14" fmla="*/ 528484 h 682423"/>
              <a:gd name="connsiteX15" fmla="*/ 646545 w 2776049"/>
              <a:gd name="connsiteY15" fmla="*/ 519247 h 682423"/>
              <a:gd name="connsiteX16" fmla="*/ 701964 w 2776049"/>
              <a:gd name="connsiteY16" fmla="*/ 500775 h 682423"/>
              <a:gd name="connsiteX17" fmla="*/ 757382 w 2776049"/>
              <a:gd name="connsiteY17" fmla="*/ 482302 h 682423"/>
              <a:gd name="connsiteX18" fmla="*/ 803564 w 2776049"/>
              <a:gd name="connsiteY18" fmla="*/ 469987 h 682423"/>
              <a:gd name="connsiteX19" fmla="*/ 883612 w 2776049"/>
              <a:gd name="connsiteY19" fmla="*/ 448435 h 682423"/>
              <a:gd name="connsiteX20" fmla="*/ 917479 w 2776049"/>
              <a:gd name="connsiteY20" fmla="*/ 442278 h 682423"/>
              <a:gd name="connsiteX21" fmla="*/ 948267 w 2776049"/>
              <a:gd name="connsiteY21" fmla="*/ 436120 h 682423"/>
              <a:gd name="connsiteX22" fmla="*/ 979054 w 2776049"/>
              <a:gd name="connsiteY22" fmla="*/ 423805 h 682423"/>
              <a:gd name="connsiteX23" fmla="*/ 1034473 w 2776049"/>
              <a:gd name="connsiteY23" fmla="*/ 405332 h 682423"/>
              <a:gd name="connsiteX24" fmla="*/ 1117600 w 2776049"/>
              <a:gd name="connsiteY24" fmla="*/ 389938 h 682423"/>
              <a:gd name="connsiteX25" fmla="*/ 1154545 w 2776049"/>
              <a:gd name="connsiteY25" fmla="*/ 380702 h 682423"/>
              <a:gd name="connsiteX26" fmla="*/ 1182254 w 2776049"/>
              <a:gd name="connsiteY26" fmla="*/ 374544 h 682423"/>
              <a:gd name="connsiteX27" fmla="*/ 1228436 w 2776049"/>
              <a:gd name="connsiteY27" fmla="*/ 365308 h 682423"/>
              <a:gd name="connsiteX28" fmla="*/ 1286933 w 2776049"/>
              <a:gd name="connsiteY28" fmla="*/ 349914 h 682423"/>
              <a:gd name="connsiteX29" fmla="*/ 1348509 w 2776049"/>
              <a:gd name="connsiteY29" fmla="*/ 337599 h 682423"/>
              <a:gd name="connsiteX30" fmla="*/ 1413164 w 2776049"/>
              <a:gd name="connsiteY30" fmla="*/ 331441 h 682423"/>
              <a:gd name="connsiteX31" fmla="*/ 1471660 w 2776049"/>
              <a:gd name="connsiteY31" fmla="*/ 319126 h 682423"/>
              <a:gd name="connsiteX32" fmla="*/ 1527079 w 2776049"/>
              <a:gd name="connsiteY32" fmla="*/ 312969 h 682423"/>
              <a:gd name="connsiteX33" fmla="*/ 1560945 w 2776049"/>
              <a:gd name="connsiteY33" fmla="*/ 303732 h 682423"/>
              <a:gd name="connsiteX34" fmla="*/ 1604048 w 2776049"/>
              <a:gd name="connsiteY34" fmla="*/ 294496 h 682423"/>
              <a:gd name="connsiteX35" fmla="*/ 1659467 w 2776049"/>
              <a:gd name="connsiteY35" fmla="*/ 288338 h 682423"/>
              <a:gd name="connsiteX36" fmla="*/ 1693333 w 2776049"/>
              <a:gd name="connsiteY36" fmla="*/ 279102 h 682423"/>
              <a:gd name="connsiteX37" fmla="*/ 1739515 w 2776049"/>
              <a:gd name="connsiteY37" fmla="*/ 266787 h 682423"/>
              <a:gd name="connsiteX38" fmla="*/ 1804170 w 2776049"/>
              <a:gd name="connsiteY38" fmla="*/ 251393 h 682423"/>
              <a:gd name="connsiteX39" fmla="*/ 1878060 w 2776049"/>
              <a:gd name="connsiteY39" fmla="*/ 239078 h 682423"/>
              <a:gd name="connsiteX40" fmla="*/ 1942715 w 2776049"/>
              <a:gd name="connsiteY40" fmla="*/ 232920 h 682423"/>
              <a:gd name="connsiteX41" fmla="*/ 1970424 w 2776049"/>
              <a:gd name="connsiteY41" fmla="*/ 217526 h 682423"/>
              <a:gd name="connsiteX42" fmla="*/ 2007370 w 2776049"/>
              <a:gd name="connsiteY42" fmla="*/ 208290 h 682423"/>
              <a:gd name="connsiteX43" fmla="*/ 2059709 w 2776049"/>
              <a:gd name="connsiteY43" fmla="*/ 189817 h 682423"/>
              <a:gd name="connsiteX44" fmla="*/ 2093576 w 2776049"/>
              <a:gd name="connsiteY44" fmla="*/ 183660 h 682423"/>
              <a:gd name="connsiteX45" fmla="*/ 2118206 w 2776049"/>
              <a:gd name="connsiteY45" fmla="*/ 171344 h 682423"/>
              <a:gd name="connsiteX46" fmla="*/ 2173624 w 2776049"/>
              <a:gd name="connsiteY46" fmla="*/ 171344 h 682423"/>
              <a:gd name="connsiteX47" fmla="*/ 2173624 w 2776049"/>
              <a:gd name="connsiteY47" fmla="*/ 171344 h 682423"/>
              <a:gd name="connsiteX48" fmla="*/ 2229042 w 2776049"/>
              <a:gd name="connsiteY48" fmla="*/ 159029 h 682423"/>
              <a:gd name="connsiteX49" fmla="*/ 2262909 w 2776049"/>
              <a:gd name="connsiteY49" fmla="*/ 143635 h 682423"/>
              <a:gd name="connsiteX50" fmla="*/ 2278303 w 2776049"/>
              <a:gd name="connsiteY50" fmla="*/ 134399 h 682423"/>
              <a:gd name="connsiteX51" fmla="*/ 2342957 w 2776049"/>
              <a:gd name="connsiteY51" fmla="*/ 128241 h 682423"/>
              <a:gd name="connsiteX52" fmla="*/ 2395297 w 2776049"/>
              <a:gd name="connsiteY52" fmla="*/ 112847 h 682423"/>
              <a:gd name="connsiteX53" fmla="*/ 2441479 w 2776049"/>
              <a:gd name="connsiteY53" fmla="*/ 115926 h 682423"/>
              <a:gd name="connsiteX54" fmla="*/ 2481503 w 2776049"/>
              <a:gd name="connsiteY54" fmla="*/ 100532 h 682423"/>
              <a:gd name="connsiteX55" fmla="*/ 2503054 w 2776049"/>
              <a:gd name="connsiteY55" fmla="*/ 91296 h 682423"/>
              <a:gd name="connsiteX56" fmla="*/ 2561551 w 2776049"/>
              <a:gd name="connsiteY56" fmla="*/ 82060 h 682423"/>
              <a:gd name="connsiteX57" fmla="*/ 2604654 w 2776049"/>
              <a:gd name="connsiteY57" fmla="*/ 85138 h 682423"/>
              <a:gd name="connsiteX58" fmla="*/ 2635442 w 2776049"/>
              <a:gd name="connsiteY58" fmla="*/ 75902 h 682423"/>
              <a:gd name="connsiteX59" fmla="*/ 2721648 w 2776049"/>
              <a:gd name="connsiteY59" fmla="*/ 75902 h 682423"/>
              <a:gd name="connsiteX60" fmla="*/ 2737042 w 2776049"/>
              <a:gd name="connsiteY60" fmla="*/ 51272 h 682423"/>
              <a:gd name="connsiteX61" fmla="*/ 2773988 w 2776049"/>
              <a:gd name="connsiteY61" fmla="*/ 51272 h 682423"/>
              <a:gd name="connsiteX62" fmla="*/ 2776049 w 2776049"/>
              <a:gd name="connsiteY62" fmla="*/ 0 h 68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776049" h="682423">
                <a:moveTo>
                  <a:pt x="0" y="682423"/>
                </a:moveTo>
                <a:lnTo>
                  <a:pt x="49260" y="670108"/>
                </a:lnTo>
                <a:lnTo>
                  <a:pt x="70812" y="660872"/>
                </a:lnTo>
                <a:lnTo>
                  <a:pt x="98521" y="651635"/>
                </a:lnTo>
                <a:lnTo>
                  <a:pt x="138545" y="636241"/>
                </a:lnTo>
                <a:lnTo>
                  <a:pt x="166254" y="627005"/>
                </a:lnTo>
                <a:lnTo>
                  <a:pt x="197042" y="617769"/>
                </a:lnTo>
                <a:lnTo>
                  <a:pt x="246303" y="608532"/>
                </a:lnTo>
                <a:lnTo>
                  <a:pt x="280170" y="596217"/>
                </a:lnTo>
                <a:lnTo>
                  <a:pt x="329430" y="596217"/>
                </a:lnTo>
                <a:lnTo>
                  <a:pt x="387927" y="580823"/>
                </a:lnTo>
                <a:lnTo>
                  <a:pt x="421794" y="571587"/>
                </a:lnTo>
                <a:lnTo>
                  <a:pt x="483370" y="550035"/>
                </a:lnTo>
                <a:lnTo>
                  <a:pt x="548024" y="534641"/>
                </a:lnTo>
                <a:lnTo>
                  <a:pt x="588048" y="528484"/>
                </a:lnTo>
                <a:lnTo>
                  <a:pt x="646545" y="519247"/>
                </a:lnTo>
                <a:lnTo>
                  <a:pt x="701964" y="500775"/>
                </a:lnTo>
                <a:lnTo>
                  <a:pt x="757382" y="482302"/>
                </a:lnTo>
                <a:lnTo>
                  <a:pt x="803564" y="469987"/>
                </a:lnTo>
                <a:lnTo>
                  <a:pt x="883612" y="448435"/>
                </a:lnTo>
                <a:lnTo>
                  <a:pt x="917479" y="442278"/>
                </a:lnTo>
                <a:lnTo>
                  <a:pt x="948267" y="436120"/>
                </a:lnTo>
                <a:lnTo>
                  <a:pt x="979054" y="423805"/>
                </a:lnTo>
                <a:lnTo>
                  <a:pt x="1034473" y="405332"/>
                </a:lnTo>
                <a:lnTo>
                  <a:pt x="1117600" y="389938"/>
                </a:lnTo>
                <a:lnTo>
                  <a:pt x="1154545" y="380702"/>
                </a:lnTo>
                <a:lnTo>
                  <a:pt x="1182254" y="374544"/>
                </a:lnTo>
                <a:lnTo>
                  <a:pt x="1228436" y="365308"/>
                </a:lnTo>
                <a:lnTo>
                  <a:pt x="1286933" y="349914"/>
                </a:lnTo>
                <a:lnTo>
                  <a:pt x="1348509" y="337599"/>
                </a:lnTo>
                <a:lnTo>
                  <a:pt x="1413164" y="331441"/>
                </a:lnTo>
                <a:lnTo>
                  <a:pt x="1471660" y="319126"/>
                </a:lnTo>
                <a:lnTo>
                  <a:pt x="1527079" y="312969"/>
                </a:lnTo>
                <a:lnTo>
                  <a:pt x="1560945" y="303732"/>
                </a:lnTo>
                <a:lnTo>
                  <a:pt x="1604048" y="294496"/>
                </a:lnTo>
                <a:lnTo>
                  <a:pt x="1659467" y="288338"/>
                </a:lnTo>
                <a:lnTo>
                  <a:pt x="1693333" y="279102"/>
                </a:lnTo>
                <a:lnTo>
                  <a:pt x="1739515" y="266787"/>
                </a:lnTo>
                <a:lnTo>
                  <a:pt x="1804170" y="251393"/>
                </a:lnTo>
                <a:lnTo>
                  <a:pt x="1878060" y="239078"/>
                </a:lnTo>
                <a:lnTo>
                  <a:pt x="1942715" y="232920"/>
                </a:lnTo>
                <a:lnTo>
                  <a:pt x="1970424" y="217526"/>
                </a:lnTo>
                <a:lnTo>
                  <a:pt x="2007370" y="208290"/>
                </a:lnTo>
                <a:lnTo>
                  <a:pt x="2059709" y="189817"/>
                </a:lnTo>
                <a:lnTo>
                  <a:pt x="2093576" y="183660"/>
                </a:lnTo>
                <a:lnTo>
                  <a:pt x="2118206" y="171344"/>
                </a:lnTo>
                <a:lnTo>
                  <a:pt x="2173624" y="171344"/>
                </a:lnTo>
                <a:lnTo>
                  <a:pt x="2173624" y="171344"/>
                </a:lnTo>
                <a:lnTo>
                  <a:pt x="2229042" y="159029"/>
                </a:lnTo>
                <a:lnTo>
                  <a:pt x="2262909" y="143635"/>
                </a:lnTo>
                <a:lnTo>
                  <a:pt x="2278303" y="134399"/>
                </a:lnTo>
                <a:lnTo>
                  <a:pt x="2342957" y="128241"/>
                </a:lnTo>
                <a:lnTo>
                  <a:pt x="2395297" y="112847"/>
                </a:lnTo>
                <a:lnTo>
                  <a:pt x="2441479" y="115926"/>
                </a:lnTo>
                <a:lnTo>
                  <a:pt x="2481503" y="100532"/>
                </a:lnTo>
                <a:lnTo>
                  <a:pt x="2503054" y="91296"/>
                </a:lnTo>
                <a:lnTo>
                  <a:pt x="2561551" y="82060"/>
                </a:lnTo>
                <a:lnTo>
                  <a:pt x="2604654" y="85138"/>
                </a:lnTo>
                <a:lnTo>
                  <a:pt x="2635442" y="75902"/>
                </a:lnTo>
                <a:lnTo>
                  <a:pt x="2721648" y="75902"/>
                </a:lnTo>
                <a:lnTo>
                  <a:pt x="2737042" y="51272"/>
                </a:lnTo>
                <a:lnTo>
                  <a:pt x="2773988" y="51272"/>
                </a:lnTo>
                <a:cubicBezTo>
                  <a:pt x="2777619" y="51658"/>
                  <a:pt x="2769994" y="29404"/>
                  <a:pt x="2776049" y="0"/>
                </a:cubicBezTo>
              </a:path>
            </a:pathLst>
          </a:custGeom>
          <a:noFill/>
          <a:ln w="38100">
            <a:solidFill>
              <a:schemeClr val="bg1">
                <a:lumMod val="6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52" name="Freeform: Shape 451">
            <a:extLst>
              <a:ext uri="{FF2B5EF4-FFF2-40B4-BE49-F238E27FC236}">
                <a16:creationId xmlns:a16="http://schemas.microsoft.com/office/drawing/2014/main" id="{BE850496-4CD2-401A-87DE-0310084516FF}"/>
              </a:ext>
            </a:extLst>
          </p:cNvPr>
          <p:cNvSpPr/>
          <p:nvPr/>
        </p:nvSpPr>
        <p:spPr>
          <a:xfrm>
            <a:off x="5770161" y="2319869"/>
            <a:ext cx="2896310" cy="1248852"/>
          </a:xfrm>
          <a:custGeom>
            <a:avLst/>
            <a:gdLst>
              <a:gd name="connsiteX0" fmla="*/ 0 w 2783205"/>
              <a:gd name="connsiteY0" fmla="*/ 574357 h 574357"/>
              <a:gd name="connsiteX1" fmla="*/ 62865 w 2783205"/>
              <a:gd name="connsiteY1" fmla="*/ 562927 h 574357"/>
              <a:gd name="connsiteX2" fmla="*/ 94298 w 2783205"/>
              <a:gd name="connsiteY2" fmla="*/ 554355 h 574357"/>
              <a:gd name="connsiteX3" fmla="*/ 157163 w 2783205"/>
              <a:gd name="connsiteY3" fmla="*/ 540067 h 574357"/>
              <a:gd name="connsiteX4" fmla="*/ 191453 w 2783205"/>
              <a:gd name="connsiteY4" fmla="*/ 525780 h 574357"/>
              <a:gd name="connsiteX5" fmla="*/ 257175 w 2783205"/>
              <a:gd name="connsiteY5" fmla="*/ 514350 h 574357"/>
              <a:gd name="connsiteX6" fmla="*/ 314325 w 2783205"/>
              <a:gd name="connsiteY6" fmla="*/ 502920 h 574357"/>
              <a:gd name="connsiteX7" fmla="*/ 405765 w 2783205"/>
              <a:gd name="connsiteY7" fmla="*/ 482917 h 574357"/>
              <a:gd name="connsiteX8" fmla="*/ 471488 w 2783205"/>
              <a:gd name="connsiteY8" fmla="*/ 468630 h 574357"/>
              <a:gd name="connsiteX9" fmla="*/ 548640 w 2783205"/>
              <a:gd name="connsiteY9" fmla="*/ 448627 h 574357"/>
              <a:gd name="connsiteX10" fmla="*/ 597218 w 2783205"/>
              <a:gd name="connsiteY10" fmla="*/ 440055 h 574357"/>
              <a:gd name="connsiteX11" fmla="*/ 648653 w 2783205"/>
              <a:gd name="connsiteY11" fmla="*/ 428625 h 574357"/>
              <a:gd name="connsiteX12" fmla="*/ 722948 w 2783205"/>
              <a:gd name="connsiteY12" fmla="*/ 420052 h 574357"/>
              <a:gd name="connsiteX13" fmla="*/ 788670 w 2783205"/>
              <a:gd name="connsiteY13" fmla="*/ 408622 h 574357"/>
              <a:gd name="connsiteX14" fmla="*/ 834390 w 2783205"/>
              <a:gd name="connsiteY14" fmla="*/ 394335 h 574357"/>
              <a:gd name="connsiteX15" fmla="*/ 922973 w 2783205"/>
              <a:gd name="connsiteY15" fmla="*/ 380047 h 574357"/>
              <a:gd name="connsiteX16" fmla="*/ 977265 w 2783205"/>
              <a:gd name="connsiteY16" fmla="*/ 365760 h 574357"/>
              <a:gd name="connsiteX17" fmla="*/ 1028700 w 2783205"/>
              <a:gd name="connsiteY17" fmla="*/ 354330 h 574357"/>
              <a:gd name="connsiteX18" fmla="*/ 1082993 w 2783205"/>
              <a:gd name="connsiteY18" fmla="*/ 348615 h 574357"/>
              <a:gd name="connsiteX19" fmla="*/ 1151573 w 2783205"/>
              <a:gd name="connsiteY19" fmla="*/ 331470 h 574357"/>
              <a:gd name="connsiteX20" fmla="*/ 1205865 w 2783205"/>
              <a:gd name="connsiteY20" fmla="*/ 317182 h 574357"/>
              <a:gd name="connsiteX21" fmla="*/ 1268730 w 2783205"/>
              <a:gd name="connsiteY21" fmla="*/ 308610 h 574357"/>
              <a:gd name="connsiteX22" fmla="*/ 1308735 w 2783205"/>
              <a:gd name="connsiteY22" fmla="*/ 297180 h 574357"/>
              <a:gd name="connsiteX23" fmla="*/ 1371600 w 2783205"/>
              <a:gd name="connsiteY23" fmla="*/ 288607 h 574357"/>
              <a:gd name="connsiteX24" fmla="*/ 1423035 w 2783205"/>
              <a:gd name="connsiteY24" fmla="*/ 285750 h 574357"/>
              <a:gd name="connsiteX25" fmla="*/ 1485900 w 2783205"/>
              <a:gd name="connsiteY25" fmla="*/ 268605 h 574357"/>
              <a:gd name="connsiteX26" fmla="*/ 1520190 w 2783205"/>
              <a:gd name="connsiteY26" fmla="*/ 260032 h 574357"/>
              <a:gd name="connsiteX27" fmla="*/ 1577340 w 2783205"/>
              <a:gd name="connsiteY27" fmla="*/ 248602 h 574357"/>
              <a:gd name="connsiteX28" fmla="*/ 1625918 w 2783205"/>
              <a:gd name="connsiteY28" fmla="*/ 240030 h 574357"/>
              <a:gd name="connsiteX29" fmla="*/ 1680210 w 2783205"/>
              <a:gd name="connsiteY29" fmla="*/ 222885 h 574357"/>
              <a:gd name="connsiteX30" fmla="*/ 1731645 w 2783205"/>
              <a:gd name="connsiteY30" fmla="*/ 214312 h 574357"/>
              <a:gd name="connsiteX31" fmla="*/ 1760220 w 2783205"/>
              <a:gd name="connsiteY31" fmla="*/ 205740 h 574357"/>
              <a:gd name="connsiteX32" fmla="*/ 1817370 w 2783205"/>
              <a:gd name="connsiteY32" fmla="*/ 194310 h 574357"/>
              <a:gd name="connsiteX33" fmla="*/ 1857375 w 2783205"/>
              <a:gd name="connsiteY33" fmla="*/ 188595 h 574357"/>
              <a:gd name="connsiteX34" fmla="*/ 1911668 w 2783205"/>
              <a:gd name="connsiteY34" fmla="*/ 174307 h 574357"/>
              <a:gd name="connsiteX35" fmla="*/ 1997393 w 2783205"/>
              <a:gd name="connsiteY35" fmla="*/ 165735 h 574357"/>
              <a:gd name="connsiteX36" fmla="*/ 2048828 w 2783205"/>
              <a:gd name="connsiteY36" fmla="*/ 151447 h 574357"/>
              <a:gd name="connsiteX37" fmla="*/ 2103120 w 2783205"/>
              <a:gd name="connsiteY37" fmla="*/ 137160 h 574357"/>
              <a:gd name="connsiteX38" fmla="*/ 2151698 w 2783205"/>
              <a:gd name="connsiteY38" fmla="*/ 125730 h 574357"/>
              <a:gd name="connsiteX39" fmla="*/ 2200275 w 2783205"/>
              <a:gd name="connsiteY39" fmla="*/ 114300 h 574357"/>
              <a:gd name="connsiteX40" fmla="*/ 2228850 w 2783205"/>
              <a:gd name="connsiteY40" fmla="*/ 97155 h 574357"/>
              <a:gd name="connsiteX41" fmla="*/ 2274570 w 2783205"/>
              <a:gd name="connsiteY41" fmla="*/ 85725 h 574357"/>
              <a:gd name="connsiteX42" fmla="*/ 2357438 w 2783205"/>
              <a:gd name="connsiteY42" fmla="*/ 77152 h 574357"/>
              <a:gd name="connsiteX43" fmla="*/ 2417445 w 2783205"/>
              <a:gd name="connsiteY43" fmla="*/ 65722 h 574357"/>
              <a:gd name="connsiteX44" fmla="*/ 2460308 w 2783205"/>
              <a:gd name="connsiteY44" fmla="*/ 57150 h 574357"/>
              <a:gd name="connsiteX45" fmla="*/ 2511743 w 2783205"/>
              <a:gd name="connsiteY45" fmla="*/ 45720 h 574357"/>
              <a:gd name="connsiteX46" fmla="*/ 2554605 w 2783205"/>
              <a:gd name="connsiteY46" fmla="*/ 31432 h 574357"/>
              <a:gd name="connsiteX47" fmla="*/ 2620328 w 2783205"/>
              <a:gd name="connsiteY47" fmla="*/ 20002 h 574357"/>
              <a:gd name="connsiteX48" fmla="*/ 2663190 w 2783205"/>
              <a:gd name="connsiteY48" fmla="*/ 11430 h 574357"/>
              <a:gd name="connsiteX49" fmla="*/ 2708910 w 2783205"/>
              <a:gd name="connsiteY49" fmla="*/ 0 h 574357"/>
              <a:gd name="connsiteX50" fmla="*/ 2708910 w 2783205"/>
              <a:gd name="connsiteY50" fmla="*/ 0 h 574357"/>
              <a:gd name="connsiteX51" fmla="*/ 2783205 w 2783205"/>
              <a:gd name="connsiteY51" fmla="*/ 0 h 574357"/>
              <a:gd name="connsiteX0" fmla="*/ 0 w 2788726"/>
              <a:gd name="connsiteY0" fmla="*/ 578220 h 578220"/>
              <a:gd name="connsiteX1" fmla="*/ 62865 w 2788726"/>
              <a:gd name="connsiteY1" fmla="*/ 566790 h 578220"/>
              <a:gd name="connsiteX2" fmla="*/ 94298 w 2788726"/>
              <a:gd name="connsiteY2" fmla="*/ 558218 h 578220"/>
              <a:gd name="connsiteX3" fmla="*/ 157163 w 2788726"/>
              <a:gd name="connsiteY3" fmla="*/ 543930 h 578220"/>
              <a:gd name="connsiteX4" fmla="*/ 191453 w 2788726"/>
              <a:gd name="connsiteY4" fmla="*/ 529643 h 578220"/>
              <a:gd name="connsiteX5" fmla="*/ 257175 w 2788726"/>
              <a:gd name="connsiteY5" fmla="*/ 518213 h 578220"/>
              <a:gd name="connsiteX6" fmla="*/ 314325 w 2788726"/>
              <a:gd name="connsiteY6" fmla="*/ 506783 h 578220"/>
              <a:gd name="connsiteX7" fmla="*/ 405765 w 2788726"/>
              <a:gd name="connsiteY7" fmla="*/ 486780 h 578220"/>
              <a:gd name="connsiteX8" fmla="*/ 471488 w 2788726"/>
              <a:gd name="connsiteY8" fmla="*/ 472493 h 578220"/>
              <a:gd name="connsiteX9" fmla="*/ 548640 w 2788726"/>
              <a:gd name="connsiteY9" fmla="*/ 452490 h 578220"/>
              <a:gd name="connsiteX10" fmla="*/ 597218 w 2788726"/>
              <a:gd name="connsiteY10" fmla="*/ 443918 h 578220"/>
              <a:gd name="connsiteX11" fmla="*/ 648653 w 2788726"/>
              <a:gd name="connsiteY11" fmla="*/ 432488 h 578220"/>
              <a:gd name="connsiteX12" fmla="*/ 722948 w 2788726"/>
              <a:gd name="connsiteY12" fmla="*/ 423915 h 578220"/>
              <a:gd name="connsiteX13" fmla="*/ 788670 w 2788726"/>
              <a:gd name="connsiteY13" fmla="*/ 412485 h 578220"/>
              <a:gd name="connsiteX14" fmla="*/ 834390 w 2788726"/>
              <a:gd name="connsiteY14" fmla="*/ 398198 h 578220"/>
              <a:gd name="connsiteX15" fmla="*/ 922973 w 2788726"/>
              <a:gd name="connsiteY15" fmla="*/ 383910 h 578220"/>
              <a:gd name="connsiteX16" fmla="*/ 977265 w 2788726"/>
              <a:gd name="connsiteY16" fmla="*/ 369623 h 578220"/>
              <a:gd name="connsiteX17" fmla="*/ 1028700 w 2788726"/>
              <a:gd name="connsiteY17" fmla="*/ 358193 h 578220"/>
              <a:gd name="connsiteX18" fmla="*/ 1082993 w 2788726"/>
              <a:gd name="connsiteY18" fmla="*/ 352478 h 578220"/>
              <a:gd name="connsiteX19" fmla="*/ 1151573 w 2788726"/>
              <a:gd name="connsiteY19" fmla="*/ 335333 h 578220"/>
              <a:gd name="connsiteX20" fmla="*/ 1205865 w 2788726"/>
              <a:gd name="connsiteY20" fmla="*/ 321045 h 578220"/>
              <a:gd name="connsiteX21" fmla="*/ 1268730 w 2788726"/>
              <a:gd name="connsiteY21" fmla="*/ 312473 h 578220"/>
              <a:gd name="connsiteX22" fmla="*/ 1308735 w 2788726"/>
              <a:gd name="connsiteY22" fmla="*/ 301043 h 578220"/>
              <a:gd name="connsiteX23" fmla="*/ 1371600 w 2788726"/>
              <a:gd name="connsiteY23" fmla="*/ 292470 h 578220"/>
              <a:gd name="connsiteX24" fmla="*/ 1423035 w 2788726"/>
              <a:gd name="connsiteY24" fmla="*/ 289613 h 578220"/>
              <a:gd name="connsiteX25" fmla="*/ 1485900 w 2788726"/>
              <a:gd name="connsiteY25" fmla="*/ 272468 h 578220"/>
              <a:gd name="connsiteX26" fmla="*/ 1520190 w 2788726"/>
              <a:gd name="connsiteY26" fmla="*/ 263895 h 578220"/>
              <a:gd name="connsiteX27" fmla="*/ 1577340 w 2788726"/>
              <a:gd name="connsiteY27" fmla="*/ 252465 h 578220"/>
              <a:gd name="connsiteX28" fmla="*/ 1625918 w 2788726"/>
              <a:gd name="connsiteY28" fmla="*/ 243893 h 578220"/>
              <a:gd name="connsiteX29" fmla="*/ 1680210 w 2788726"/>
              <a:gd name="connsiteY29" fmla="*/ 226748 h 578220"/>
              <a:gd name="connsiteX30" fmla="*/ 1731645 w 2788726"/>
              <a:gd name="connsiteY30" fmla="*/ 218175 h 578220"/>
              <a:gd name="connsiteX31" fmla="*/ 1760220 w 2788726"/>
              <a:gd name="connsiteY31" fmla="*/ 209603 h 578220"/>
              <a:gd name="connsiteX32" fmla="*/ 1817370 w 2788726"/>
              <a:gd name="connsiteY32" fmla="*/ 198173 h 578220"/>
              <a:gd name="connsiteX33" fmla="*/ 1857375 w 2788726"/>
              <a:gd name="connsiteY33" fmla="*/ 192458 h 578220"/>
              <a:gd name="connsiteX34" fmla="*/ 1911668 w 2788726"/>
              <a:gd name="connsiteY34" fmla="*/ 178170 h 578220"/>
              <a:gd name="connsiteX35" fmla="*/ 1997393 w 2788726"/>
              <a:gd name="connsiteY35" fmla="*/ 169598 h 578220"/>
              <a:gd name="connsiteX36" fmla="*/ 2048828 w 2788726"/>
              <a:gd name="connsiteY36" fmla="*/ 155310 h 578220"/>
              <a:gd name="connsiteX37" fmla="*/ 2103120 w 2788726"/>
              <a:gd name="connsiteY37" fmla="*/ 141023 h 578220"/>
              <a:gd name="connsiteX38" fmla="*/ 2151698 w 2788726"/>
              <a:gd name="connsiteY38" fmla="*/ 129593 h 578220"/>
              <a:gd name="connsiteX39" fmla="*/ 2200275 w 2788726"/>
              <a:gd name="connsiteY39" fmla="*/ 118163 h 578220"/>
              <a:gd name="connsiteX40" fmla="*/ 2228850 w 2788726"/>
              <a:gd name="connsiteY40" fmla="*/ 101018 h 578220"/>
              <a:gd name="connsiteX41" fmla="*/ 2274570 w 2788726"/>
              <a:gd name="connsiteY41" fmla="*/ 89588 h 578220"/>
              <a:gd name="connsiteX42" fmla="*/ 2357438 w 2788726"/>
              <a:gd name="connsiteY42" fmla="*/ 81015 h 578220"/>
              <a:gd name="connsiteX43" fmla="*/ 2417445 w 2788726"/>
              <a:gd name="connsiteY43" fmla="*/ 69585 h 578220"/>
              <a:gd name="connsiteX44" fmla="*/ 2460308 w 2788726"/>
              <a:gd name="connsiteY44" fmla="*/ 61013 h 578220"/>
              <a:gd name="connsiteX45" fmla="*/ 2511743 w 2788726"/>
              <a:gd name="connsiteY45" fmla="*/ 49583 h 578220"/>
              <a:gd name="connsiteX46" fmla="*/ 2554605 w 2788726"/>
              <a:gd name="connsiteY46" fmla="*/ 35295 h 578220"/>
              <a:gd name="connsiteX47" fmla="*/ 2620328 w 2788726"/>
              <a:gd name="connsiteY47" fmla="*/ 23865 h 578220"/>
              <a:gd name="connsiteX48" fmla="*/ 2663190 w 2788726"/>
              <a:gd name="connsiteY48" fmla="*/ 15293 h 578220"/>
              <a:gd name="connsiteX49" fmla="*/ 2708910 w 2788726"/>
              <a:gd name="connsiteY49" fmla="*/ 3863 h 578220"/>
              <a:gd name="connsiteX50" fmla="*/ 2708910 w 2788726"/>
              <a:gd name="connsiteY50" fmla="*/ 3863 h 578220"/>
              <a:gd name="connsiteX51" fmla="*/ 2783205 w 2788726"/>
              <a:gd name="connsiteY51" fmla="*/ 3863 h 578220"/>
              <a:gd name="connsiteX52" fmla="*/ 2783268 w 2788726"/>
              <a:gd name="connsiteY52" fmla="*/ 0 h 578220"/>
              <a:gd name="connsiteX0" fmla="*/ 0 w 2789466"/>
              <a:gd name="connsiteY0" fmla="*/ 590780 h 590780"/>
              <a:gd name="connsiteX1" fmla="*/ 62865 w 2789466"/>
              <a:gd name="connsiteY1" fmla="*/ 579350 h 590780"/>
              <a:gd name="connsiteX2" fmla="*/ 94298 w 2789466"/>
              <a:gd name="connsiteY2" fmla="*/ 570778 h 590780"/>
              <a:gd name="connsiteX3" fmla="*/ 157163 w 2789466"/>
              <a:gd name="connsiteY3" fmla="*/ 556490 h 590780"/>
              <a:gd name="connsiteX4" fmla="*/ 191453 w 2789466"/>
              <a:gd name="connsiteY4" fmla="*/ 542203 h 590780"/>
              <a:gd name="connsiteX5" fmla="*/ 257175 w 2789466"/>
              <a:gd name="connsiteY5" fmla="*/ 530773 h 590780"/>
              <a:gd name="connsiteX6" fmla="*/ 314325 w 2789466"/>
              <a:gd name="connsiteY6" fmla="*/ 519343 h 590780"/>
              <a:gd name="connsiteX7" fmla="*/ 405765 w 2789466"/>
              <a:gd name="connsiteY7" fmla="*/ 499340 h 590780"/>
              <a:gd name="connsiteX8" fmla="*/ 471488 w 2789466"/>
              <a:gd name="connsiteY8" fmla="*/ 485053 h 590780"/>
              <a:gd name="connsiteX9" fmla="*/ 548640 w 2789466"/>
              <a:gd name="connsiteY9" fmla="*/ 465050 h 590780"/>
              <a:gd name="connsiteX10" fmla="*/ 597218 w 2789466"/>
              <a:gd name="connsiteY10" fmla="*/ 456478 h 590780"/>
              <a:gd name="connsiteX11" fmla="*/ 648653 w 2789466"/>
              <a:gd name="connsiteY11" fmla="*/ 445048 h 590780"/>
              <a:gd name="connsiteX12" fmla="*/ 722948 w 2789466"/>
              <a:gd name="connsiteY12" fmla="*/ 436475 h 590780"/>
              <a:gd name="connsiteX13" fmla="*/ 788670 w 2789466"/>
              <a:gd name="connsiteY13" fmla="*/ 425045 h 590780"/>
              <a:gd name="connsiteX14" fmla="*/ 834390 w 2789466"/>
              <a:gd name="connsiteY14" fmla="*/ 410758 h 590780"/>
              <a:gd name="connsiteX15" fmla="*/ 922973 w 2789466"/>
              <a:gd name="connsiteY15" fmla="*/ 396470 h 590780"/>
              <a:gd name="connsiteX16" fmla="*/ 977265 w 2789466"/>
              <a:gd name="connsiteY16" fmla="*/ 382183 h 590780"/>
              <a:gd name="connsiteX17" fmla="*/ 1028700 w 2789466"/>
              <a:gd name="connsiteY17" fmla="*/ 370753 h 590780"/>
              <a:gd name="connsiteX18" fmla="*/ 1082993 w 2789466"/>
              <a:gd name="connsiteY18" fmla="*/ 365038 h 590780"/>
              <a:gd name="connsiteX19" fmla="*/ 1151573 w 2789466"/>
              <a:gd name="connsiteY19" fmla="*/ 347893 h 590780"/>
              <a:gd name="connsiteX20" fmla="*/ 1205865 w 2789466"/>
              <a:gd name="connsiteY20" fmla="*/ 333605 h 590780"/>
              <a:gd name="connsiteX21" fmla="*/ 1268730 w 2789466"/>
              <a:gd name="connsiteY21" fmla="*/ 325033 h 590780"/>
              <a:gd name="connsiteX22" fmla="*/ 1308735 w 2789466"/>
              <a:gd name="connsiteY22" fmla="*/ 313603 h 590780"/>
              <a:gd name="connsiteX23" fmla="*/ 1371600 w 2789466"/>
              <a:gd name="connsiteY23" fmla="*/ 305030 h 590780"/>
              <a:gd name="connsiteX24" fmla="*/ 1423035 w 2789466"/>
              <a:gd name="connsiteY24" fmla="*/ 302173 h 590780"/>
              <a:gd name="connsiteX25" fmla="*/ 1485900 w 2789466"/>
              <a:gd name="connsiteY25" fmla="*/ 285028 h 590780"/>
              <a:gd name="connsiteX26" fmla="*/ 1520190 w 2789466"/>
              <a:gd name="connsiteY26" fmla="*/ 276455 h 590780"/>
              <a:gd name="connsiteX27" fmla="*/ 1577340 w 2789466"/>
              <a:gd name="connsiteY27" fmla="*/ 265025 h 590780"/>
              <a:gd name="connsiteX28" fmla="*/ 1625918 w 2789466"/>
              <a:gd name="connsiteY28" fmla="*/ 256453 h 590780"/>
              <a:gd name="connsiteX29" fmla="*/ 1680210 w 2789466"/>
              <a:gd name="connsiteY29" fmla="*/ 239308 h 590780"/>
              <a:gd name="connsiteX30" fmla="*/ 1731645 w 2789466"/>
              <a:gd name="connsiteY30" fmla="*/ 230735 h 590780"/>
              <a:gd name="connsiteX31" fmla="*/ 1760220 w 2789466"/>
              <a:gd name="connsiteY31" fmla="*/ 222163 h 590780"/>
              <a:gd name="connsiteX32" fmla="*/ 1817370 w 2789466"/>
              <a:gd name="connsiteY32" fmla="*/ 210733 h 590780"/>
              <a:gd name="connsiteX33" fmla="*/ 1857375 w 2789466"/>
              <a:gd name="connsiteY33" fmla="*/ 205018 h 590780"/>
              <a:gd name="connsiteX34" fmla="*/ 1911668 w 2789466"/>
              <a:gd name="connsiteY34" fmla="*/ 190730 h 590780"/>
              <a:gd name="connsiteX35" fmla="*/ 1997393 w 2789466"/>
              <a:gd name="connsiteY35" fmla="*/ 182158 h 590780"/>
              <a:gd name="connsiteX36" fmla="*/ 2048828 w 2789466"/>
              <a:gd name="connsiteY36" fmla="*/ 167870 h 590780"/>
              <a:gd name="connsiteX37" fmla="*/ 2103120 w 2789466"/>
              <a:gd name="connsiteY37" fmla="*/ 153583 h 590780"/>
              <a:gd name="connsiteX38" fmla="*/ 2151698 w 2789466"/>
              <a:gd name="connsiteY38" fmla="*/ 142153 h 590780"/>
              <a:gd name="connsiteX39" fmla="*/ 2200275 w 2789466"/>
              <a:gd name="connsiteY39" fmla="*/ 130723 h 590780"/>
              <a:gd name="connsiteX40" fmla="*/ 2228850 w 2789466"/>
              <a:gd name="connsiteY40" fmla="*/ 113578 h 590780"/>
              <a:gd name="connsiteX41" fmla="*/ 2274570 w 2789466"/>
              <a:gd name="connsiteY41" fmla="*/ 102148 h 590780"/>
              <a:gd name="connsiteX42" fmla="*/ 2357438 w 2789466"/>
              <a:gd name="connsiteY42" fmla="*/ 93575 h 590780"/>
              <a:gd name="connsiteX43" fmla="*/ 2417445 w 2789466"/>
              <a:gd name="connsiteY43" fmla="*/ 82145 h 590780"/>
              <a:gd name="connsiteX44" fmla="*/ 2460308 w 2789466"/>
              <a:gd name="connsiteY44" fmla="*/ 73573 h 590780"/>
              <a:gd name="connsiteX45" fmla="*/ 2511743 w 2789466"/>
              <a:gd name="connsiteY45" fmla="*/ 62143 h 590780"/>
              <a:gd name="connsiteX46" fmla="*/ 2554605 w 2789466"/>
              <a:gd name="connsiteY46" fmla="*/ 47855 h 590780"/>
              <a:gd name="connsiteX47" fmla="*/ 2620328 w 2789466"/>
              <a:gd name="connsiteY47" fmla="*/ 36425 h 590780"/>
              <a:gd name="connsiteX48" fmla="*/ 2663190 w 2789466"/>
              <a:gd name="connsiteY48" fmla="*/ 27853 h 590780"/>
              <a:gd name="connsiteX49" fmla="*/ 2708910 w 2789466"/>
              <a:gd name="connsiteY49" fmla="*/ 16423 h 590780"/>
              <a:gd name="connsiteX50" fmla="*/ 2708910 w 2789466"/>
              <a:gd name="connsiteY50" fmla="*/ 16423 h 590780"/>
              <a:gd name="connsiteX51" fmla="*/ 2783205 w 2789466"/>
              <a:gd name="connsiteY51" fmla="*/ 16423 h 590780"/>
              <a:gd name="connsiteX52" fmla="*/ 2785780 w 2789466"/>
              <a:gd name="connsiteY52" fmla="*/ 0 h 590780"/>
              <a:gd name="connsiteX0" fmla="*/ 0 w 2789128"/>
              <a:gd name="connsiteY0" fmla="*/ 590780 h 590780"/>
              <a:gd name="connsiteX1" fmla="*/ 62865 w 2789128"/>
              <a:gd name="connsiteY1" fmla="*/ 579350 h 590780"/>
              <a:gd name="connsiteX2" fmla="*/ 94298 w 2789128"/>
              <a:gd name="connsiteY2" fmla="*/ 570778 h 590780"/>
              <a:gd name="connsiteX3" fmla="*/ 157163 w 2789128"/>
              <a:gd name="connsiteY3" fmla="*/ 556490 h 590780"/>
              <a:gd name="connsiteX4" fmla="*/ 191453 w 2789128"/>
              <a:gd name="connsiteY4" fmla="*/ 542203 h 590780"/>
              <a:gd name="connsiteX5" fmla="*/ 257175 w 2789128"/>
              <a:gd name="connsiteY5" fmla="*/ 530773 h 590780"/>
              <a:gd name="connsiteX6" fmla="*/ 314325 w 2789128"/>
              <a:gd name="connsiteY6" fmla="*/ 519343 h 590780"/>
              <a:gd name="connsiteX7" fmla="*/ 405765 w 2789128"/>
              <a:gd name="connsiteY7" fmla="*/ 499340 h 590780"/>
              <a:gd name="connsiteX8" fmla="*/ 471488 w 2789128"/>
              <a:gd name="connsiteY8" fmla="*/ 485053 h 590780"/>
              <a:gd name="connsiteX9" fmla="*/ 548640 w 2789128"/>
              <a:gd name="connsiteY9" fmla="*/ 465050 h 590780"/>
              <a:gd name="connsiteX10" fmla="*/ 597218 w 2789128"/>
              <a:gd name="connsiteY10" fmla="*/ 456478 h 590780"/>
              <a:gd name="connsiteX11" fmla="*/ 648653 w 2789128"/>
              <a:gd name="connsiteY11" fmla="*/ 445048 h 590780"/>
              <a:gd name="connsiteX12" fmla="*/ 722948 w 2789128"/>
              <a:gd name="connsiteY12" fmla="*/ 436475 h 590780"/>
              <a:gd name="connsiteX13" fmla="*/ 788670 w 2789128"/>
              <a:gd name="connsiteY13" fmla="*/ 425045 h 590780"/>
              <a:gd name="connsiteX14" fmla="*/ 834390 w 2789128"/>
              <a:gd name="connsiteY14" fmla="*/ 410758 h 590780"/>
              <a:gd name="connsiteX15" fmla="*/ 922973 w 2789128"/>
              <a:gd name="connsiteY15" fmla="*/ 396470 h 590780"/>
              <a:gd name="connsiteX16" fmla="*/ 977265 w 2789128"/>
              <a:gd name="connsiteY16" fmla="*/ 382183 h 590780"/>
              <a:gd name="connsiteX17" fmla="*/ 1028700 w 2789128"/>
              <a:gd name="connsiteY17" fmla="*/ 370753 h 590780"/>
              <a:gd name="connsiteX18" fmla="*/ 1082993 w 2789128"/>
              <a:gd name="connsiteY18" fmla="*/ 365038 h 590780"/>
              <a:gd name="connsiteX19" fmla="*/ 1151573 w 2789128"/>
              <a:gd name="connsiteY19" fmla="*/ 347893 h 590780"/>
              <a:gd name="connsiteX20" fmla="*/ 1205865 w 2789128"/>
              <a:gd name="connsiteY20" fmla="*/ 333605 h 590780"/>
              <a:gd name="connsiteX21" fmla="*/ 1268730 w 2789128"/>
              <a:gd name="connsiteY21" fmla="*/ 325033 h 590780"/>
              <a:gd name="connsiteX22" fmla="*/ 1308735 w 2789128"/>
              <a:gd name="connsiteY22" fmla="*/ 313603 h 590780"/>
              <a:gd name="connsiteX23" fmla="*/ 1371600 w 2789128"/>
              <a:gd name="connsiteY23" fmla="*/ 305030 h 590780"/>
              <a:gd name="connsiteX24" fmla="*/ 1423035 w 2789128"/>
              <a:gd name="connsiteY24" fmla="*/ 302173 h 590780"/>
              <a:gd name="connsiteX25" fmla="*/ 1485900 w 2789128"/>
              <a:gd name="connsiteY25" fmla="*/ 285028 h 590780"/>
              <a:gd name="connsiteX26" fmla="*/ 1520190 w 2789128"/>
              <a:gd name="connsiteY26" fmla="*/ 276455 h 590780"/>
              <a:gd name="connsiteX27" fmla="*/ 1577340 w 2789128"/>
              <a:gd name="connsiteY27" fmla="*/ 265025 h 590780"/>
              <a:gd name="connsiteX28" fmla="*/ 1625918 w 2789128"/>
              <a:gd name="connsiteY28" fmla="*/ 256453 h 590780"/>
              <a:gd name="connsiteX29" fmla="*/ 1680210 w 2789128"/>
              <a:gd name="connsiteY29" fmla="*/ 239308 h 590780"/>
              <a:gd name="connsiteX30" fmla="*/ 1731645 w 2789128"/>
              <a:gd name="connsiteY30" fmla="*/ 230735 h 590780"/>
              <a:gd name="connsiteX31" fmla="*/ 1760220 w 2789128"/>
              <a:gd name="connsiteY31" fmla="*/ 222163 h 590780"/>
              <a:gd name="connsiteX32" fmla="*/ 1817370 w 2789128"/>
              <a:gd name="connsiteY32" fmla="*/ 210733 h 590780"/>
              <a:gd name="connsiteX33" fmla="*/ 1857375 w 2789128"/>
              <a:gd name="connsiteY33" fmla="*/ 205018 h 590780"/>
              <a:gd name="connsiteX34" fmla="*/ 1911668 w 2789128"/>
              <a:gd name="connsiteY34" fmla="*/ 190730 h 590780"/>
              <a:gd name="connsiteX35" fmla="*/ 1997393 w 2789128"/>
              <a:gd name="connsiteY35" fmla="*/ 182158 h 590780"/>
              <a:gd name="connsiteX36" fmla="*/ 2048828 w 2789128"/>
              <a:gd name="connsiteY36" fmla="*/ 167870 h 590780"/>
              <a:gd name="connsiteX37" fmla="*/ 2103120 w 2789128"/>
              <a:gd name="connsiteY37" fmla="*/ 153583 h 590780"/>
              <a:gd name="connsiteX38" fmla="*/ 2151698 w 2789128"/>
              <a:gd name="connsiteY38" fmla="*/ 142153 h 590780"/>
              <a:gd name="connsiteX39" fmla="*/ 2200275 w 2789128"/>
              <a:gd name="connsiteY39" fmla="*/ 130723 h 590780"/>
              <a:gd name="connsiteX40" fmla="*/ 2228850 w 2789128"/>
              <a:gd name="connsiteY40" fmla="*/ 113578 h 590780"/>
              <a:gd name="connsiteX41" fmla="*/ 2274570 w 2789128"/>
              <a:gd name="connsiteY41" fmla="*/ 102148 h 590780"/>
              <a:gd name="connsiteX42" fmla="*/ 2357438 w 2789128"/>
              <a:gd name="connsiteY42" fmla="*/ 93575 h 590780"/>
              <a:gd name="connsiteX43" fmla="*/ 2417445 w 2789128"/>
              <a:gd name="connsiteY43" fmla="*/ 82145 h 590780"/>
              <a:gd name="connsiteX44" fmla="*/ 2460308 w 2789128"/>
              <a:gd name="connsiteY44" fmla="*/ 73573 h 590780"/>
              <a:gd name="connsiteX45" fmla="*/ 2511743 w 2789128"/>
              <a:gd name="connsiteY45" fmla="*/ 62143 h 590780"/>
              <a:gd name="connsiteX46" fmla="*/ 2554605 w 2789128"/>
              <a:gd name="connsiteY46" fmla="*/ 47855 h 590780"/>
              <a:gd name="connsiteX47" fmla="*/ 2620328 w 2789128"/>
              <a:gd name="connsiteY47" fmla="*/ 36425 h 590780"/>
              <a:gd name="connsiteX48" fmla="*/ 2663190 w 2789128"/>
              <a:gd name="connsiteY48" fmla="*/ 27853 h 590780"/>
              <a:gd name="connsiteX49" fmla="*/ 2708910 w 2789128"/>
              <a:gd name="connsiteY49" fmla="*/ 16423 h 590780"/>
              <a:gd name="connsiteX50" fmla="*/ 2708910 w 2789128"/>
              <a:gd name="connsiteY50" fmla="*/ 16423 h 590780"/>
              <a:gd name="connsiteX51" fmla="*/ 2783205 w 2789128"/>
              <a:gd name="connsiteY51" fmla="*/ 16423 h 590780"/>
              <a:gd name="connsiteX52" fmla="*/ 2785780 w 2789128"/>
              <a:gd name="connsiteY52" fmla="*/ 0 h 590780"/>
              <a:gd name="connsiteX0" fmla="*/ 0 w 2790803"/>
              <a:gd name="connsiteY0" fmla="*/ 591996 h 591996"/>
              <a:gd name="connsiteX1" fmla="*/ 62865 w 2790803"/>
              <a:gd name="connsiteY1" fmla="*/ 580566 h 591996"/>
              <a:gd name="connsiteX2" fmla="*/ 94298 w 2790803"/>
              <a:gd name="connsiteY2" fmla="*/ 571994 h 591996"/>
              <a:gd name="connsiteX3" fmla="*/ 157163 w 2790803"/>
              <a:gd name="connsiteY3" fmla="*/ 557706 h 591996"/>
              <a:gd name="connsiteX4" fmla="*/ 191453 w 2790803"/>
              <a:gd name="connsiteY4" fmla="*/ 543419 h 591996"/>
              <a:gd name="connsiteX5" fmla="*/ 257175 w 2790803"/>
              <a:gd name="connsiteY5" fmla="*/ 531989 h 591996"/>
              <a:gd name="connsiteX6" fmla="*/ 314325 w 2790803"/>
              <a:gd name="connsiteY6" fmla="*/ 520559 h 591996"/>
              <a:gd name="connsiteX7" fmla="*/ 405765 w 2790803"/>
              <a:gd name="connsiteY7" fmla="*/ 500556 h 591996"/>
              <a:gd name="connsiteX8" fmla="*/ 471488 w 2790803"/>
              <a:gd name="connsiteY8" fmla="*/ 486269 h 591996"/>
              <a:gd name="connsiteX9" fmla="*/ 548640 w 2790803"/>
              <a:gd name="connsiteY9" fmla="*/ 466266 h 591996"/>
              <a:gd name="connsiteX10" fmla="*/ 597218 w 2790803"/>
              <a:gd name="connsiteY10" fmla="*/ 457694 h 591996"/>
              <a:gd name="connsiteX11" fmla="*/ 648653 w 2790803"/>
              <a:gd name="connsiteY11" fmla="*/ 446264 h 591996"/>
              <a:gd name="connsiteX12" fmla="*/ 722948 w 2790803"/>
              <a:gd name="connsiteY12" fmla="*/ 437691 h 591996"/>
              <a:gd name="connsiteX13" fmla="*/ 788670 w 2790803"/>
              <a:gd name="connsiteY13" fmla="*/ 426261 h 591996"/>
              <a:gd name="connsiteX14" fmla="*/ 834390 w 2790803"/>
              <a:gd name="connsiteY14" fmla="*/ 411974 h 591996"/>
              <a:gd name="connsiteX15" fmla="*/ 922973 w 2790803"/>
              <a:gd name="connsiteY15" fmla="*/ 397686 h 591996"/>
              <a:gd name="connsiteX16" fmla="*/ 977265 w 2790803"/>
              <a:gd name="connsiteY16" fmla="*/ 383399 h 591996"/>
              <a:gd name="connsiteX17" fmla="*/ 1028700 w 2790803"/>
              <a:gd name="connsiteY17" fmla="*/ 371969 h 591996"/>
              <a:gd name="connsiteX18" fmla="*/ 1082993 w 2790803"/>
              <a:gd name="connsiteY18" fmla="*/ 366254 h 591996"/>
              <a:gd name="connsiteX19" fmla="*/ 1151573 w 2790803"/>
              <a:gd name="connsiteY19" fmla="*/ 349109 h 591996"/>
              <a:gd name="connsiteX20" fmla="*/ 1205865 w 2790803"/>
              <a:gd name="connsiteY20" fmla="*/ 334821 h 591996"/>
              <a:gd name="connsiteX21" fmla="*/ 1268730 w 2790803"/>
              <a:gd name="connsiteY21" fmla="*/ 326249 h 591996"/>
              <a:gd name="connsiteX22" fmla="*/ 1308735 w 2790803"/>
              <a:gd name="connsiteY22" fmla="*/ 314819 h 591996"/>
              <a:gd name="connsiteX23" fmla="*/ 1371600 w 2790803"/>
              <a:gd name="connsiteY23" fmla="*/ 306246 h 591996"/>
              <a:gd name="connsiteX24" fmla="*/ 1423035 w 2790803"/>
              <a:gd name="connsiteY24" fmla="*/ 303389 h 591996"/>
              <a:gd name="connsiteX25" fmla="*/ 1485900 w 2790803"/>
              <a:gd name="connsiteY25" fmla="*/ 286244 h 591996"/>
              <a:gd name="connsiteX26" fmla="*/ 1520190 w 2790803"/>
              <a:gd name="connsiteY26" fmla="*/ 277671 h 591996"/>
              <a:gd name="connsiteX27" fmla="*/ 1577340 w 2790803"/>
              <a:gd name="connsiteY27" fmla="*/ 266241 h 591996"/>
              <a:gd name="connsiteX28" fmla="*/ 1625918 w 2790803"/>
              <a:gd name="connsiteY28" fmla="*/ 257669 h 591996"/>
              <a:gd name="connsiteX29" fmla="*/ 1680210 w 2790803"/>
              <a:gd name="connsiteY29" fmla="*/ 240524 h 591996"/>
              <a:gd name="connsiteX30" fmla="*/ 1731645 w 2790803"/>
              <a:gd name="connsiteY30" fmla="*/ 231951 h 591996"/>
              <a:gd name="connsiteX31" fmla="*/ 1760220 w 2790803"/>
              <a:gd name="connsiteY31" fmla="*/ 223379 h 591996"/>
              <a:gd name="connsiteX32" fmla="*/ 1817370 w 2790803"/>
              <a:gd name="connsiteY32" fmla="*/ 211949 h 591996"/>
              <a:gd name="connsiteX33" fmla="*/ 1857375 w 2790803"/>
              <a:gd name="connsiteY33" fmla="*/ 206234 h 591996"/>
              <a:gd name="connsiteX34" fmla="*/ 1911668 w 2790803"/>
              <a:gd name="connsiteY34" fmla="*/ 191946 h 591996"/>
              <a:gd name="connsiteX35" fmla="*/ 1997393 w 2790803"/>
              <a:gd name="connsiteY35" fmla="*/ 183374 h 591996"/>
              <a:gd name="connsiteX36" fmla="*/ 2048828 w 2790803"/>
              <a:gd name="connsiteY36" fmla="*/ 169086 h 591996"/>
              <a:gd name="connsiteX37" fmla="*/ 2103120 w 2790803"/>
              <a:gd name="connsiteY37" fmla="*/ 154799 h 591996"/>
              <a:gd name="connsiteX38" fmla="*/ 2151698 w 2790803"/>
              <a:gd name="connsiteY38" fmla="*/ 143369 h 591996"/>
              <a:gd name="connsiteX39" fmla="*/ 2200275 w 2790803"/>
              <a:gd name="connsiteY39" fmla="*/ 131939 h 591996"/>
              <a:gd name="connsiteX40" fmla="*/ 2228850 w 2790803"/>
              <a:gd name="connsiteY40" fmla="*/ 114794 h 591996"/>
              <a:gd name="connsiteX41" fmla="*/ 2274570 w 2790803"/>
              <a:gd name="connsiteY41" fmla="*/ 103364 h 591996"/>
              <a:gd name="connsiteX42" fmla="*/ 2357438 w 2790803"/>
              <a:gd name="connsiteY42" fmla="*/ 94791 h 591996"/>
              <a:gd name="connsiteX43" fmla="*/ 2417445 w 2790803"/>
              <a:gd name="connsiteY43" fmla="*/ 83361 h 591996"/>
              <a:gd name="connsiteX44" fmla="*/ 2460308 w 2790803"/>
              <a:gd name="connsiteY44" fmla="*/ 74789 h 591996"/>
              <a:gd name="connsiteX45" fmla="*/ 2511743 w 2790803"/>
              <a:gd name="connsiteY45" fmla="*/ 63359 h 591996"/>
              <a:gd name="connsiteX46" fmla="*/ 2554605 w 2790803"/>
              <a:gd name="connsiteY46" fmla="*/ 49071 h 591996"/>
              <a:gd name="connsiteX47" fmla="*/ 2620328 w 2790803"/>
              <a:gd name="connsiteY47" fmla="*/ 37641 h 591996"/>
              <a:gd name="connsiteX48" fmla="*/ 2663190 w 2790803"/>
              <a:gd name="connsiteY48" fmla="*/ 29069 h 591996"/>
              <a:gd name="connsiteX49" fmla="*/ 2708910 w 2790803"/>
              <a:gd name="connsiteY49" fmla="*/ 17639 h 591996"/>
              <a:gd name="connsiteX50" fmla="*/ 2708910 w 2790803"/>
              <a:gd name="connsiteY50" fmla="*/ 17639 h 591996"/>
              <a:gd name="connsiteX51" fmla="*/ 2783205 w 2790803"/>
              <a:gd name="connsiteY51" fmla="*/ 17639 h 591996"/>
              <a:gd name="connsiteX52" fmla="*/ 2785780 w 2790803"/>
              <a:gd name="connsiteY52" fmla="*/ 1216 h 591996"/>
              <a:gd name="connsiteX53" fmla="*/ 2790803 w 2790803"/>
              <a:gd name="connsiteY53" fmla="*/ 1216 h 591996"/>
              <a:gd name="connsiteX0" fmla="*/ 0 w 2805876"/>
              <a:gd name="connsiteY0" fmla="*/ 591996 h 591996"/>
              <a:gd name="connsiteX1" fmla="*/ 62865 w 2805876"/>
              <a:gd name="connsiteY1" fmla="*/ 580566 h 591996"/>
              <a:gd name="connsiteX2" fmla="*/ 94298 w 2805876"/>
              <a:gd name="connsiteY2" fmla="*/ 571994 h 591996"/>
              <a:gd name="connsiteX3" fmla="*/ 157163 w 2805876"/>
              <a:gd name="connsiteY3" fmla="*/ 557706 h 591996"/>
              <a:gd name="connsiteX4" fmla="*/ 191453 w 2805876"/>
              <a:gd name="connsiteY4" fmla="*/ 543419 h 591996"/>
              <a:gd name="connsiteX5" fmla="*/ 257175 w 2805876"/>
              <a:gd name="connsiteY5" fmla="*/ 531989 h 591996"/>
              <a:gd name="connsiteX6" fmla="*/ 314325 w 2805876"/>
              <a:gd name="connsiteY6" fmla="*/ 520559 h 591996"/>
              <a:gd name="connsiteX7" fmla="*/ 405765 w 2805876"/>
              <a:gd name="connsiteY7" fmla="*/ 500556 h 591996"/>
              <a:gd name="connsiteX8" fmla="*/ 471488 w 2805876"/>
              <a:gd name="connsiteY8" fmla="*/ 486269 h 591996"/>
              <a:gd name="connsiteX9" fmla="*/ 548640 w 2805876"/>
              <a:gd name="connsiteY9" fmla="*/ 466266 h 591996"/>
              <a:gd name="connsiteX10" fmla="*/ 597218 w 2805876"/>
              <a:gd name="connsiteY10" fmla="*/ 457694 h 591996"/>
              <a:gd name="connsiteX11" fmla="*/ 648653 w 2805876"/>
              <a:gd name="connsiteY11" fmla="*/ 446264 h 591996"/>
              <a:gd name="connsiteX12" fmla="*/ 722948 w 2805876"/>
              <a:gd name="connsiteY12" fmla="*/ 437691 h 591996"/>
              <a:gd name="connsiteX13" fmla="*/ 788670 w 2805876"/>
              <a:gd name="connsiteY13" fmla="*/ 426261 h 591996"/>
              <a:gd name="connsiteX14" fmla="*/ 834390 w 2805876"/>
              <a:gd name="connsiteY14" fmla="*/ 411974 h 591996"/>
              <a:gd name="connsiteX15" fmla="*/ 922973 w 2805876"/>
              <a:gd name="connsiteY15" fmla="*/ 397686 h 591996"/>
              <a:gd name="connsiteX16" fmla="*/ 977265 w 2805876"/>
              <a:gd name="connsiteY16" fmla="*/ 383399 h 591996"/>
              <a:gd name="connsiteX17" fmla="*/ 1028700 w 2805876"/>
              <a:gd name="connsiteY17" fmla="*/ 371969 h 591996"/>
              <a:gd name="connsiteX18" fmla="*/ 1082993 w 2805876"/>
              <a:gd name="connsiteY18" fmla="*/ 366254 h 591996"/>
              <a:gd name="connsiteX19" fmla="*/ 1151573 w 2805876"/>
              <a:gd name="connsiteY19" fmla="*/ 349109 h 591996"/>
              <a:gd name="connsiteX20" fmla="*/ 1205865 w 2805876"/>
              <a:gd name="connsiteY20" fmla="*/ 334821 h 591996"/>
              <a:gd name="connsiteX21" fmla="*/ 1268730 w 2805876"/>
              <a:gd name="connsiteY21" fmla="*/ 326249 h 591996"/>
              <a:gd name="connsiteX22" fmla="*/ 1308735 w 2805876"/>
              <a:gd name="connsiteY22" fmla="*/ 314819 h 591996"/>
              <a:gd name="connsiteX23" fmla="*/ 1371600 w 2805876"/>
              <a:gd name="connsiteY23" fmla="*/ 306246 h 591996"/>
              <a:gd name="connsiteX24" fmla="*/ 1423035 w 2805876"/>
              <a:gd name="connsiteY24" fmla="*/ 303389 h 591996"/>
              <a:gd name="connsiteX25" fmla="*/ 1485900 w 2805876"/>
              <a:gd name="connsiteY25" fmla="*/ 286244 h 591996"/>
              <a:gd name="connsiteX26" fmla="*/ 1520190 w 2805876"/>
              <a:gd name="connsiteY26" fmla="*/ 277671 h 591996"/>
              <a:gd name="connsiteX27" fmla="*/ 1577340 w 2805876"/>
              <a:gd name="connsiteY27" fmla="*/ 266241 h 591996"/>
              <a:gd name="connsiteX28" fmla="*/ 1625918 w 2805876"/>
              <a:gd name="connsiteY28" fmla="*/ 257669 h 591996"/>
              <a:gd name="connsiteX29" fmla="*/ 1680210 w 2805876"/>
              <a:gd name="connsiteY29" fmla="*/ 240524 h 591996"/>
              <a:gd name="connsiteX30" fmla="*/ 1731645 w 2805876"/>
              <a:gd name="connsiteY30" fmla="*/ 231951 h 591996"/>
              <a:gd name="connsiteX31" fmla="*/ 1760220 w 2805876"/>
              <a:gd name="connsiteY31" fmla="*/ 223379 h 591996"/>
              <a:gd name="connsiteX32" fmla="*/ 1817370 w 2805876"/>
              <a:gd name="connsiteY32" fmla="*/ 211949 h 591996"/>
              <a:gd name="connsiteX33" fmla="*/ 1857375 w 2805876"/>
              <a:gd name="connsiteY33" fmla="*/ 206234 h 591996"/>
              <a:gd name="connsiteX34" fmla="*/ 1911668 w 2805876"/>
              <a:gd name="connsiteY34" fmla="*/ 191946 h 591996"/>
              <a:gd name="connsiteX35" fmla="*/ 1997393 w 2805876"/>
              <a:gd name="connsiteY35" fmla="*/ 183374 h 591996"/>
              <a:gd name="connsiteX36" fmla="*/ 2048828 w 2805876"/>
              <a:gd name="connsiteY36" fmla="*/ 169086 h 591996"/>
              <a:gd name="connsiteX37" fmla="*/ 2103120 w 2805876"/>
              <a:gd name="connsiteY37" fmla="*/ 154799 h 591996"/>
              <a:gd name="connsiteX38" fmla="*/ 2151698 w 2805876"/>
              <a:gd name="connsiteY38" fmla="*/ 143369 h 591996"/>
              <a:gd name="connsiteX39" fmla="*/ 2200275 w 2805876"/>
              <a:gd name="connsiteY39" fmla="*/ 131939 h 591996"/>
              <a:gd name="connsiteX40" fmla="*/ 2228850 w 2805876"/>
              <a:gd name="connsiteY40" fmla="*/ 114794 h 591996"/>
              <a:gd name="connsiteX41" fmla="*/ 2274570 w 2805876"/>
              <a:gd name="connsiteY41" fmla="*/ 103364 h 591996"/>
              <a:gd name="connsiteX42" fmla="*/ 2357438 w 2805876"/>
              <a:gd name="connsiteY42" fmla="*/ 94791 h 591996"/>
              <a:gd name="connsiteX43" fmla="*/ 2417445 w 2805876"/>
              <a:gd name="connsiteY43" fmla="*/ 83361 h 591996"/>
              <a:gd name="connsiteX44" fmla="*/ 2460308 w 2805876"/>
              <a:gd name="connsiteY44" fmla="*/ 74789 h 591996"/>
              <a:gd name="connsiteX45" fmla="*/ 2511743 w 2805876"/>
              <a:gd name="connsiteY45" fmla="*/ 63359 h 591996"/>
              <a:gd name="connsiteX46" fmla="*/ 2554605 w 2805876"/>
              <a:gd name="connsiteY46" fmla="*/ 49071 h 591996"/>
              <a:gd name="connsiteX47" fmla="*/ 2620328 w 2805876"/>
              <a:gd name="connsiteY47" fmla="*/ 37641 h 591996"/>
              <a:gd name="connsiteX48" fmla="*/ 2663190 w 2805876"/>
              <a:gd name="connsiteY48" fmla="*/ 29069 h 591996"/>
              <a:gd name="connsiteX49" fmla="*/ 2708910 w 2805876"/>
              <a:gd name="connsiteY49" fmla="*/ 17639 h 591996"/>
              <a:gd name="connsiteX50" fmla="*/ 2708910 w 2805876"/>
              <a:gd name="connsiteY50" fmla="*/ 17639 h 591996"/>
              <a:gd name="connsiteX51" fmla="*/ 2783205 w 2805876"/>
              <a:gd name="connsiteY51" fmla="*/ 17639 h 591996"/>
              <a:gd name="connsiteX52" fmla="*/ 2785780 w 2805876"/>
              <a:gd name="connsiteY52" fmla="*/ 1216 h 591996"/>
              <a:gd name="connsiteX53" fmla="*/ 2805876 w 2805876"/>
              <a:gd name="connsiteY53" fmla="*/ 1216 h 591996"/>
              <a:gd name="connsiteX0" fmla="*/ 0 w 2805876"/>
              <a:gd name="connsiteY0" fmla="*/ 591996 h 591996"/>
              <a:gd name="connsiteX1" fmla="*/ 62865 w 2805876"/>
              <a:gd name="connsiteY1" fmla="*/ 580566 h 591996"/>
              <a:gd name="connsiteX2" fmla="*/ 94298 w 2805876"/>
              <a:gd name="connsiteY2" fmla="*/ 571994 h 591996"/>
              <a:gd name="connsiteX3" fmla="*/ 157163 w 2805876"/>
              <a:gd name="connsiteY3" fmla="*/ 557706 h 591996"/>
              <a:gd name="connsiteX4" fmla="*/ 191453 w 2805876"/>
              <a:gd name="connsiteY4" fmla="*/ 543419 h 591996"/>
              <a:gd name="connsiteX5" fmla="*/ 257175 w 2805876"/>
              <a:gd name="connsiteY5" fmla="*/ 531989 h 591996"/>
              <a:gd name="connsiteX6" fmla="*/ 314325 w 2805876"/>
              <a:gd name="connsiteY6" fmla="*/ 520559 h 591996"/>
              <a:gd name="connsiteX7" fmla="*/ 405765 w 2805876"/>
              <a:gd name="connsiteY7" fmla="*/ 500556 h 591996"/>
              <a:gd name="connsiteX8" fmla="*/ 471488 w 2805876"/>
              <a:gd name="connsiteY8" fmla="*/ 486269 h 591996"/>
              <a:gd name="connsiteX9" fmla="*/ 548640 w 2805876"/>
              <a:gd name="connsiteY9" fmla="*/ 466266 h 591996"/>
              <a:gd name="connsiteX10" fmla="*/ 597218 w 2805876"/>
              <a:gd name="connsiteY10" fmla="*/ 457694 h 591996"/>
              <a:gd name="connsiteX11" fmla="*/ 648653 w 2805876"/>
              <a:gd name="connsiteY11" fmla="*/ 446264 h 591996"/>
              <a:gd name="connsiteX12" fmla="*/ 722948 w 2805876"/>
              <a:gd name="connsiteY12" fmla="*/ 437691 h 591996"/>
              <a:gd name="connsiteX13" fmla="*/ 788670 w 2805876"/>
              <a:gd name="connsiteY13" fmla="*/ 426261 h 591996"/>
              <a:gd name="connsiteX14" fmla="*/ 834390 w 2805876"/>
              <a:gd name="connsiteY14" fmla="*/ 411974 h 591996"/>
              <a:gd name="connsiteX15" fmla="*/ 922973 w 2805876"/>
              <a:gd name="connsiteY15" fmla="*/ 397686 h 591996"/>
              <a:gd name="connsiteX16" fmla="*/ 977265 w 2805876"/>
              <a:gd name="connsiteY16" fmla="*/ 383399 h 591996"/>
              <a:gd name="connsiteX17" fmla="*/ 1028700 w 2805876"/>
              <a:gd name="connsiteY17" fmla="*/ 371969 h 591996"/>
              <a:gd name="connsiteX18" fmla="*/ 1082993 w 2805876"/>
              <a:gd name="connsiteY18" fmla="*/ 366254 h 591996"/>
              <a:gd name="connsiteX19" fmla="*/ 1151573 w 2805876"/>
              <a:gd name="connsiteY19" fmla="*/ 349109 h 591996"/>
              <a:gd name="connsiteX20" fmla="*/ 1205865 w 2805876"/>
              <a:gd name="connsiteY20" fmla="*/ 334821 h 591996"/>
              <a:gd name="connsiteX21" fmla="*/ 1268730 w 2805876"/>
              <a:gd name="connsiteY21" fmla="*/ 326249 h 591996"/>
              <a:gd name="connsiteX22" fmla="*/ 1308735 w 2805876"/>
              <a:gd name="connsiteY22" fmla="*/ 314819 h 591996"/>
              <a:gd name="connsiteX23" fmla="*/ 1371600 w 2805876"/>
              <a:gd name="connsiteY23" fmla="*/ 306246 h 591996"/>
              <a:gd name="connsiteX24" fmla="*/ 1423035 w 2805876"/>
              <a:gd name="connsiteY24" fmla="*/ 303389 h 591996"/>
              <a:gd name="connsiteX25" fmla="*/ 1485900 w 2805876"/>
              <a:gd name="connsiteY25" fmla="*/ 286244 h 591996"/>
              <a:gd name="connsiteX26" fmla="*/ 1520190 w 2805876"/>
              <a:gd name="connsiteY26" fmla="*/ 277671 h 591996"/>
              <a:gd name="connsiteX27" fmla="*/ 1577340 w 2805876"/>
              <a:gd name="connsiteY27" fmla="*/ 266241 h 591996"/>
              <a:gd name="connsiteX28" fmla="*/ 1625918 w 2805876"/>
              <a:gd name="connsiteY28" fmla="*/ 257669 h 591996"/>
              <a:gd name="connsiteX29" fmla="*/ 1680210 w 2805876"/>
              <a:gd name="connsiteY29" fmla="*/ 240524 h 591996"/>
              <a:gd name="connsiteX30" fmla="*/ 1731645 w 2805876"/>
              <a:gd name="connsiteY30" fmla="*/ 231951 h 591996"/>
              <a:gd name="connsiteX31" fmla="*/ 1760220 w 2805876"/>
              <a:gd name="connsiteY31" fmla="*/ 223379 h 591996"/>
              <a:gd name="connsiteX32" fmla="*/ 1817370 w 2805876"/>
              <a:gd name="connsiteY32" fmla="*/ 211949 h 591996"/>
              <a:gd name="connsiteX33" fmla="*/ 1857375 w 2805876"/>
              <a:gd name="connsiteY33" fmla="*/ 206234 h 591996"/>
              <a:gd name="connsiteX34" fmla="*/ 1911668 w 2805876"/>
              <a:gd name="connsiteY34" fmla="*/ 191946 h 591996"/>
              <a:gd name="connsiteX35" fmla="*/ 1997393 w 2805876"/>
              <a:gd name="connsiteY35" fmla="*/ 183374 h 591996"/>
              <a:gd name="connsiteX36" fmla="*/ 2048828 w 2805876"/>
              <a:gd name="connsiteY36" fmla="*/ 169086 h 591996"/>
              <a:gd name="connsiteX37" fmla="*/ 2103120 w 2805876"/>
              <a:gd name="connsiteY37" fmla="*/ 154799 h 591996"/>
              <a:gd name="connsiteX38" fmla="*/ 2151698 w 2805876"/>
              <a:gd name="connsiteY38" fmla="*/ 143369 h 591996"/>
              <a:gd name="connsiteX39" fmla="*/ 2200275 w 2805876"/>
              <a:gd name="connsiteY39" fmla="*/ 131939 h 591996"/>
              <a:gd name="connsiteX40" fmla="*/ 2228850 w 2805876"/>
              <a:gd name="connsiteY40" fmla="*/ 114794 h 591996"/>
              <a:gd name="connsiteX41" fmla="*/ 2274570 w 2805876"/>
              <a:gd name="connsiteY41" fmla="*/ 103364 h 591996"/>
              <a:gd name="connsiteX42" fmla="*/ 2357438 w 2805876"/>
              <a:gd name="connsiteY42" fmla="*/ 94791 h 591996"/>
              <a:gd name="connsiteX43" fmla="*/ 2417445 w 2805876"/>
              <a:gd name="connsiteY43" fmla="*/ 83361 h 591996"/>
              <a:gd name="connsiteX44" fmla="*/ 2460308 w 2805876"/>
              <a:gd name="connsiteY44" fmla="*/ 74789 h 591996"/>
              <a:gd name="connsiteX45" fmla="*/ 2511743 w 2805876"/>
              <a:gd name="connsiteY45" fmla="*/ 63359 h 591996"/>
              <a:gd name="connsiteX46" fmla="*/ 2554605 w 2805876"/>
              <a:gd name="connsiteY46" fmla="*/ 49071 h 591996"/>
              <a:gd name="connsiteX47" fmla="*/ 2620328 w 2805876"/>
              <a:gd name="connsiteY47" fmla="*/ 37641 h 591996"/>
              <a:gd name="connsiteX48" fmla="*/ 2663190 w 2805876"/>
              <a:gd name="connsiteY48" fmla="*/ 29069 h 591996"/>
              <a:gd name="connsiteX49" fmla="*/ 2708910 w 2805876"/>
              <a:gd name="connsiteY49" fmla="*/ 17639 h 591996"/>
              <a:gd name="connsiteX50" fmla="*/ 2708910 w 2805876"/>
              <a:gd name="connsiteY50" fmla="*/ 17639 h 591996"/>
              <a:gd name="connsiteX51" fmla="*/ 2783205 w 2805876"/>
              <a:gd name="connsiteY51" fmla="*/ 17639 h 591996"/>
              <a:gd name="connsiteX52" fmla="*/ 2785780 w 2805876"/>
              <a:gd name="connsiteY52" fmla="*/ 1216 h 591996"/>
              <a:gd name="connsiteX53" fmla="*/ 2805876 w 2805876"/>
              <a:gd name="connsiteY53" fmla="*/ 1216 h 591996"/>
              <a:gd name="connsiteX0" fmla="*/ 0 w 2805876"/>
              <a:gd name="connsiteY0" fmla="*/ 591996 h 591996"/>
              <a:gd name="connsiteX1" fmla="*/ 62865 w 2805876"/>
              <a:gd name="connsiteY1" fmla="*/ 580566 h 591996"/>
              <a:gd name="connsiteX2" fmla="*/ 94298 w 2805876"/>
              <a:gd name="connsiteY2" fmla="*/ 571994 h 591996"/>
              <a:gd name="connsiteX3" fmla="*/ 157163 w 2805876"/>
              <a:gd name="connsiteY3" fmla="*/ 557706 h 591996"/>
              <a:gd name="connsiteX4" fmla="*/ 191453 w 2805876"/>
              <a:gd name="connsiteY4" fmla="*/ 543419 h 591996"/>
              <a:gd name="connsiteX5" fmla="*/ 257175 w 2805876"/>
              <a:gd name="connsiteY5" fmla="*/ 531989 h 591996"/>
              <a:gd name="connsiteX6" fmla="*/ 314325 w 2805876"/>
              <a:gd name="connsiteY6" fmla="*/ 520559 h 591996"/>
              <a:gd name="connsiteX7" fmla="*/ 405765 w 2805876"/>
              <a:gd name="connsiteY7" fmla="*/ 500556 h 591996"/>
              <a:gd name="connsiteX8" fmla="*/ 471488 w 2805876"/>
              <a:gd name="connsiteY8" fmla="*/ 486269 h 591996"/>
              <a:gd name="connsiteX9" fmla="*/ 548640 w 2805876"/>
              <a:gd name="connsiteY9" fmla="*/ 466266 h 591996"/>
              <a:gd name="connsiteX10" fmla="*/ 597218 w 2805876"/>
              <a:gd name="connsiteY10" fmla="*/ 457694 h 591996"/>
              <a:gd name="connsiteX11" fmla="*/ 648653 w 2805876"/>
              <a:gd name="connsiteY11" fmla="*/ 446264 h 591996"/>
              <a:gd name="connsiteX12" fmla="*/ 722948 w 2805876"/>
              <a:gd name="connsiteY12" fmla="*/ 437691 h 591996"/>
              <a:gd name="connsiteX13" fmla="*/ 788670 w 2805876"/>
              <a:gd name="connsiteY13" fmla="*/ 426261 h 591996"/>
              <a:gd name="connsiteX14" fmla="*/ 834390 w 2805876"/>
              <a:gd name="connsiteY14" fmla="*/ 411974 h 591996"/>
              <a:gd name="connsiteX15" fmla="*/ 922973 w 2805876"/>
              <a:gd name="connsiteY15" fmla="*/ 397686 h 591996"/>
              <a:gd name="connsiteX16" fmla="*/ 977265 w 2805876"/>
              <a:gd name="connsiteY16" fmla="*/ 383399 h 591996"/>
              <a:gd name="connsiteX17" fmla="*/ 1028700 w 2805876"/>
              <a:gd name="connsiteY17" fmla="*/ 371969 h 591996"/>
              <a:gd name="connsiteX18" fmla="*/ 1082993 w 2805876"/>
              <a:gd name="connsiteY18" fmla="*/ 366254 h 591996"/>
              <a:gd name="connsiteX19" fmla="*/ 1151573 w 2805876"/>
              <a:gd name="connsiteY19" fmla="*/ 349109 h 591996"/>
              <a:gd name="connsiteX20" fmla="*/ 1205865 w 2805876"/>
              <a:gd name="connsiteY20" fmla="*/ 334821 h 591996"/>
              <a:gd name="connsiteX21" fmla="*/ 1268730 w 2805876"/>
              <a:gd name="connsiteY21" fmla="*/ 326249 h 591996"/>
              <a:gd name="connsiteX22" fmla="*/ 1308735 w 2805876"/>
              <a:gd name="connsiteY22" fmla="*/ 314819 h 591996"/>
              <a:gd name="connsiteX23" fmla="*/ 1371600 w 2805876"/>
              <a:gd name="connsiteY23" fmla="*/ 306246 h 591996"/>
              <a:gd name="connsiteX24" fmla="*/ 1423035 w 2805876"/>
              <a:gd name="connsiteY24" fmla="*/ 303389 h 591996"/>
              <a:gd name="connsiteX25" fmla="*/ 1485900 w 2805876"/>
              <a:gd name="connsiteY25" fmla="*/ 286244 h 591996"/>
              <a:gd name="connsiteX26" fmla="*/ 1520190 w 2805876"/>
              <a:gd name="connsiteY26" fmla="*/ 277671 h 591996"/>
              <a:gd name="connsiteX27" fmla="*/ 1577340 w 2805876"/>
              <a:gd name="connsiteY27" fmla="*/ 266241 h 591996"/>
              <a:gd name="connsiteX28" fmla="*/ 1625918 w 2805876"/>
              <a:gd name="connsiteY28" fmla="*/ 257669 h 591996"/>
              <a:gd name="connsiteX29" fmla="*/ 1680210 w 2805876"/>
              <a:gd name="connsiteY29" fmla="*/ 240524 h 591996"/>
              <a:gd name="connsiteX30" fmla="*/ 1731645 w 2805876"/>
              <a:gd name="connsiteY30" fmla="*/ 231951 h 591996"/>
              <a:gd name="connsiteX31" fmla="*/ 1760220 w 2805876"/>
              <a:gd name="connsiteY31" fmla="*/ 223379 h 591996"/>
              <a:gd name="connsiteX32" fmla="*/ 1817370 w 2805876"/>
              <a:gd name="connsiteY32" fmla="*/ 211949 h 591996"/>
              <a:gd name="connsiteX33" fmla="*/ 1857375 w 2805876"/>
              <a:gd name="connsiteY33" fmla="*/ 206234 h 591996"/>
              <a:gd name="connsiteX34" fmla="*/ 1911668 w 2805876"/>
              <a:gd name="connsiteY34" fmla="*/ 191946 h 591996"/>
              <a:gd name="connsiteX35" fmla="*/ 1997393 w 2805876"/>
              <a:gd name="connsiteY35" fmla="*/ 183374 h 591996"/>
              <a:gd name="connsiteX36" fmla="*/ 2048828 w 2805876"/>
              <a:gd name="connsiteY36" fmla="*/ 169086 h 591996"/>
              <a:gd name="connsiteX37" fmla="*/ 2103120 w 2805876"/>
              <a:gd name="connsiteY37" fmla="*/ 154799 h 591996"/>
              <a:gd name="connsiteX38" fmla="*/ 2151698 w 2805876"/>
              <a:gd name="connsiteY38" fmla="*/ 143369 h 591996"/>
              <a:gd name="connsiteX39" fmla="*/ 2200275 w 2805876"/>
              <a:gd name="connsiteY39" fmla="*/ 131939 h 591996"/>
              <a:gd name="connsiteX40" fmla="*/ 2228850 w 2805876"/>
              <a:gd name="connsiteY40" fmla="*/ 114794 h 591996"/>
              <a:gd name="connsiteX41" fmla="*/ 2274570 w 2805876"/>
              <a:gd name="connsiteY41" fmla="*/ 103364 h 591996"/>
              <a:gd name="connsiteX42" fmla="*/ 2357438 w 2805876"/>
              <a:gd name="connsiteY42" fmla="*/ 94791 h 591996"/>
              <a:gd name="connsiteX43" fmla="*/ 2417445 w 2805876"/>
              <a:gd name="connsiteY43" fmla="*/ 83361 h 591996"/>
              <a:gd name="connsiteX44" fmla="*/ 2460308 w 2805876"/>
              <a:gd name="connsiteY44" fmla="*/ 74789 h 591996"/>
              <a:gd name="connsiteX45" fmla="*/ 2511743 w 2805876"/>
              <a:gd name="connsiteY45" fmla="*/ 63359 h 591996"/>
              <a:gd name="connsiteX46" fmla="*/ 2554605 w 2805876"/>
              <a:gd name="connsiteY46" fmla="*/ 49071 h 591996"/>
              <a:gd name="connsiteX47" fmla="*/ 2620328 w 2805876"/>
              <a:gd name="connsiteY47" fmla="*/ 37641 h 591996"/>
              <a:gd name="connsiteX48" fmla="*/ 2663190 w 2805876"/>
              <a:gd name="connsiteY48" fmla="*/ 29069 h 591996"/>
              <a:gd name="connsiteX49" fmla="*/ 2708910 w 2805876"/>
              <a:gd name="connsiteY49" fmla="*/ 17639 h 591996"/>
              <a:gd name="connsiteX50" fmla="*/ 2708910 w 2805876"/>
              <a:gd name="connsiteY50" fmla="*/ 17639 h 591996"/>
              <a:gd name="connsiteX51" fmla="*/ 2783205 w 2805876"/>
              <a:gd name="connsiteY51" fmla="*/ 17639 h 591996"/>
              <a:gd name="connsiteX52" fmla="*/ 2785780 w 2805876"/>
              <a:gd name="connsiteY52" fmla="*/ 1216 h 591996"/>
              <a:gd name="connsiteX53" fmla="*/ 2805876 w 2805876"/>
              <a:gd name="connsiteY53" fmla="*/ 1216 h 591996"/>
              <a:gd name="connsiteX0" fmla="*/ 0 w 2818436"/>
              <a:gd name="connsiteY0" fmla="*/ 591996 h 591996"/>
              <a:gd name="connsiteX1" fmla="*/ 62865 w 2818436"/>
              <a:gd name="connsiteY1" fmla="*/ 580566 h 591996"/>
              <a:gd name="connsiteX2" fmla="*/ 94298 w 2818436"/>
              <a:gd name="connsiteY2" fmla="*/ 571994 h 591996"/>
              <a:gd name="connsiteX3" fmla="*/ 157163 w 2818436"/>
              <a:gd name="connsiteY3" fmla="*/ 557706 h 591996"/>
              <a:gd name="connsiteX4" fmla="*/ 191453 w 2818436"/>
              <a:gd name="connsiteY4" fmla="*/ 543419 h 591996"/>
              <a:gd name="connsiteX5" fmla="*/ 257175 w 2818436"/>
              <a:gd name="connsiteY5" fmla="*/ 531989 h 591996"/>
              <a:gd name="connsiteX6" fmla="*/ 314325 w 2818436"/>
              <a:gd name="connsiteY6" fmla="*/ 520559 h 591996"/>
              <a:gd name="connsiteX7" fmla="*/ 405765 w 2818436"/>
              <a:gd name="connsiteY7" fmla="*/ 500556 h 591996"/>
              <a:gd name="connsiteX8" fmla="*/ 471488 w 2818436"/>
              <a:gd name="connsiteY8" fmla="*/ 486269 h 591996"/>
              <a:gd name="connsiteX9" fmla="*/ 548640 w 2818436"/>
              <a:gd name="connsiteY9" fmla="*/ 466266 h 591996"/>
              <a:gd name="connsiteX10" fmla="*/ 597218 w 2818436"/>
              <a:gd name="connsiteY10" fmla="*/ 457694 h 591996"/>
              <a:gd name="connsiteX11" fmla="*/ 648653 w 2818436"/>
              <a:gd name="connsiteY11" fmla="*/ 446264 h 591996"/>
              <a:gd name="connsiteX12" fmla="*/ 722948 w 2818436"/>
              <a:gd name="connsiteY12" fmla="*/ 437691 h 591996"/>
              <a:gd name="connsiteX13" fmla="*/ 788670 w 2818436"/>
              <a:gd name="connsiteY13" fmla="*/ 426261 h 591996"/>
              <a:gd name="connsiteX14" fmla="*/ 834390 w 2818436"/>
              <a:gd name="connsiteY14" fmla="*/ 411974 h 591996"/>
              <a:gd name="connsiteX15" fmla="*/ 922973 w 2818436"/>
              <a:gd name="connsiteY15" fmla="*/ 397686 h 591996"/>
              <a:gd name="connsiteX16" fmla="*/ 977265 w 2818436"/>
              <a:gd name="connsiteY16" fmla="*/ 383399 h 591996"/>
              <a:gd name="connsiteX17" fmla="*/ 1028700 w 2818436"/>
              <a:gd name="connsiteY17" fmla="*/ 371969 h 591996"/>
              <a:gd name="connsiteX18" fmla="*/ 1082993 w 2818436"/>
              <a:gd name="connsiteY18" fmla="*/ 366254 h 591996"/>
              <a:gd name="connsiteX19" fmla="*/ 1151573 w 2818436"/>
              <a:gd name="connsiteY19" fmla="*/ 349109 h 591996"/>
              <a:gd name="connsiteX20" fmla="*/ 1205865 w 2818436"/>
              <a:gd name="connsiteY20" fmla="*/ 334821 h 591996"/>
              <a:gd name="connsiteX21" fmla="*/ 1268730 w 2818436"/>
              <a:gd name="connsiteY21" fmla="*/ 326249 h 591996"/>
              <a:gd name="connsiteX22" fmla="*/ 1308735 w 2818436"/>
              <a:gd name="connsiteY22" fmla="*/ 314819 h 591996"/>
              <a:gd name="connsiteX23" fmla="*/ 1371600 w 2818436"/>
              <a:gd name="connsiteY23" fmla="*/ 306246 h 591996"/>
              <a:gd name="connsiteX24" fmla="*/ 1423035 w 2818436"/>
              <a:gd name="connsiteY24" fmla="*/ 303389 h 591996"/>
              <a:gd name="connsiteX25" fmla="*/ 1485900 w 2818436"/>
              <a:gd name="connsiteY25" fmla="*/ 286244 h 591996"/>
              <a:gd name="connsiteX26" fmla="*/ 1520190 w 2818436"/>
              <a:gd name="connsiteY26" fmla="*/ 277671 h 591996"/>
              <a:gd name="connsiteX27" fmla="*/ 1577340 w 2818436"/>
              <a:gd name="connsiteY27" fmla="*/ 266241 h 591996"/>
              <a:gd name="connsiteX28" fmla="*/ 1625918 w 2818436"/>
              <a:gd name="connsiteY28" fmla="*/ 257669 h 591996"/>
              <a:gd name="connsiteX29" fmla="*/ 1680210 w 2818436"/>
              <a:gd name="connsiteY29" fmla="*/ 240524 h 591996"/>
              <a:gd name="connsiteX30" fmla="*/ 1731645 w 2818436"/>
              <a:gd name="connsiteY30" fmla="*/ 231951 h 591996"/>
              <a:gd name="connsiteX31" fmla="*/ 1760220 w 2818436"/>
              <a:gd name="connsiteY31" fmla="*/ 223379 h 591996"/>
              <a:gd name="connsiteX32" fmla="*/ 1817370 w 2818436"/>
              <a:gd name="connsiteY32" fmla="*/ 211949 h 591996"/>
              <a:gd name="connsiteX33" fmla="*/ 1857375 w 2818436"/>
              <a:gd name="connsiteY33" fmla="*/ 206234 h 591996"/>
              <a:gd name="connsiteX34" fmla="*/ 1911668 w 2818436"/>
              <a:gd name="connsiteY34" fmla="*/ 191946 h 591996"/>
              <a:gd name="connsiteX35" fmla="*/ 1997393 w 2818436"/>
              <a:gd name="connsiteY35" fmla="*/ 183374 h 591996"/>
              <a:gd name="connsiteX36" fmla="*/ 2048828 w 2818436"/>
              <a:gd name="connsiteY36" fmla="*/ 169086 h 591996"/>
              <a:gd name="connsiteX37" fmla="*/ 2103120 w 2818436"/>
              <a:gd name="connsiteY37" fmla="*/ 154799 h 591996"/>
              <a:gd name="connsiteX38" fmla="*/ 2151698 w 2818436"/>
              <a:gd name="connsiteY38" fmla="*/ 143369 h 591996"/>
              <a:gd name="connsiteX39" fmla="*/ 2200275 w 2818436"/>
              <a:gd name="connsiteY39" fmla="*/ 131939 h 591996"/>
              <a:gd name="connsiteX40" fmla="*/ 2228850 w 2818436"/>
              <a:gd name="connsiteY40" fmla="*/ 114794 h 591996"/>
              <a:gd name="connsiteX41" fmla="*/ 2274570 w 2818436"/>
              <a:gd name="connsiteY41" fmla="*/ 103364 h 591996"/>
              <a:gd name="connsiteX42" fmla="*/ 2357438 w 2818436"/>
              <a:gd name="connsiteY42" fmla="*/ 94791 h 591996"/>
              <a:gd name="connsiteX43" fmla="*/ 2417445 w 2818436"/>
              <a:gd name="connsiteY43" fmla="*/ 83361 h 591996"/>
              <a:gd name="connsiteX44" fmla="*/ 2460308 w 2818436"/>
              <a:gd name="connsiteY44" fmla="*/ 74789 h 591996"/>
              <a:gd name="connsiteX45" fmla="*/ 2511743 w 2818436"/>
              <a:gd name="connsiteY45" fmla="*/ 63359 h 591996"/>
              <a:gd name="connsiteX46" fmla="*/ 2554605 w 2818436"/>
              <a:gd name="connsiteY46" fmla="*/ 49071 h 591996"/>
              <a:gd name="connsiteX47" fmla="*/ 2620328 w 2818436"/>
              <a:gd name="connsiteY47" fmla="*/ 37641 h 591996"/>
              <a:gd name="connsiteX48" fmla="*/ 2663190 w 2818436"/>
              <a:gd name="connsiteY48" fmla="*/ 29069 h 591996"/>
              <a:gd name="connsiteX49" fmla="*/ 2708910 w 2818436"/>
              <a:gd name="connsiteY49" fmla="*/ 17639 h 591996"/>
              <a:gd name="connsiteX50" fmla="*/ 2708910 w 2818436"/>
              <a:gd name="connsiteY50" fmla="*/ 17639 h 591996"/>
              <a:gd name="connsiteX51" fmla="*/ 2783205 w 2818436"/>
              <a:gd name="connsiteY51" fmla="*/ 17639 h 591996"/>
              <a:gd name="connsiteX52" fmla="*/ 2785780 w 2818436"/>
              <a:gd name="connsiteY52" fmla="*/ 1216 h 591996"/>
              <a:gd name="connsiteX53" fmla="*/ 2818436 w 2818436"/>
              <a:gd name="connsiteY53" fmla="*/ 1216 h 591996"/>
              <a:gd name="connsiteX0" fmla="*/ 0 w 2818436"/>
              <a:gd name="connsiteY0" fmla="*/ 591996 h 591996"/>
              <a:gd name="connsiteX1" fmla="*/ 62865 w 2818436"/>
              <a:gd name="connsiteY1" fmla="*/ 580566 h 591996"/>
              <a:gd name="connsiteX2" fmla="*/ 94298 w 2818436"/>
              <a:gd name="connsiteY2" fmla="*/ 571994 h 591996"/>
              <a:gd name="connsiteX3" fmla="*/ 157163 w 2818436"/>
              <a:gd name="connsiteY3" fmla="*/ 557706 h 591996"/>
              <a:gd name="connsiteX4" fmla="*/ 191453 w 2818436"/>
              <a:gd name="connsiteY4" fmla="*/ 543419 h 591996"/>
              <a:gd name="connsiteX5" fmla="*/ 257175 w 2818436"/>
              <a:gd name="connsiteY5" fmla="*/ 531989 h 591996"/>
              <a:gd name="connsiteX6" fmla="*/ 314325 w 2818436"/>
              <a:gd name="connsiteY6" fmla="*/ 520559 h 591996"/>
              <a:gd name="connsiteX7" fmla="*/ 405765 w 2818436"/>
              <a:gd name="connsiteY7" fmla="*/ 500556 h 591996"/>
              <a:gd name="connsiteX8" fmla="*/ 471488 w 2818436"/>
              <a:gd name="connsiteY8" fmla="*/ 486269 h 591996"/>
              <a:gd name="connsiteX9" fmla="*/ 548640 w 2818436"/>
              <a:gd name="connsiteY9" fmla="*/ 466266 h 591996"/>
              <a:gd name="connsiteX10" fmla="*/ 597218 w 2818436"/>
              <a:gd name="connsiteY10" fmla="*/ 457694 h 591996"/>
              <a:gd name="connsiteX11" fmla="*/ 648653 w 2818436"/>
              <a:gd name="connsiteY11" fmla="*/ 446264 h 591996"/>
              <a:gd name="connsiteX12" fmla="*/ 722948 w 2818436"/>
              <a:gd name="connsiteY12" fmla="*/ 437691 h 591996"/>
              <a:gd name="connsiteX13" fmla="*/ 788670 w 2818436"/>
              <a:gd name="connsiteY13" fmla="*/ 426261 h 591996"/>
              <a:gd name="connsiteX14" fmla="*/ 834390 w 2818436"/>
              <a:gd name="connsiteY14" fmla="*/ 411974 h 591996"/>
              <a:gd name="connsiteX15" fmla="*/ 922973 w 2818436"/>
              <a:gd name="connsiteY15" fmla="*/ 397686 h 591996"/>
              <a:gd name="connsiteX16" fmla="*/ 977265 w 2818436"/>
              <a:gd name="connsiteY16" fmla="*/ 383399 h 591996"/>
              <a:gd name="connsiteX17" fmla="*/ 1028700 w 2818436"/>
              <a:gd name="connsiteY17" fmla="*/ 371969 h 591996"/>
              <a:gd name="connsiteX18" fmla="*/ 1082993 w 2818436"/>
              <a:gd name="connsiteY18" fmla="*/ 366254 h 591996"/>
              <a:gd name="connsiteX19" fmla="*/ 1151573 w 2818436"/>
              <a:gd name="connsiteY19" fmla="*/ 349109 h 591996"/>
              <a:gd name="connsiteX20" fmla="*/ 1205865 w 2818436"/>
              <a:gd name="connsiteY20" fmla="*/ 334821 h 591996"/>
              <a:gd name="connsiteX21" fmla="*/ 1268730 w 2818436"/>
              <a:gd name="connsiteY21" fmla="*/ 326249 h 591996"/>
              <a:gd name="connsiteX22" fmla="*/ 1308735 w 2818436"/>
              <a:gd name="connsiteY22" fmla="*/ 314819 h 591996"/>
              <a:gd name="connsiteX23" fmla="*/ 1371600 w 2818436"/>
              <a:gd name="connsiteY23" fmla="*/ 306246 h 591996"/>
              <a:gd name="connsiteX24" fmla="*/ 1423035 w 2818436"/>
              <a:gd name="connsiteY24" fmla="*/ 303389 h 591996"/>
              <a:gd name="connsiteX25" fmla="*/ 1485900 w 2818436"/>
              <a:gd name="connsiteY25" fmla="*/ 286244 h 591996"/>
              <a:gd name="connsiteX26" fmla="*/ 1520190 w 2818436"/>
              <a:gd name="connsiteY26" fmla="*/ 277671 h 591996"/>
              <a:gd name="connsiteX27" fmla="*/ 1577340 w 2818436"/>
              <a:gd name="connsiteY27" fmla="*/ 266241 h 591996"/>
              <a:gd name="connsiteX28" fmla="*/ 1625918 w 2818436"/>
              <a:gd name="connsiteY28" fmla="*/ 257669 h 591996"/>
              <a:gd name="connsiteX29" fmla="*/ 1680210 w 2818436"/>
              <a:gd name="connsiteY29" fmla="*/ 240524 h 591996"/>
              <a:gd name="connsiteX30" fmla="*/ 1731645 w 2818436"/>
              <a:gd name="connsiteY30" fmla="*/ 231951 h 591996"/>
              <a:gd name="connsiteX31" fmla="*/ 1760220 w 2818436"/>
              <a:gd name="connsiteY31" fmla="*/ 223379 h 591996"/>
              <a:gd name="connsiteX32" fmla="*/ 1817370 w 2818436"/>
              <a:gd name="connsiteY32" fmla="*/ 211949 h 591996"/>
              <a:gd name="connsiteX33" fmla="*/ 1857375 w 2818436"/>
              <a:gd name="connsiteY33" fmla="*/ 206234 h 591996"/>
              <a:gd name="connsiteX34" fmla="*/ 1911668 w 2818436"/>
              <a:gd name="connsiteY34" fmla="*/ 191946 h 591996"/>
              <a:gd name="connsiteX35" fmla="*/ 1997393 w 2818436"/>
              <a:gd name="connsiteY35" fmla="*/ 183374 h 591996"/>
              <a:gd name="connsiteX36" fmla="*/ 2048828 w 2818436"/>
              <a:gd name="connsiteY36" fmla="*/ 169086 h 591996"/>
              <a:gd name="connsiteX37" fmla="*/ 2103120 w 2818436"/>
              <a:gd name="connsiteY37" fmla="*/ 154799 h 591996"/>
              <a:gd name="connsiteX38" fmla="*/ 2151698 w 2818436"/>
              <a:gd name="connsiteY38" fmla="*/ 143369 h 591996"/>
              <a:gd name="connsiteX39" fmla="*/ 2200275 w 2818436"/>
              <a:gd name="connsiteY39" fmla="*/ 131939 h 591996"/>
              <a:gd name="connsiteX40" fmla="*/ 2228850 w 2818436"/>
              <a:gd name="connsiteY40" fmla="*/ 114794 h 591996"/>
              <a:gd name="connsiteX41" fmla="*/ 2274570 w 2818436"/>
              <a:gd name="connsiteY41" fmla="*/ 103364 h 591996"/>
              <a:gd name="connsiteX42" fmla="*/ 2357438 w 2818436"/>
              <a:gd name="connsiteY42" fmla="*/ 94791 h 591996"/>
              <a:gd name="connsiteX43" fmla="*/ 2417445 w 2818436"/>
              <a:gd name="connsiteY43" fmla="*/ 83361 h 591996"/>
              <a:gd name="connsiteX44" fmla="*/ 2460308 w 2818436"/>
              <a:gd name="connsiteY44" fmla="*/ 74789 h 591996"/>
              <a:gd name="connsiteX45" fmla="*/ 2511743 w 2818436"/>
              <a:gd name="connsiteY45" fmla="*/ 63359 h 591996"/>
              <a:gd name="connsiteX46" fmla="*/ 2554605 w 2818436"/>
              <a:gd name="connsiteY46" fmla="*/ 49071 h 591996"/>
              <a:gd name="connsiteX47" fmla="*/ 2620328 w 2818436"/>
              <a:gd name="connsiteY47" fmla="*/ 37641 h 591996"/>
              <a:gd name="connsiteX48" fmla="*/ 2663190 w 2818436"/>
              <a:gd name="connsiteY48" fmla="*/ 29069 h 591996"/>
              <a:gd name="connsiteX49" fmla="*/ 2708910 w 2818436"/>
              <a:gd name="connsiteY49" fmla="*/ 17639 h 591996"/>
              <a:gd name="connsiteX50" fmla="*/ 2708910 w 2818436"/>
              <a:gd name="connsiteY50" fmla="*/ 17639 h 591996"/>
              <a:gd name="connsiteX51" fmla="*/ 2783205 w 2818436"/>
              <a:gd name="connsiteY51" fmla="*/ 17639 h 591996"/>
              <a:gd name="connsiteX52" fmla="*/ 2785780 w 2818436"/>
              <a:gd name="connsiteY52" fmla="*/ 1216 h 591996"/>
              <a:gd name="connsiteX53" fmla="*/ 2818436 w 2818436"/>
              <a:gd name="connsiteY53" fmla="*/ 1216 h 59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818436" h="591996">
                <a:moveTo>
                  <a:pt x="0" y="591996"/>
                </a:moveTo>
                <a:lnTo>
                  <a:pt x="62865" y="580566"/>
                </a:lnTo>
                <a:lnTo>
                  <a:pt x="94298" y="571994"/>
                </a:lnTo>
                <a:lnTo>
                  <a:pt x="157163" y="557706"/>
                </a:lnTo>
                <a:lnTo>
                  <a:pt x="191453" y="543419"/>
                </a:lnTo>
                <a:lnTo>
                  <a:pt x="257175" y="531989"/>
                </a:lnTo>
                <a:lnTo>
                  <a:pt x="314325" y="520559"/>
                </a:lnTo>
                <a:lnTo>
                  <a:pt x="405765" y="500556"/>
                </a:lnTo>
                <a:lnTo>
                  <a:pt x="471488" y="486269"/>
                </a:lnTo>
                <a:lnTo>
                  <a:pt x="548640" y="466266"/>
                </a:lnTo>
                <a:lnTo>
                  <a:pt x="597218" y="457694"/>
                </a:lnTo>
                <a:lnTo>
                  <a:pt x="648653" y="446264"/>
                </a:lnTo>
                <a:lnTo>
                  <a:pt x="722948" y="437691"/>
                </a:lnTo>
                <a:lnTo>
                  <a:pt x="788670" y="426261"/>
                </a:lnTo>
                <a:lnTo>
                  <a:pt x="834390" y="411974"/>
                </a:lnTo>
                <a:lnTo>
                  <a:pt x="922973" y="397686"/>
                </a:lnTo>
                <a:lnTo>
                  <a:pt x="977265" y="383399"/>
                </a:lnTo>
                <a:lnTo>
                  <a:pt x="1028700" y="371969"/>
                </a:lnTo>
                <a:lnTo>
                  <a:pt x="1082993" y="366254"/>
                </a:lnTo>
                <a:lnTo>
                  <a:pt x="1151573" y="349109"/>
                </a:lnTo>
                <a:lnTo>
                  <a:pt x="1205865" y="334821"/>
                </a:lnTo>
                <a:lnTo>
                  <a:pt x="1268730" y="326249"/>
                </a:lnTo>
                <a:lnTo>
                  <a:pt x="1308735" y="314819"/>
                </a:lnTo>
                <a:lnTo>
                  <a:pt x="1371600" y="306246"/>
                </a:lnTo>
                <a:lnTo>
                  <a:pt x="1423035" y="303389"/>
                </a:lnTo>
                <a:lnTo>
                  <a:pt x="1485900" y="286244"/>
                </a:lnTo>
                <a:lnTo>
                  <a:pt x="1520190" y="277671"/>
                </a:lnTo>
                <a:lnTo>
                  <a:pt x="1577340" y="266241"/>
                </a:lnTo>
                <a:lnTo>
                  <a:pt x="1625918" y="257669"/>
                </a:lnTo>
                <a:lnTo>
                  <a:pt x="1680210" y="240524"/>
                </a:lnTo>
                <a:lnTo>
                  <a:pt x="1731645" y="231951"/>
                </a:lnTo>
                <a:lnTo>
                  <a:pt x="1760220" y="223379"/>
                </a:lnTo>
                <a:lnTo>
                  <a:pt x="1817370" y="211949"/>
                </a:lnTo>
                <a:lnTo>
                  <a:pt x="1857375" y="206234"/>
                </a:lnTo>
                <a:lnTo>
                  <a:pt x="1911668" y="191946"/>
                </a:lnTo>
                <a:lnTo>
                  <a:pt x="1997393" y="183374"/>
                </a:lnTo>
                <a:lnTo>
                  <a:pt x="2048828" y="169086"/>
                </a:lnTo>
                <a:lnTo>
                  <a:pt x="2103120" y="154799"/>
                </a:lnTo>
                <a:lnTo>
                  <a:pt x="2151698" y="143369"/>
                </a:lnTo>
                <a:lnTo>
                  <a:pt x="2200275" y="131939"/>
                </a:lnTo>
                <a:lnTo>
                  <a:pt x="2228850" y="114794"/>
                </a:lnTo>
                <a:lnTo>
                  <a:pt x="2274570" y="103364"/>
                </a:lnTo>
                <a:lnTo>
                  <a:pt x="2357438" y="94791"/>
                </a:lnTo>
                <a:lnTo>
                  <a:pt x="2417445" y="83361"/>
                </a:lnTo>
                <a:lnTo>
                  <a:pt x="2460308" y="74789"/>
                </a:lnTo>
                <a:lnTo>
                  <a:pt x="2511743" y="63359"/>
                </a:lnTo>
                <a:lnTo>
                  <a:pt x="2554605" y="49071"/>
                </a:lnTo>
                <a:lnTo>
                  <a:pt x="2620328" y="37641"/>
                </a:lnTo>
                <a:lnTo>
                  <a:pt x="2663190" y="29069"/>
                </a:lnTo>
                <a:lnTo>
                  <a:pt x="2708910" y="17639"/>
                </a:lnTo>
                <a:lnTo>
                  <a:pt x="2708910" y="17639"/>
                </a:lnTo>
                <a:lnTo>
                  <a:pt x="2783205" y="17639"/>
                </a:lnTo>
                <a:cubicBezTo>
                  <a:pt x="2796017" y="14902"/>
                  <a:pt x="2779908" y="3953"/>
                  <a:pt x="2785780" y="1216"/>
                </a:cubicBezTo>
                <a:cubicBezTo>
                  <a:pt x="2791652" y="-1521"/>
                  <a:pt x="2817390" y="1216"/>
                  <a:pt x="2818436" y="1216"/>
                </a:cubicBezTo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47" name="Freeform: Shape 446">
            <a:extLst>
              <a:ext uri="{FF2B5EF4-FFF2-40B4-BE49-F238E27FC236}">
                <a16:creationId xmlns:a16="http://schemas.microsoft.com/office/drawing/2014/main" id="{E989C497-BE98-4672-9E49-7E67E1FF5820}"/>
              </a:ext>
            </a:extLst>
          </p:cNvPr>
          <p:cNvSpPr/>
          <p:nvPr/>
        </p:nvSpPr>
        <p:spPr>
          <a:xfrm>
            <a:off x="1457497" y="2633060"/>
            <a:ext cx="2840017" cy="937211"/>
          </a:xfrm>
          <a:custGeom>
            <a:avLst/>
            <a:gdLst>
              <a:gd name="connsiteX0" fmla="*/ 0 w 2769325"/>
              <a:gd name="connsiteY0" fmla="*/ 447403 h 447403"/>
              <a:gd name="connsiteX1" fmla="*/ 52251 w 2769325"/>
              <a:gd name="connsiteY1" fmla="*/ 447403 h 447403"/>
              <a:gd name="connsiteX2" fmla="*/ 130628 w 2769325"/>
              <a:gd name="connsiteY2" fmla="*/ 437605 h 447403"/>
              <a:gd name="connsiteX3" fmla="*/ 160020 w 2769325"/>
              <a:gd name="connsiteY3" fmla="*/ 431074 h 447403"/>
              <a:gd name="connsiteX4" fmla="*/ 173082 w 2769325"/>
              <a:gd name="connsiteY4" fmla="*/ 427808 h 447403"/>
              <a:gd name="connsiteX5" fmla="*/ 212271 w 2769325"/>
              <a:gd name="connsiteY5" fmla="*/ 418011 h 447403"/>
              <a:gd name="connsiteX6" fmla="*/ 287382 w 2769325"/>
              <a:gd name="connsiteY6" fmla="*/ 411480 h 447403"/>
              <a:gd name="connsiteX7" fmla="*/ 333102 w 2769325"/>
              <a:gd name="connsiteY7" fmla="*/ 398417 h 447403"/>
              <a:gd name="connsiteX8" fmla="*/ 401682 w 2769325"/>
              <a:gd name="connsiteY8" fmla="*/ 388620 h 447403"/>
              <a:gd name="connsiteX9" fmla="*/ 460465 w 2769325"/>
              <a:gd name="connsiteY9" fmla="*/ 378823 h 447403"/>
              <a:gd name="connsiteX10" fmla="*/ 515982 w 2769325"/>
              <a:gd name="connsiteY10" fmla="*/ 369025 h 447403"/>
              <a:gd name="connsiteX11" fmla="*/ 571500 w 2769325"/>
              <a:gd name="connsiteY11" fmla="*/ 359228 h 447403"/>
              <a:gd name="connsiteX12" fmla="*/ 653142 w 2769325"/>
              <a:gd name="connsiteY12" fmla="*/ 349431 h 447403"/>
              <a:gd name="connsiteX13" fmla="*/ 705394 w 2769325"/>
              <a:gd name="connsiteY13" fmla="*/ 339634 h 447403"/>
              <a:gd name="connsiteX14" fmla="*/ 751114 w 2769325"/>
              <a:gd name="connsiteY14" fmla="*/ 329837 h 447403"/>
              <a:gd name="connsiteX15" fmla="*/ 800100 w 2769325"/>
              <a:gd name="connsiteY15" fmla="*/ 320040 h 447403"/>
              <a:gd name="connsiteX16" fmla="*/ 845820 w 2769325"/>
              <a:gd name="connsiteY16" fmla="*/ 306977 h 447403"/>
              <a:gd name="connsiteX17" fmla="*/ 888274 w 2769325"/>
              <a:gd name="connsiteY17" fmla="*/ 297180 h 447403"/>
              <a:gd name="connsiteX18" fmla="*/ 960120 w 2769325"/>
              <a:gd name="connsiteY18" fmla="*/ 287383 h 447403"/>
              <a:gd name="connsiteX19" fmla="*/ 1025434 w 2769325"/>
              <a:gd name="connsiteY19" fmla="*/ 280851 h 447403"/>
              <a:gd name="connsiteX20" fmla="*/ 1084217 w 2769325"/>
              <a:gd name="connsiteY20" fmla="*/ 267788 h 447403"/>
              <a:gd name="connsiteX21" fmla="*/ 1169125 w 2769325"/>
              <a:gd name="connsiteY21" fmla="*/ 257991 h 447403"/>
              <a:gd name="connsiteX22" fmla="*/ 1237705 w 2769325"/>
              <a:gd name="connsiteY22" fmla="*/ 241663 h 447403"/>
              <a:gd name="connsiteX23" fmla="*/ 1309551 w 2769325"/>
              <a:gd name="connsiteY23" fmla="*/ 228600 h 447403"/>
              <a:gd name="connsiteX24" fmla="*/ 1374865 w 2769325"/>
              <a:gd name="connsiteY24" fmla="*/ 215537 h 447403"/>
              <a:gd name="connsiteX25" fmla="*/ 1423851 w 2769325"/>
              <a:gd name="connsiteY25" fmla="*/ 202474 h 447403"/>
              <a:gd name="connsiteX26" fmla="*/ 1521822 w 2769325"/>
              <a:gd name="connsiteY26" fmla="*/ 189411 h 447403"/>
              <a:gd name="connsiteX27" fmla="*/ 1570808 w 2769325"/>
              <a:gd name="connsiteY27" fmla="*/ 179614 h 447403"/>
              <a:gd name="connsiteX28" fmla="*/ 1662248 w 2769325"/>
              <a:gd name="connsiteY28" fmla="*/ 166551 h 447403"/>
              <a:gd name="connsiteX29" fmla="*/ 1727562 w 2769325"/>
              <a:gd name="connsiteY29" fmla="*/ 150223 h 447403"/>
              <a:gd name="connsiteX30" fmla="*/ 1815737 w 2769325"/>
              <a:gd name="connsiteY30" fmla="*/ 133894 h 447403"/>
              <a:gd name="connsiteX31" fmla="*/ 1890848 w 2769325"/>
              <a:gd name="connsiteY31" fmla="*/ 124097 h 447403"/>
              <a:gd name="connsiteX32" fmla="*/ 1972491 w 2769325"/>
              <a:gd name="connsiteY32" fmla="*/ 111034 h 447403"/>
              <a:gd name="connsiteX33" fmla="*/ 2011680 w 2769325"/>
              <a:gd name="connsiteY33" fmla="*/ 97971 h 447403"/>
              <a:gd name="connsiteX34" fmla="*/ 2054134 w 2769325"/>
              <a:gd name="connsiteY34" fmla="*/ 91440 h 447403"/>
              <a:gd name="connsiteX35" fmla="*/ 2086791 w 2769325"/>
              <a:gd name="connsiteY35" fmla="*/ 81643 h 447403"/>
              <a:gd name="connsiteX36" fmla="*/ 2152105 w 2769325"/>
              <a:gd name="connsiteY36" fmla="*/ 81643 h 447403"/>
              <a:gd name="connsiteX37" fmla="*/ 2178231 w 2769325"/>
              <a:gd name="connsiteY37" fmla="*/ 68580 h 447403"/>
              <a:gd name="connsiteX38" fmla="*/ 2197825 w 2769325"/>
              <a:gd name="connsiteY38" fmla="*/ 62048 h 447403"/>
              <a:gd name="connsiteX39" fmla="*/ 2197825 w 2769325"/>
              <a:gd name="connsiteY39" fmla="*/ 62048 h 447403"/>
              <a:gd name="connsiteX40" fmla="*/ 2243545 w 2769325"/>
              <a:gd name="connsiteY40" fmla="*/ 52251 h 447403"/>
              <a:gd name="connsiteX41" fmla="*/ 2272937 w 2769325"/>
              <a:gd name="connsiteY41" fmla="*/ 45720 h 447403"/>
              <a:gd name="connsiteX42" fmla="*/ 2334985 w 2769325"/>
              <a:gd name="connsiteY42" fmla="*/ 42454 h 447403"/>
              <a:gd name="connsiteX43" fmla="*/ 2357845 w 2769325"/>
              <a:gd name="connsiteY43" fmla="*/ 29391 h 447403"/>
              <a:gd name="connsiteX44" fmla="*/ 2383971 w 2769325"/>
              <a:gd name="connsiteY44" fmla="*/ 19594 h 447403"/>
              <a:gd name="connsiteX45" fmla="*/ 2491740 w 2769325"/>
              <a:gd name="connsiteY45" fmla="*/ 19594 h 447403"/>
              <a:gd name="connsiteX46" fmla="*/ 2511334 w 2769325"/>
              <a:gd name="connsiteY46" fmla="*/ 16328 h 447403"/>
              <a:gd name="connsiteX47" fmla="*/ 2534194 w 2769325"/>
              <a:gd name="connsiteY47" fmla="*/ 9797 h 447403"/>
              <a:gd name="connsiteX48" fmla="*/ 2602774 w 2769325"/>
              <a:gd name="connsiteY48" fmla="*/ 9797 h 447403"/>
              <a:gd name="connsiteX49" fmla="*/ 2619102 w 2769325"/>
              <a:gd name="connsiteY49" fmla="*/ 6531 h 447403"/>
              <a:gd name="connsiteX50" fmla="*/ 2619102 w 2769325"/>
              <a:gd name="connsiteY50" fmla="*/ 3265 h 447403"/>
              <a:gd name="connsiteX51" fmla="*/ 2655025 w 2769325"/>
              <a:gd name="connsiteY51" fmla="*/ 0 h 447403"/>
              <a:gd name="connsiteX52" fmla="*/ 2769325 w 2769325"/>
              <a:gd name="connsiteY52" fmla="*/ 0 h 44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69325" h="447403">
                <a:moveTo>
                  <a:pt x="0" y="447403"/>
                </a:moveTo>
                <a:lnTo>
                  <a:pt x="52251" y="447403"/>
                </a:lnTo>
                <a:lnTo>
                  <a:pt x="130628" y="437605"/>
                </a:lnTo>
                <a:lnTo>
                  <a:pt x="160020" y="431074"/>
                </a:lnTo>
                <a:lnTo>
                  <a:pt x="173082" y="427808"/>
                </a:lnTo>
                <a:lnTo>
                  <a:pt x="212271" y="418011"/>
                </a:lnTo>
                <a:lnTo>
                  <a:pt x="287382" y="411480"/>
                </a:lnTo>
                <a:lnTo>
                  <a:pt x="333102" y="398417"/>
                </a:lnTo>
                <a:lnTo>
                  <a:pt x="401682" y="388620"/>
                </a:lnTo>
                <a:lnTo>
                  <a:pt x="460465" y="378823"/>
                </a:lnTo>
                <a:lnTo>
                  <a:pt x="515982" y="369025"/>
                </a:lnTo>
                <a:lnTo>
                  <a:pt x="571500" y="359228"/>
                </a:lnTo>
                <a:lnTo>
                  <a:pt x="653142" y="349431"/>
                </a:lnTo>
                <a:lnTo>
                  <a:pt x="705394" y="339634"/>
                </a:lnTo>
                <a:lnTo>
                  <a:pt x="751114" y="329837"/>
                </a:lnTo>
                <a:lnTo>
                  <a:pt x="800100" y="320040"/>
                </a:lnTo>
                <a:lnTo>
                  <a:pt x="845820" y="306977"/>
                </a:lnTo>
                <a:lnTo>
                  <a:pt x="888274" y="297180"/>
                </a:lnTo>
                <a:lnTo>
                  <a:pt x="960120" y="287383"/>
                </a:lnTo>
                <a:lnTo>
                  <a:pt x="1025434" y="280851"/>
                </a:lnTo>
                <a:lnTo>
                  <a:pt x="1084217" y="267788"/>
                </a:lnTo>
                <a:lnTo>
                  <a:pt x="1169125" y="257991"/>
                </a:lnTo>
                <a:lnTo>
                  <a:pt x="1237705" y="241663"/>
                </a:lnTo>
                <a:lnTo>
                  <a:pt x="1309551" y="228600"/>
                </a:lnTo>
                <a:lnTo>
                  <a:pt x="1374865" y="215537"/>
                </a:lnTo>
                <a:lnTo>
                  <a:pt x="1423851" y="202474"/>
                </a:lnTo>
                <a:lnTo>
                  <a:pt x="1521822" y="189411"/>
                </a:lnTo>
                <a:lnTo>
                  <a:pt x="1570808" y="179614"/>
                </a:lnTo>
                <a:lnTo>
                  <a:pt x="1662248" y="166551"/>
                </a:lnTo>
                <a:lnTo>
                  <a:pt x="1727562" y="150223"/>
                </a:lnTo>
                <a:lnTo>
                  <a:pt x="1815737" y="133894"/>
                </a:lnTo>
                <a:lnTo>
                  <a:pt x="1890848" y="124097"/>
                </a:lnTo>
                <a:lnTo>
                  <a:pt x="1972491" y="111034"/>
                </a:lnTo>
                <a:lnTo>
                  <a:pt x="2011680" y="97971"/>
                </a:lnTo>
                <a:lnTo>
                  <a:pt x="2054134" y="91440"/>
                </a:lnTo>
                <a:lnTo>
                  <a:pt x="2086791" y="81643"/>
                </a:lnTo>
                <a:lnTo>
                  <a:pt x="2152105" y="81643"/>
                </a:lnTo>
                <a:lnTo>
                  <a:pt x="2178231" y="68580"/>
                </a:lnTo>
                <a:lnTo>
                  <a:pt x="2197825" y="62048"/>
                </a:lnTo>
                <a:lnTo>
                  <a:pt x="2197825" y="62048"/>
                </a:lnTo>
                <a:lnTo>
                  <a:pt x="2243545" y="52251"/>
                </a:lnTo>
                <a:lnTo>
                  <a:pt x="2272937" y="45720"/>
                </a:lnTo>
                <a:lnTo>
                  <a:pt x="2334985" y="42454"/>
                </a:lnTo>
                <a:lnTo>
                  <a:pt x="2357845" y="29391"/>
                </a:lnTo>
                <a:lnTo>
                  <a:pt x="2383971" y="19594"/>
                </a:lnTo>
                <a:lnTo>
                  <a:pt x="2491740" y="19594"/>
                </a:lnTo>
                <a:lnTo>
                  <a:pt x="2511334" y="16328"/>
                </a:lnTo>
                <a:lnTo>
                  <a:pt x="2534194" y="9797"/>
                </a:lnTo>
                <a:lnTo>
                  <a:pt x="2602774" y="9797"/>
                </a:lnTo>
                <a:lnTo>
                  <a:pt x="2619102" y="6531"/>
                </a:lnTo>
                <a:lnTo>
                  <a:pt x="2619102" y="3265"/>
                </a:lnTo>
                <a:lnTo>
                  <a:pt x="2655025" y="0"/>
                </a:lnTo>
                <a:lnTo>
                  <a:pt x="2769325" y="0"/>
                </a:lnTo>
              </a:path>
            </a:pathLst>
          </a:custGeom>
          <a:noFill/>
          <a:ln w="381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B45FDD4B-C3E4-4548-813C-274235093DAE}"/>
              </a:ext>
            </a:extLst>
          </p:cNvPr>
          <p:cNvSpPr/>
          <p:nvPr/>
        </p:nvSpPr>
        <p:spPr>
          <a:xfrm>
            <a:off x="1457329" y="2111827"/>
            <a:ext cx="2857256" cy="1466588"/>
          </a:xfrm>
          <a:custGeom>
            <a:avLst/>
            <a:gdLst>
              <a:gd name="connsiteX0" fmla="*/ 0 w 2638365"/>
              <a:gd name="connsiteY0" fmla="*/ 0 h 1164841"/>
              <a:gd name="connsiteX1" fmla="*/ 0 w 2638365"/>
              <a:gd name="connsiteY1" fmla="*/ 1164841 h 1164841"/>
              <a:gd name="connsiteX2" fmla="*/ 2638365 w 2638365"/>
              <a:gd name="connsiteY2" fmla="*/ 1164841 h 116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8365" h="1164841">
                <a:moveTo>
                  <a:pt x="0" y="0"/>
                </a:moveTo>
                <a:lnTo>
                  <a:pt x="0" y="1164841"/>
                </a:lnTo>
                <a:lnTo>
                  <a:pt x="2638365" y="1164841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3" name="Freeform: Shape 292">
            <a:extLst>
              <a:ext uri="{FF2B5EF4-FFF2-40B4-BE49-F238E27FC236}">
                <a16:creationId xmlns:a16="http://schemas.microsoft.com/office/drawing/2014/main" id="{F43FA4A1-88F0-4B01-B3E6-0E63D346EE96}"/>
              </a:ext>
            </a:extLst>
          </p:cNvPr>
          <p:cNvSpPr/>
          <p:nvPr/>
        </p:nvSpPr>
        <p:spPr>
          <a:xfrm>
            <a:off x="5770795" y="2111827"/>
            <a:ext cx="2857256" cy="1466588"/>
          </a:xfrm>
          <a:custGeom>
            <a:avLst/>
            <a:gdLst>
              <a:gd name="connsiteX0" fmla="*/ 0 w 2638365"/>
              <a:gd name="connsiteY0" fmla="*/ 0 h 1164841"/>
              <a:gd name="connsiteX1" fmla="*/ 0 w 2638365"/>
              <a:gd name="connsiteY1" fmla="*/ 1164841 h 1164841"/>
              <a:gd name="connsiteX2" fmla="*/ 2638365 w 2638365"/>
              <a:gd name="connsiteY2" fmla="*/ 1164841 h 116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8365" h="1164841">
                <a:moveTo>
                  <a:pt x="0" y="0"/>
                </a:moveTo>
                <a:lnTo>
                  <a:pt x="0" y="1164841"/>
                </a:lnTo>
                <a:lnTo>
                  <a:pt x="2638365" y="1164841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A91240C-79E6-43A6-8B2D-AC0AEB236EEA}"/>
              </a:ext>
            </a:extLst>
          </p:cNvPr>
          <p:cNvSpPr/>
          <p:nvPr/>
        </p:nvSpPr>
        <p:spPr>
          <a:xfrm>
            <a:off x="3202402" y="2944295"/>
            <a:ext cx="118628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400" b="1" dirty="0">
                <a:solidFill>
                  <a:schemeClr val="accent4"/>
                </a:solidFill>
                <a:cs typeface="Arial" panose="020B0604020202020204" pitchFamily="34" charset="0"/>
              </a:rPr>
              <a:t>Empagliflozin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D1DB2CB-D56D-49EA-954D-712DA8B70125}"/>
              </a:ext>
            </a:extLst>
          </p:cNvPr>
          <p:cNvSpPr/>
          <p:nvPr/>
        </p:nvSpPr>
        <p:spPr>
          <a:xfrm>
            <a:off x="3617323" y="2146413"/>
            <a:ext cx="771365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38B7657C-1B75-4ACB-BE34-D5AEB0688EC7}"/>
              </a:ext>
            </a:extLst>
          </p:cNvPr>
          <p:cNvSpPr/>
          <p:nvPr/>
        </p:nvSpPr>
        <p:spPr>
          <a:xfrm>
            <a:off x="7601376" y="2738105"/>
            <a:ext cx="1134991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400" b="1" dirty="0">
                <a:solidFill>
                  <a:srgbClr val="293E6A"/>
                </a:solidFill>
                <a:cs typeface="Arial" panose="020B0604020202020204" pitchFamily="34" charset="0"/>
              </a:rPr>
              <a:t>Canagliflozin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FA30AF6A-0A22-4951-87D3-97AEFB9A8724}"/>
              </a:ext>
            </a:extLst>
          </p:cNvPr>
          <p:cNvSpPr/>
          <p:nvPr/>
        </p:nvSpPr>
        <p:spPr>
          <a:xfrm>
            <a:off x="7965002" y="1877472"/>
            <a:ext cx="771365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Placebo</a:t>
            </a:r>
          </a:p>
        </p:txBody>
      </p:sp>
    </p:spTree>
    <p:extLst>
      <p:ext uri="{BB962C8B-B14F-4D97-AF65-F5344CB8AC3E}">
        <p14:creationId xmlns:p14="http://schemas.microsoft.com/office/powerpoint/2010/main" val="127969794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68335" y="1709150"/>
            <a:ext cx="3257413" cy="2130004"/>
            <a:chOff x="-145385" y="1240740"/>
            <a:chExt cx="9172202" cy="218502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62" b="17536"/>
            <a:stretch/>
          </p:blipFill>
          <p:spPr>
            <a:xfrm>
              <a:off x="-145385" y="1240740"/>
              <a:ext cx="9172202" cy="218502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803901" y="1497852"/>
              <a:ext cx="1613010" cy="494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nb-NO" sz="135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187" y="1275451"/>
            <a:ext cx="3859309" cy="756083"/>
          </a:xfrm>
        </p:spPr>
        <p:txBody>
          <a:bodyPr/>
          <a:lstStyle/>
          <a:p>
            <a:r>
              <a:rPr lang="en-GB" sz="1200" noProof="0" dirty="0"/>
              <a:t>Hospitalisation for heart failure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AD7133C-5F9C-4F7F-9637-3E296898A784}" type="slidenum">
              <a:rPr lang="en-GB" smtClean="0">
                <a:solidFill>
                  <a:srgbClr val="5A5A5A">
                    <a:lumMod val="60000"/>
                    <a:lumOff val="40000"/>
                  </a:srgbClr>
                </a:solidFill>
              </a:rPr>
              <a:pPr/>
              <a:t>6</a:t>
            </a:fld>
            <a:endParaRPr lang="en-GB" dirty="0">
              <a:solidFill>
                <a:srgbClr val="5A5A5A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99" b="8721"/>
          <a:stretch/>
        </p:blipFill>
        <p:spPr>
          <a:xfrm>
            <a:off x="136979" y="3839154"/>
            <a:ext cx="3741906" cy="30166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897041" y="3075827"/>
            <a:ext cx="2275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GB" sz="800" b="1" dirty="0">
                <a:solidFill>
                  <a:srgbClr val="5A5A5A"/>
                </a:solidFill>
              </a:rPr>
              <a:t>HR 0.65</a:t>
            </a:r>
          </a:p>
          <a:p>
            <a:pPr algn="ctr"/>
            <a:r>
              <a:rPr lang="en-GB" sz="800" dirty="0">
                <a:solidFill>
                  <a:srgbClr val="5A5A5A"/>
                </a:solidFill>
              </a:rPr>
              <a:t>(95% CI 0.50, 0.85);</a:t>
            </a:r>
          </a:p>
          <a:p>
            <a:pPr algn="ctr"/>
            <a:r>
              <a:rPr lang="en-GB" sz="800" i="1" dirty="0">
                <a:solidFill>
                  <a:srgbClr val="5A5A5A"/>
                </a:solidFill>
              </a:rPr>
              <a:t>p</a:t>
            </a:r>
            <a:r>
              <a:rPr lang="en-GB" sz="800" dirty="0">
                <a:solidFill>
                  <a:srgbClr val="5A5A5A"/>
                </a:solidFill>
              </a:rPr>
              <a:t>=0.002*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36979" y="4219300"/>
            <a:ext cx="5132700" cy="550346"/>
          </a:xfrm>
          <a:prstGeom prst="rect">
            <a:avLst/>
          </a:prstGeom>
        </p:spPr>
        <p:txBody>
          <a:bodyPr/>
          <a:lstStyle/>
          <a:p>
            <a:r>
              <a:rPr lang="en-GB" sz="500" dirty="0">
                <a:solidFill>
                  <a:srgbClr val="5A5A5A">
                    <a:lumMod val="60000"/>
                    <a:lumOff val="40000"/>
                  </a:srgbClr>
                </a:solidFill>
              </a:rPr>
              <a:t>RRR for HHF is 35%; rates of HHF: 2.7% (</a:t>
            </a:r>
            <a:r>
              <a:rPr lang="en-GB" sz="500" dirty="0" err="1">
                <a:solidFill>
                  <a:srgbClr val="5A5A5A">
                    <a:lumMod val="60000"/>
                    <a:lumOff val="40000"/>
                  </a:srgbClr>
                </a:solidFill>
              </a:rPr>
              <a:t>empagliflozin</a:t>
            </a:r>
            <a:r>
              <a:rPr lang="en-GB" sz="500" dirty="0">
                <a:solidFill>
                  <a:srgbClr val="5A5A5A">
                    <a:lumMod val="60000"/>
                    <a:lumOff val="40000"/>
                  </a:srgbClr>
                </a:solidFill>
              </a:rPr>
              <a:t>) vs 4.1% (placebo); ARR for HHF is 1.4%</a:t>
            </a:r>
            <a:br>
              <a:rPr lang="en-GB" sz="500" dirty="0">
                <a:solidFill>
                  <a:srgbClr val="5A5A5A">
                    <a:lumMod val="60000"/>
                    <a:lumOff val="40000"/>
                  </a:srgbClr>
                </a:solidFill>
              </a:rPr>
            </a:br>
            <a:r>
              <a:rPr lang="en-GB" sz="500" dirty="0">
                <a:solidFill>
                  <a:srgbClr val="5A5A5A">
                    <a:lumMod val="60000"/>
                    <a:lumOff val="40000"/>
                  </a:srgbClr>
                </a:solidFill>
              </a:rPr>
              <a:t>*Nominal </a:t>
            </a:r>
            <a:r>
              <a:rPr lang="en-GB" sz="500" i="1" dirty="0">
                <a:solidFill>
                  <a:srgbClr val="5A5A5A">
                    <a:lumMod val="60000"/>
                    <a:lumOff val="40000"/>
                  </a:srgbClr>
                </a:solidFill>
              </a:rPr>
              <a:t>p</a:t>
            </a:r>
            <a:r>
              <a:rPr lang="en-GB" sz="500" dirty="0">
                <a:solidFill>
                  <a:srgbClr val="5A5A5A">
                    <a:lumMod val="60000"/>
                    <a:lumOff val="40000"/>
                  </a:srgbClr>
                </a:solidFill>
              </a:rPr>
              <a:t>-value. Cumulative incidence function </a:t>
            </a:r>
            <a:br>
              <a:rPr lang="en-GB" sz="500" dirty="0">
                <a:solidFill>
                  <a:srgbClr val="5A5A5A">
                    <a:lumMod val="60000"/>
                    <a:lumOff val="40000"/>
                  </a:srgbClr>
                </a:solidFill>
              </a:rPr>
            </a:br>
            <a:r>
              <a:rPr lang="en-GB" sz="500" dirty="0">
                <a:solidFill>
                  <a:srgbClr val="5A5A5A">
                    <a:lumMod val="60000"/>
                    <a:lumOff val="40000"/>
                  </a:srgbClr>
                </a:solidFill>
              </a:rPr>
              <a:t>ARR, absolute risk reduction; CV, cardiovascular; HHF, hospitalisation for heart failure; RRR, relative risk reduction</a:t>
            </a:r>
            <a:br>
              <a:rPr lang="en-GB" sz="500" dirty="0">
                <a:solidFill>
                  <a:srgbClr val="5A5A5A">
                    <a:lumMod val="60000"/>
                    <a:lumOff val="40000"/>
                  </a:srgbClr>
                </a:solidFill>
              </a:rPr>
            </a:br>
            <a:r>
              <a:rPr lang="en-GB" sz="500" dirty="0" err="1">
                <a:solidFill>
                  <a:srgbClr val="5A5A5A">
                    <a:lumMod val="60000"/>
                    <a:lumOff val="40000"/>
                  </a:srgbClr>
                </a:solidFill>
              </a:rPr>
              <a:t>Zinman</a:t>
            </a:r>
            <a:r>
              <a:rPr lang="en-GB" sz="500" dirty="0">
                <a:solidFill>
                  <a:srgbClr val="5A5A5A">
                    <a:lumMod val="60000"/>
                    <a:lumOff val="40000"/>
                  </a:srgbClr>
                </a:solidFill>
              </a:rPr>
              <a:t> B </a:t>
            </a:r>
            <a:r>
              <a:rPr lang="en-GB" sz="500" i="1" dirty="0">
                <a:solidFill>
                  <a:srgbClr val="5A5A5A">
                    <a:lumMod val="60000"/>
                    <a:lumOff val="40000"/>
                  </a:srgbClr>
                </a:solidFill>
              </a:rPr>
              <a:t>et al. N </a:t>
            </a:r>
            <a:r>
              <a:rPr lang="en-GB" sz="500" i="1" dirty="0" err="1">
                <a:solidFill>
                  <a:srgbClr val="5A5A5A">
                    <a:lumMod val="60000"/>
                    <a:lumOff val="40000"/>
                  </a:srgbClr>
                </a:solidFill>
              </a:rPr>
              <a:t>Engl</a:t>
            </a:r>
            <a:r>
              <a:rPr lang="en-GB" sz="500" i="1" dirty="0">
                <a:solidFill>
                  <a:srgbClr val="5A5A5A">
                    <a:lumMod val="60000"/>
                    <a:lumOff val="40000"/>
                  </a:srgbClr>
                </a:solidFill>
              </a:rPr>
              <a:t> J Med</a:t>
            </a:r>
            <a:r>
              <a:rPr lang="en-GB" sz="500" dirty="0">
                <a:solidFill>
                  <a:srgbClr val="5A5A5A">
                    <a:lumMod val="60000"/>
                    <a:lumOff val="40000"/>
                  </a:srgbClr>
                </a:solidFill>
              </a:rPr>
              <a:t> 2015;373:2117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633" y="1266713"/>
            <a:ext cx="3895682" cy="29263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2201" y="221235"/>
            <a:ext cx="7191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Heart failure outcome with SGLT2 inhibitors</a:t>
            </a:r>
          </a:p>
        </p:txBody>
      </p:sp>
    </p:spTree>
    <p:extLst>
      <p:ext uri="{BB962C8B-B14F-4D97-AF65-F5344CB8AC3E}">
        <p14:creationId xmlns:p14="http://schemas.microsoft.com/office/powerpoint/2010/main" val="353139491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CD0524-C23E-4CE2-A1B4-9580C1001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05" y="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Effect of intensive glucose lowering in recent trials</a:t>
            </a:r>
            <a:endParaRPr lang="en-GB" dirty="0"/>
          </a:p>
        </p:txBody>
      </p:sp>
      <p:graphicFrame>
        <p:nvGraphicFramePr>
          <p:cNvPr id="22560" name="Group 32"/>
          <p:cNvGraphicFramePr>
            <a:graphicFrameLocks noGrp="1"/>
          </p:cNvGraphicFramePr>
          <p:nvPr/>
        </p:nvGraphicFramePr>
        <p:xfrm>
          <a:off x="552450" y="1304232"/>
          <a:ext cx="8238329" cy="2047852"/>
        </p:xfrm>
        <a:graphic>
          <a:graphicData uri="http://schemas.openxmlformats.org/drawingml/2006/table">
            <a:tbl>
              <a:tblPr/>
              <a:tblGrid>
                <a:gridCol w="1866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000">
                  <a:extLst>
                    <a:ext uri="{9D8B030D-6E8A-4147-A177-3AD203B41FA5}">
                      <a16:colId xmlns:a16="http://schemas.microsoft.com/office/drawing/2014/main" val="3543387212"/>
                    </a:ext>
                  </a:extLst>
                </a:gridCol>
                <a:gridCol w="708000">
                  <a:extLst>
                    <a:ext uri="{9D8B030D-6E8A-4147-A177-3AD203B41FA5}">
                      <a16:colId xmlns:a16="http://schemas.microsoft.com/office/drawing/2014/main" val="4046810199"/>
                    </a:ext>
                  </a:extLst>
                </a:gridCol>
                <a:gridCol w="7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000">
                  <a:extLst>
                    <a:ext uri="{9D8B030D-6E8A-4147-A177-3AD203B41FA5}">
                      <a16:colId xmlns:a16="http://schemas.microsoft.com/office/drawing/2014/main" val="1057774691"/>
                    </a:ext>
                  </a:extLst>
                </a:gridCol>
                <a:gridCol w="708000">
                  <a:extLst>
                    <a:ext uri="{9D8B030D-6E8A-4147-A177-3AD203B41FA5}">
                      <a16:colId xmlns:a16="http://schemas.microsoft.com/office/drawing/2014/main" val="3776282436"/>
                    </a:ext>
                  </a:extLst>
                </a:gridCol>
                <a:gridCol w="7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000">
                  <a:extLst>
                    <a:ext uri="{9D8B030D-6E8A-4147-A177-3AD203B41FA5}">
                      <a16:colId xmlns:a16="http://schemas.microsoft.com/office/drawing/2014/main" val="1729078006"/>
                    </a:ext>
                  </a:extLst>
                </a:gridCol>
                <a:gridCol w="708000">
                  <a:extLst>
                    <a:ext uri="{9D8B030D-6E8A-4147-A177-3AD203B41FA5}">
                      <a16:colId xmlns:a16="http://schemas.microsoft.com/office/drawing/2014/main" val="2465183437"/>
                    </a:ext>
                  </a:extLst>
                </a:gridCol>
              </a:tblGrid>
              <a:tr h="385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22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             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5022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ACCORD</a:t>
                      </a:r>
                      <a:r>
                        <a:rPr kumimoji="0" lang="it-IT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1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5022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(n=10,251)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accent5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22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ADVANCE</a:t>
                      </a:r>
                      <a:r>
                        <a:rPr kumimoji="0" lang="it-IT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5022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(n=11,140)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accent5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22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VADT</a:t>
                      </a:r>
                      <a:r>
                        <a:rPr kumimoji="0" lang="it-IT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3,4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5022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(n=1,791)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2"/>
                        </a:gs>
                        <a:gs pos="100000">
                          <a:schemeClr val="accent5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22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22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RRR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22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ARR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22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RRR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22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ARR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227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RRR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22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ARR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518981"/>
                  </a:ext>
                </a:extLst>
              </a:tr>
              <a:tr h="406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22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Primary CVD endpoint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22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Calibri" panose="020F0502020204030204" pitchFamily="34" charset="0"/>
                        </a:rPr>
                        <a:t>↓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5%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22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Calibri" panose="020F0502020204030204" pitchFamily="34" charset="0"/>
                        </a:rPr>
                        <a:t>↓0.4%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latin typeface="+mn-lt"/>
                        </a:rPr>
                        <a:t>p</a:t>
                      </a:r>
                      <a:r>
                        <a:rPr lang="en-GB" sz="1400" i="0" dirty="0">
                          <a:latin typeface="+mn-lt"/>
                        </a:rPr>
                        <a:t>=0.16</a:t>
                      </a:r>
                      <a:endParaRPr lang="en-GB" sz="1400" i="1" dirty="0"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22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↓6%</a:t>
                      </a:r>
                      <a:r>
                        <a:rPr kumimoji="0" lang="it-IT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*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22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↓0.6%</a:t>
                      </a:r>
                      <a:r>
                        <a:rPr kumimoji="0" lang="it-IT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*</a:t>
                      </a: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latin typeface="+mn-lt"/>
                        </a:rPr>
                        <a:t>p</a:t>
                      </a:r>
                      <a:r>
                        <a:rPr lang="en-GB" sz="1400" i="0" dirty="0">
                          <a:latin typeface="+mn-lt"/>
                        </a:rPr>
                        <a:t>=0.32</a:t>
                      </a:r>
                      <a:r>
                        <a:rPr kumimoji="0" lang="it-IT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*</a:t>
                      </a:r>
                      <a:endParaRPr lang="en-GB" sz="1400" dirty="0"/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↓10% 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↓3.0%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latin typeface="+mn-lt"/>
                        </a:rPr>
                        <a:t>p</a:t>
                      </a:r>
                      <a:r>
                        <a:rPr lang="en-GB" sz="1400" i="0" dirty="0">
                          <a:latin typeface="+mn-lt"/>
                        </a:rPr>
                        <a:t>=0.14</a:t>
                      </a:r>
                      <a:endParaRPr lang="en-GB" sz="1400" dirty="0"/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22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Mortality 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(overall)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22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Calibri" panose="020F0502020204030204" pitchFamily="34" charset="0"/>
                        </a:rPr>
                        <a:t>↑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26%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22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Calibri" panose="020F0502020204030204" pitchFamily="34" charset="0"/>
                        </a:rPr>
                        <a:t>↑1.0%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dirty="0">
                          <a:latin typeface="+mn-lt"/>
                        </a:rPr>
                        <a:t>p</a:t>
                      </a:r>
                      <a:r>
                        <a:rPr lang="en-GB" sz="1400" i="0" dirty="0">
                          <a:latin typeface="+mn-lt"/>
                        </a:rPr>
                        <a:t>=0.04</a:t>
                      </a:r>
                      <a:endParaRPr lang="en-GB" sz="1400" i="1" dirty="0"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↓7%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↓0.6%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latin typeface="+mn-lt"/>
                        </a:rPr>
                        <a:t>p</a:t>
                      </a:r>
                      <a:r>
                        <a:rPr lang="en-GB" sz="1400" i="0" dirty="0">
                          <a:latin typeface="+mn-lt"/>
                        </a:rPr>
                        <a:t>=0.28</a:t>
                      </a:r>
                      <a:endParaRPr lang="en-GB" sz="1400" dirty="0"/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↑8%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↑0.9%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latin typeface="+mn-lt"/>
                        </a:rPr>
                        <a:t>p</a:t>
                      </a:r>
                      <a:r>
                        <a:rPr lang="en-GB" sz="1400" i="0" dirty="0">
                          <a:latin typeface="+mn-lt"/>
                        </a:rPr>
                        <a:t>=0.62</a:t>
                      </a:r>
                      <a:endParaRPr lang="en-GB" sz="1400" dirty="0"/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22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CV mortality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22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Calibri" panose="020F0502020204030204" pitchFamily="34" charset="0"/>
                        </a:rPr>
                        <a:t>↑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43%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227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Calibri" panose="020F0502020204030204" pitchFamily="34" charset="0"/>
                        </a:rPr>
                        <a:t>↑0.8%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dirty="0">
                          <a:latin typeface="+mn-lt"/>
                        </a:rPr>
                        <a:t>p</a:t>
                      </a:r>
                      <a:r>
                        <a:rPr lang="en-GB" sz="1400" i="0" dirty="0">
                          <a:latin typeface="+mn-lt"/>
                        </a:rPr>
                        <a:t>=0.02</a:t>
                      </a:r>
                      <a:endParaRPr lang="en-GB" sz="1400" i="1" dirty="0"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↓12% 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↓0.6%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latin typeface="+mn-lt"/>
                        </a:rPr>
                        <a:t>p</a:t>
                      </a:r>
                      <a:r>
                        <a:rPr lang="en-GB" sz="1400" i="0" dirty="0">
                          <a:latin typeface="+mn-lt"/>
                        </a:rPr>
                        <a:t>=0.12</a:t>
                      </a:r>
                      <a:endParaRPr lang="en-GB" sz="1400" dirty="0"/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↑32% 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↑1.0%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latin typeface="+mn-lt"/>
                        </a:rPr>
                        <a:t>p</a:t>
                      </a:r>
                      <a:r>
                        <a:rPr lang="en-GB" sz="1400" i="0" dirty="0">
                          <a:latin typeface="+mn-lt"/>
                        </a:rPr>
                        <a:t>=0.26</a:t>
                      </a:r>
                      <a:endParaRPr lang="en-GB" sz="1400" dirty="0"/>
                    </a:p>
                  </a:txBody>
                  <a:tcPr marL="45720"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 useBgFill="1">
        <p:nvSpPr>
          <p:cNvPr id="35869" name="Rectangle 49"/>
          <p:cNvSpPr>
            <a:spLocks noChangeArrowheads="1"/>
          </p:cNvSpPr>
          <p:nvPr/>
        </p:nvSpPr>
        <p:spPr bwMode="auto">
          <a:xfrm>
            <a:off x="466792" y="3374649"/>
            <a:ext cx="7831276" cy="253916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*combined macro and micro: RRR ↓10%, ARR ↓1.9%, </a:t>
            </a:r>
            <a:r>
              <a:rPr lang="en-GB" altLang="en-US" sz="1050" i="1" dirty="0">
                <a:solidFill>
                  <a:prstClr val="black"/>
                </a:solidFill>
                <a:cs typeface="Arial" panose="020B0604020202020204" pitchFamily="34" charset="0"/>
              </a:rPr>
              <a:t>p</a:t>
            </a:r>
            <a:r>
              <a:rPr lang="en-GB" alt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=0.01 *microvascular endpoint: RRR ↓14%, ARR ↓1.4%, </a:t>
            </a:r>
            <a:r>
              <a:rPr lang="en-GB" altLang="en-US" sz="1050" i="1" dirty="0">
                <a:solidFill>
                  <a:prstClr val="black"/>
                </a:solidFill>
                <a:cs typeface="Arial" panose="020B0604020202020204" pitchFamily="34" charset="0"/>
              </a:rPr>
              <a:t>p</a:t>
            </a:r>
            <a:r>
              <a:rPr lang="en-GB" alt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=0.01</a:t>
            </a:r>
            <a:endParaRPr lang="de-AT" altLang="en-US" sz="105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4508438"/>
            <a:ext cx="4780208" cy="6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000" bIns="126000" anchor="b" anchorCtr="0">
            <a:spAutoFit/>
          </a:bodyPr>
          <a:lstStyle>
            <a:defPPr>
              <a:defRPr lang="en-US"/>
            </a:defPPr>
            <a:lvl1pPr>
              <a:defRPr sz="750" b="0"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pPr>
              <a:buFont typeface="+mj-lt"/>
              <a:buAutoNum type="arabicPeriod"/>
              <a:defRPr/>
            </a:pPr>
            <a:r>
              <a:rPr lang="en-GB" dirty="0">
                <a:solidFill>
                  <a:prstClr val="black"/>
                </a:solidFill>
              </a:rPr>
              <a:t>Gerstein HC, </a:t>
            </a:r>
            <a:r>
              <a:rPr lang="en-GB" i="1" dirty="0">
                <a:solidFill>
                  <a:prstClr val="black"/>
                </a:solidFill>
              </a:rPr>
              <a:t>et al. </a:t>
            </a:r>
            <a:r>
              <a:rPr lang="en-GB" dirty="0">
                <a:solidFill>
                  <a:prstClr val="black"/>
                </a:solidFill>
              </a:rPr>
              <a:t>The ACCORD Study Group. </a:t>
            </a:r>
            <a:r>
              <a:rPr lang="da-DK" altLang="en-US" i="1" dirty="0">
                <a:solidFill>
                  <a:prstClr val="black"/>
                </a:solidFill>
              </a:rPr>
              <a:t>N Engl J Med </a:t>
            </a:r>
            <a:r>
              <a:rPr lang="da-DK" altLang="en-US" dirty="0">
                <a:solidFill>
                  <a:prstClr val="black"/>
                </a:solidFill>
              </a:rPr>
              <a:t>2008;358(24):2545–2559. </a:t>
            </a:r>
          </a:p>
          <a:p>
            <a:pPr>
              <a:buFont typeface="+mj-lt"/>
              <a:buAutoNum type="arabicPeriod"/>
              <a:defRPr/>
            </a:pPr>
            <a:r>
              <a:rPr lang="da-DK" altLang="en-US" dirty="0">
                <a:solidFill>
                  <a:prstClr val="black"/>
                </a:solidFill>
              </a:rPr>
              <a:t>ADVANCE Collaborative Group </a:t>
            </a:r>
            <a:r>
              <a:rPr lang="da-DK" altLang="en-US" i="1" dirty="0">
                <a:solidFill>
                  <a:prstClr val="black"/>
                </a:solidFill>
              </a:rPr>
              <a:t>N Engl J Med </a:t>
            </a:r>
            <a:r>
              <a:rPr lang="da-DK" altLang="en-US" dirty="0">
                <a:solidFill>
                  <a:prstClr val="black"/>
                </a:solidFill>
              </a:rPr>
              <a:t>2008;358:2560–2572. </a:t>
            </a:r>
          </a:p>
          <a:p>
            <a:pPr>
              <a:buFont typeface="+mj-lt"/>
              <a:buAutoNum type="arabicPeriod"/>
              <a:defRPr/>
            </a:pPr>
            <a:r>
              <a:rPr lang="da-DK" altLang="en-US" dirty="0">
                <a:solidFill>
                  <a:prstClr val="black"/>
                </a:solidFill>
              </a:rPr>
              <a:t>Duckworth W, </a:t>
            </a:r>
            <a:r>
              <a:rPr lang="da-DK" altLang="en-US" i="1" dirty="0">
                <a:solidFill>
                  <a:prstClr val="black"/>
                </a:solidFill>
              </a:rPr>
              <a:t>et al. </a:t>
            </a:r>
            <a:r>
              <a:rPr lang="da-DK" altLang="en-US" dirty="0">
                <a:solidFill>
                  <a:prstClr val="black"/>
                </a:solidFill>
              </a:rPr>
              <a:t>VADT Investigators. </a:t>
            </a:r>
            <a:r>
              <a:rPr lang="da-DK" altLang="en-US" i="1" dirty="0">
                <a:solidFill>
                  <a:prstClr val="black"/>
                </a:solidFill>
              </a:rPr>
              <a:t>N Engl J Med </a:t>
            </a:r>
            <a:r>
              <a:rPr lang="da-DK" altLang="en-US" dirty="0">
                <a:solidFill>
                  <a:prstClr val="black"/>
                </a:solidFill>
              </a:rPr>
              <a:t>2009;360:129–139.</a:t>
            </a:r>
          </a:p>
          <a:p>
            <a:pPr>
              <a:buFont typeface="+mj-lt"/>
              <a:buAutoNum type="arabicPeriod"/>
              <a:defRPr/>
            </a:pPr>
            <a:r>
              <a:rPr lang="da-DK" altLang="en-US" dirty="0">
                <a:solidFill>
                  <a:prstClr val="black"/>
                </a:solidFill>
              </a:rPr>
              <a:t>Duckworth W, </a:t>
            </a:r>
            <a:r>
              <a:rPr lang="da-DK" altLang="en-US" i="1" dirty="0">
                <a:solidFill>
                  <a:prstClr val="black"/>
                </a:solidFill>
              </a:rPr>
              <a:t>et al. </a:t>
            </a:r>
            <a:r>
              <a:rPr lang="da-DK" altLang="en-US" dirty="0">
                <a:solidFill>
                  <a:prstClr val="black"/>
                </a:solidFill>
              </a:rPr>
              <a:t>VADT Investigators. </a:t>
            </a:r>
            <a:r>
              <a:rPr lang="da-DK" altLang="en-US" i="1" dirty="0">
                <a:solidFill>
                  <a:prstClr val="black"/>
                </a:solidFill>
              </a:rPr>
              <a:t>N Engl J Med </a:t>
            </a:r>
            <a:r>
              <a:rPr lang="da-DK" altLang="en-US" dirty="0">
                <a:solidFill>
                  <a:prstClr val="black"/>
                </a:solidFill>
              </a:rPr>
              <a:t>2009;360:129–139. Supplementary Appendix.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792" y="3627796"/>
            <a:ext cx="50931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Groups:</a:t>
            </a:r>
          </a:p>
          <a:p>
            <a:pPr>
              <a:defRPr/>
            </a:pPr>
            <a:r>
              <a:rPr lang="en-GB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ACCORD: Action to Control Cardiovascular Risk in Diabetes  </a:t>
            </a:r>
          </a:p>
          <a:p>
            <a:pPr>
              <a:defRPr/>
            </a:pPr>
            <a:r>
              <a:rPr lang="en-GB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ADVANCE: Action in Diabetes and Vascular Disease</a:t>
            </a:r>
          </a:p>
          <a:p>
            <a:pPr>
              <a:defRPr/>
            </a:pPr>
            <a:r>
              <a:rPr lang="en-GB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VADT: Veterans Affairs Diabetes Trial 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481A16B-7237-4048-8355-86C598C777A4}"/>
              </a:ext>
            </a:extLst>
          </p:cNvPr>
          <p:cNvSpPr/>
          <p:nvPr/>
        </p:nvSpPr>
        <p:spPr>
          <a:xfrm>
            <a:off x="2390400" y="2918701"/>
            <a:ext cx="806400" cy="4847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FBDCC5-2A0F-4D83-941C-EB331AF46D92}"/>
              </a:ext>
            </a:extLst>
          </p:cNvPr>
          <p:cNvSpPr/>
          <p:nvPr/>
        </p:nvSpPr>
        <p:spPr>
          <a:xfrm>
            <a:off x="6625200" y="2918701"/>
            <a:ext cx="806400" cy="4847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7099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"/>
          <a:stretch>
            <a:fillRect/>
          </a:stretch>
        </p:blipFill>
        <p:spPr bwMode="auto">
          <a:xfrm>
            <a:off x="1840472" y="1948093"/>
            <a:ext cx="4898551" cy="229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628650" y="242056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Severe hypoglycaemia may be associated with increased CV risk in patients with T2D</a:t>
            </a:r>
          </a:p>
        </p:txBody>
      </p:sp>
      <p:sp>
        <p:nvSpPr>
          <p:cNvPr id="47108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771358" y="4733954"/>
            <a:ext cx="4215706" cy="271463"/>
          </a:xfrm>
        </p:spPr>
        <p:txBody>
          <a:bodyPr>
            <a:noAutofit/>
          </a:bodyPr>
          <a:lstStyle/>
          <a:p>
            <a:r>
              <a:rPr lang="en-GB" altLang="en-US" sz="500" baseline="30000" dirty="0" err="1"/>
              <a:t>a</a:t>
            </a:r>
            <a:r>
              <a:rPr lang="en-GB" altLang="en-US" sz="500" dirty="0" err="1"/>
              <a:t>CVD</a:t>
            </a:r>
            <a:r>
              <a:rPr lang="en-GB" altLang="en-US" sz="500" dirty="0"/>
              <a:t> as an outcome was defined differently across the different trials</a:t>
            </a:r>
            <a:endParaRPr lang="en-GB" altLang="en-US" sz="500" baseline="30000" dirty="0"/>
          </a:p>
          <a:p>
            <a:r>
              <a:rPr lang="en-GB" altLang="en-US" sz="500" dirty="0"/>
              <a:t>CI, confidence interval; CV, cardiovascular; CVD, cardiovascular disease; RR, relative risk; T2D, Type 2 Diabetes.</a:t>
            </a:r>
            <a:br>
              <a:rPr lang="en-GB" altLang="en-US" sz="500" dirty="0"/>
            </a:br>
            <a:r>
              <a:rPr lang="en-GB" altLang="en-US" sz="500" dirty="0"/>
              <a:t>1. </a:t>
            </a:r>
            <a:r>
              <a:rPr lang="en-GB" altLang="en-US" sz="500" dirty="0" err="1"/>
              <a:t>Goto</a:t>
            </a:r>
            <a:r>
              <a:rPr lang="en-GB" altLang="en-US" sz="500" dirty="0"/>
              <a:t> A, et al. </a:t>
            </a:r>
            <a:r>
              <a:rPr lang="en-GB" altLang="en-US" sz="500" i="1" dirty="0"/>
              <a:t>BMJ</a:t>
            </a:r>
            <a:r>
              <a:rPr lang="en-GB" altLang="en-US" sz="500" dirty="0"/>
              <a:t>. 2013;347:f4533. 2. </a:t>
            </a:r>
            <a:r>
              <a:rPr lang="en-GB" altLang="en-US" sz="500" dirty="0" err="1"/>
              <a:t>Zoungas</a:t>
            </a:r>
            <a:r>
              <a:rPr lang="en-GB" altLang="en-US" sz="500" dirty="0"/>
              <a:t> S, et al. </a:t>
            </a:r>
            <a:r>
              <a:rPr lang="en-GB" altLang="en-US" sz="500" i="1" dirty="0"/>
              <a:t>N </a:t>
            </a:r>
            <a:r>
              <a:rPr lang="en-GB" altLang="en-US" sz="500" i="1" dirty="0" err="1"/>
              <a:t>Engl</a:t>
            </a:r>
            <a:r>
              <a:rPr lang="en-GB" altLang="en-US" sz="500" i="1" dirty="0"/>
              <a:t> J Med</a:t>
            </a:r>
            <a:r>
              <a:rPr lang="en-GB" altLang="en-US" sz="500" dirty="0"/>
              <a:t>. 2010;363:1410–1418 (ADVANCE 2010). </a:t>
            </a:r>
            <a:br>
              <a:rPr lang="en-GB" altLang="en-US" sz="500" dirty="0"/>
            </a:br>
            <a:r>
              <a:rPr lang="en-GB" altLang="en-US" sz="500" dirty="0"/>
              <a:t>3. Duckworth WC, et al. </a:t>
            </a:r>
            <a:r>
              <a:rPr lang="en-GB" altLang="en-US" sz="500" i="1" dirty="0"/>
              <a:t>J Diabetes Complications</a:t>
            </a:r>
            <a:r>
              <a:rPr lang="en-GB" altLang="en-US" sz="500" dirty="0"/>
              <a:t>. 2011;25:355–361. 4. Johnston SS, et al. </a:t>
            </a:r>
            <a:r>
              <a:rPr lang="en-GB" altLang="en-US" sz="500" i="1" dirty="0"/>
              <a:t>Diabetes Care</a:t>
            </a:r>
            <a:r>
              <a:rPr lang="en-GB" altLang="en-US" sz="500" dirty="0"/>
              <a:t>. 2011;34:1164–1170. </a:t>
            </a:r>
            <a:br>
              <a:rPr lang="en-GB" altLang="en-US" sz="500" dirty="0"/>
            </a:br>
            <a:r>
              <a:rPr lang="en-GB" altLang="en-US" sz="500" dirty="0"/>
              <a:t>5. Zhao Y. </a:t>
            </a:r>
            <a:r>
              <a:rPr lang="en-GB" altLang="en-US" sz="500" i="1" dirty="0"/>
              <a:t>Diabetes Care</a:t>
            </a:r>
            <a:r>
              <a:rPr lang="en-GB" altLang="en-US" sz="500" dirty="0"/>
              <a:t>. 2012;35:1126–1132. 6. </a:t>
            </a:r>
            <a:r>
              <a:rPr lang="en-GB" altLang="en-US" sz="500" dirty="0" err="1"/>
              <a:t>Rathmann</a:t>
            </a:r>
            <a:r>
              <a:rPr lang="en-GB" altLang="en-US" sz="500" dirty="0"/>
              <a:t> W, et al. </a:t>
            </a:r>
            <a:r>
              <a:rPr lang="en-GB" altLang="en-US" sz="500" i="1" dirty="0"/>
              <a:t>Diabetes </a:t>
            </a:r>
            <a:r>
              <a:rPr lang="en-GB" altLang="en-US" sz="500" i="1" dirty="0" err="1"/>
              <a:t>Obes</a:t>
            </a:r>
            <a:r>
              <a:rPr lang="en-GB" altLang="en-US" sz="500" i="1" dirty="0"/>
              <a:t> </a:t>
            </a:r>
            <a:r>
              <a:rPr lang="en-GB" altLang="en-US" sz="500" i="1" dirty="0" err="1"/>
              <a:t>Metab</a:t>
            </a:r>
            <a:r>
              <a:rPr lang="en-GB" altLang="en-US" sz="500" dirty="0"/>
              <a:t>. 2013;15:55–61. </a:t>
            </a:r>
            <a:br>
              <a:rPr lang="en-GB" altLang="en-US" sz="500" dirty="0"/>
            </a:br>
            <a:r>
              <a:rPr lang="en-GB" altLang="en-US" sz="500" dirty="0"/>
              <a:t>7. Hsu PF, et al. </a:t>
            </a:r>
            <a:r>
              <a:rPr lang="en-GB" altLang="en-US" sz="500" i="1" dirty="0"/>
              <a:t>Diabetes Care</a:t>
            </a:r>
            <a:r>
              <a:rPr lang="en-GB" altLang="en-US" sz="500" dirty="0"/>
              <a:t>. 2013;36:894–900.</a:t>
            </a:r>
          </a:p>
        </p:txBody>
      </p:sp>
      <p:sp>
        <p:nvSpPr>
          <p:cNvPr id="47109" name="TextBox 3"/>
          <p:cNvSpPr txBox="1">
            <a:spLocks noChangeArrowheads="1"/>
          </p:cNvSpPr>
          <p:nvPr/>
        </p:nvSpPr>
        <p:spPr bwMode="auto">
          <a:xfrm>
            <a:off x="3294244" y="1501082"/>
            <a:ext cx="1822470" cy="40395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2892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675" b="1" dirty="0">
                <a:solidFill>
                  <a:srgbClr val="019999"/>
                </a:solidFill>
              </a:rPr>
              <a:t>RR for association between </a:t>
            </a:r>
            <a:r>
              <a:rPr lang="en-GB" altLang="en-US" sz="675" b="1" dirty="0" err="1">
                <a:solidFill>
                  <a:srgbClr val="019999"/>
                </a:solidFill>
              </a:rPr>
              <a:t>CVD</a:t>
            </a:r>
            <a:r>
              <a:rPr lang="en-GB" altLang="en-US" sz="675" b="1" baseline="30000" dirty="0" err="1">
                <a:solidFill>
                  <a:srgbClr val="019999"/>
                </a:solidFill>
              </a:rPr>
              <a:t>a</a:t>
            </a:r>
            <a:r>
              <a:rPr lang="en-GB" altLang="en-US" sz="675" b="1" dirty="0">
                <a:solidFill>
                  <a:srgbClr val="019999"/>
                </a:solidFill>
              </a:rPr>
              <a:t> and severe hypoglycaemia in patients with T2D (95% CI)</a:t>
            </a:r>
          </a:p>
        </p:txBody>
      </p:sp>
      <p:sp>
        <p:nvSpPr>
          <p:cNvPr id="47110" name="Rectangle 4"/>
          <p:cNvSpPr>
            <a:spLocks noChangeArrowheads="1"/>
          </p:cNvSpPr>
          <p:nvPr/>
        </p:nvSpPr>
        <p:spPr bwMode="auto">
          <a:xfrm>
            <a:off x="2013796" y="1209819"/>
            <a:ext cx="5022351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13" b="1" dirty="0">
                <a:solidFill>
                  <a:srgbClr val="EF4135"/>
                </a:solidFill>
              </a:rPr>
              <a:t>Meta-analysis including 903,510 participants, with 1–5.6 </a:t>
            </a:r>
            <a:r>
              <a:rPr lang="en-GB" altLang="en-US" sz="1013" b="1" dirty="0">
                <a:solidFill>
                  <a:srgbClr val="EF4135"/>
                </a:solidFill>
              </a:rPr>
              <a:t>years of follow-up</a:t>
            </a:r>
            <a:r>
              <a:rPr lang="en-GB" altLang="en-US" sz="1013" b="1" baseline="30000" dirty="0">
                <a:solidFill>
                  <a:srgbClr val="EF4135"/>
                </a:solidFill>
              </a:rPr>
              <a:t>1</a:t>
            </a:r>
            <a:endParaRPr lang="en-GB" altLang="en-US" sz="1013" b="1" dirty="0">
              <a:solidFill>
                <a:srgbClr val="EF4135"/>
              </a:solidFill>
            </a:endParaRPr>
          </a:p>
        </p:txBody>
      </p:sp>
      <p:sp>
        <p:nvSpPr>
          <p:cNvPr id="47111" name="TextBox 5"/>
          <p:cNvSpPr txBox="1">
            <a:spLocks noChangeArrowheads="1"/>
          </p:cNvSpPr>
          <p:nvPr/>
        </p:nvSpPr>
        <p:spPr bwMode="auto">
          <a:xfrm>
            <a:off x="3011984" y="2485134"/>
            <a:ext cx="221536" cy="170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506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7112" name="TextBox 8"/>
          <p:cNvSpPr txBox="1">
            <a:spLocks noChangeArrowheads="1"/>
          </p:cNvSpPr>
          <p:nvPr/>
        </p:nvSpPr>
        <p:spPr bwMode="auto">
          <a:xfrm>
            <a:off x="2878039" y="2622651"/>
            <a:ext cx="221536" cy="170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506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7113" name="TextBox 9"/>
          <p:cNvSpPr txBox="1">
            <a:spLocks noChangeArrowheads="1"/>
          </p:cNvSpPr>
          <p:nvPr/>
        </p:nvSpPr>
        <p:spPr bwMode="auto">
          <a:xfrm>
            <a:off x="3072707" y="2741416"/>
            <a:ext cx="221536" cy="170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506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7114" name="TextBox 10"/>
          <p:cNvSpPr txBox="1">
            <a:spLocks noChangeArrowheads="1"/>
          </p:cNvSpPr>
          <p:nvPr/>
        </p:nvSpPr>
        <p:spPr bwMode="auto">
          <a:xfrm>
            <a:off x="2835176" y="2878933"/>
            <a:ext cx="221536" cy="170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506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47115" name="TextBox 11"/>
          <p:cNvSpPr txBox="1">
            <a:spLocks noChangeArrowheads="1"/>
          </p:cNvSpPr>
          <p:nvPr/>
        </p:nvSpPr>
        <p:spPr bwMode="auto">
          <a:xfrm>
            <a:off x="2878931" y="1994893"/>
            <a:ext cx="221536" cy="170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506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7116" name="TextBox 14"/>
          <p:cNvSpPr txBox="1">
            <a:spLocks noChangeArrowheads="1"/>
          </p:cNvSpPr>
          <p:nvPr/>
        </p:nvSpPr>
        <p:spPr bwMode="auto">
          <a:xfrm>
            <a:off x="3053953" y="1864519"/>
            <a:ext cx="276038" cy="170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506">
                <a:solidFill>
                  <a:srgbClr val="000000"/>
                </a:solidFill>
              </a:rPr>
              <a:t>1,2</a:t>
            </a:r>
          </a:p>
        </p:txBody>
      </p:sp>
    </p:spTree>
    <p:extLst>
      <p:ext uri="{BB962C8B-B14F-4D97-AF65-F5344CB8AC3E}">
        <p14:creationId xmlns:p14="http://schemas.microsoft.com/office/powerpoint/2010/main" val="317922617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8550" name="Rectangle 6"/>
          <p:cNvSpPr>
            <a:spLocks noChangeArrowheads="1"/>
          </p:cNvSpPr>
          <p:nvPr/>
        </p:nvSpPr>
        <p:spPr bwMode="auto">
          <a:xfrm>
            <a:off x="1709738" y="858442"/>
            <a:ext cx="224840" cy="3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089" tIns="33049" rIns="66089" bIns="33049">
            <a:spAutoFit/>
          </a:bodyPr>
          <a:lstStyle/>
          <a:p>
            <a:pPr defTabSz="342900">
              <a:buFontTx/>
              <a:buChar char="•"/>
              <a:defRPr/>
            </a:pPr>
            <a:endParaRPr lang="it-IT" sz="2025">
              <a:solidFill>
                <a:srgbClr val="775F5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228546" name="Rectangle 2"/>
          <p:cNvSpPr>
            <a:spLocks noChangeArrowheads="1"/>
          </p:cNvSpPr>
          <p:nvPr/>
        </p:nvSpPr>
        <p:spPr bwMode="auto">
          <a:xfrm>
            <a:off x="1328739" y="32147"/>
            <a:ext cx="627935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558" tIns="33286" rIns="66558" bIns="33286" anchor="ctr"/>
          <a:lstStyle/>
          <a:p>
            <a:pPr defTabSz="571500">
              <a:defRPr/>
            </a:pPr>
            <a:endParaRPr lang="en-GB" sz="3000" i="1">
              <a:solidFill>
                <a:srgbClr val="775F5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1494235" y="1329929"/>
            <a:ext cx="584358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342900">
              <a:buSzPct val="85000"/>
              <a:buFont typeface="Wingdings" panose="05000000000000000000" pitchFamily="2" charset="2"/>
              <a:buChar char="§"/>
            </a:pPr>
            <a:r>
              <a:rPr lang="it-IT" altLang="en-US" sz="2100" dirty="0">
                <a:solidFill>
                  <a:srgbClr val="002060"/>
                </a:solidFill>
                <a:latin typeface="Tw Cen MT"/>
                <a:ea typeface="ＭＳ Ｐゴシック" panose="020B0600070205080204" pitchFamily="34" charset="-128"/>
              </a:rPr>
              <a:t> </a:t>
            </a:r>
            <a:r>
              <a:rPr lang="it-IT" altLang="en-US" sz="2100" b="1" i="1" u="sng" dirty="0">
                <a:solidFill>
                  <a:srgbClr val="002060"/>
                </a:solidFill>
                <a:latin typeface="Tw Cen MT"/>
                <a:ea typeface="ＭＳ Ｐゴシック" panose="020B0600070205080204" pitchFamily="34" charset="-128"/>
              </a:rPr>
              <a:t>Haemodynamic changes</a:t>
            </a:r>
            <a:r>
              <a:rPr lang="it-IT" altLang="en-US" sz="2100" b="1" u="sng" dirty="0">
                <a:solidFill>
                  <a:srgbClr val="002060"/>
                </a:solidFill>
                <a:latin typeface="Tw Cen MT"/>
                <a:ea typeface="ＭＳ Ｐゴシック" panose="020B0600070205080204" pitchFamily="34" charset="-128"/>
              </a:rPr>
              <a:t>:</a:t>
            </a:r>
          </a:p>
          <a:p>
            <a:pPr algn="just" defTabSz="342900">
              <a:buSzPct val="70000"/>
            </a:pPr>
            <a:r>
              <a:rPr lang="it-IT" altLang="en-US" sz="2100" dirty="0">
                <a:solidFill>
                  <a:srgbClr val="002060"/>
                </a:solidFill>
                <a:latin typeface="Tw Cen MT"/>
                <a:ea typeface="ＭＳ Ｐゴシック" panose="020B0600070205080204" pitchFamily="34" charset="-128"/>
              </a:rPr>
              <a:t>	- </a:t>
            </a:r>
            <a:r>
              <a:rPr lang="it-IT" altLang="en-US" dirty="0">
                <a:solidFill>
                  <a:srgbClr val="002060"/>
                </a:solidFill>
                <a:latin typeface="Tw Cen MT"/>
                <a:ea typeface="ＭＳ Ｐゴシック" panose="020B0600070205080204" pitchFamily="34" charset="-128"/>
              </a:rPr>
              <a:t>activation of autonomic nervous system with</a:t>
            </a:r>
          </a:p>
          <a:p>
            <a:pPr algn="just" defTabSz="342900">
              <a:buSzPct val="70000"/>
            </a:pPr>
            <a:r>
              <a:rPr lang="it-IT" altLang="en-US" dirty="0">
                <a:solidFill>
                  <a:srgbClr val="002060"/>
                </a:solidFill>
                <a:latin typeface="Tw Cen MT"/>
                <a:ea typeface="ＭＳ Ｐゴシック" panose="020B0600070205080204" pitchFamily="34" charset="-128"/>
              </a:rPr>
              <a:t>	- 10-50 fold increased secretion of adrenaline 	       	   and noradrenaline</a:t>
            </a:r>
            <a:endParaRPr lang="it-IT" altLang="en-US" sz="1500" dirty="0">
              <a:solidFill>
                <a:srgbClr val="002060"/>
              </a:solidFill>
              <a:latin typeface="Tw Cen MT"/>
              <a:ea typeface="ＭＳ Ｐゴシック" panose="020B0600070205080204" pitchFamily="34" charset="-128"/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1601391" y="3868341"/>
            <a:ext cx="4257675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342900">
              <a:buSzPct val="100000"/>
              <a:buFont typeface="Wingdings" panose="05000000000000000000" pitchFamily="2" charset="2"/>
              <a:buChar char="§"/>
            </a:pPr>
            <a:r>
              <a:rPr lang="it-IT" altLang="en-US" sz="2100" dirty="0">
                <a:solidFill>
                  <a:srgbClr val="002060"/>
                </a:solidFill>
                <a:latin typeface="Tw Cen MT"/>
                <a:ea typeface="ＭＳ Ｐゴシック" panose="020B0600070205080204" pitchFamily="34" charset="-128"/>
              </a:rPr>
              <a:t> </a:t>
            </a:r>
            <a:r>
              <a:rPr lang="it-IT" altLang="en-US" sz="2100" b="1" i="1" u="sng" dirty="0">
                <a:solidFill>
                  <a:srgbClr val="002060"/>
                </a:solidFill>
                <a:latin typeface="Tw Cen MT"/>
                <a:ea typeface="ＭＳ Ｐゴシック" panose="020B0600070205080204" pitchFamily="34" charset="-128"/>
              </a:rPr>
              <a:t>Haemorheological changes:</a:t>
            </a:r>
          </a:p>
          <a:p>
            <a:pPr algn="just" defTabSz="342900"/>
            <a:r>
              <a:rPr lang="it-IT" altLang="en-US" sz="1500" dirty="0">
                <a:solidFill>
                  <a:srgbClr val="002060"/>
                </a:solidFill>
                <a:latin typeface="Tw Cen MT"/>
                <a:ea typeface="ＭＳ Ｐゴシック" panose="020B0600070205080204" pitchFamily="34" charset="-128"/>
              </a:rPr>
              <a:t>	- </a:t>
            </a:r>
            <a:r>
              <a:rPr lang="it-IT" altLang="en-US" dirty="0">
                <a:solidFill>
                  <a:srgbClr val="002060"/>
                </a:solidFill>
                <a:latin typeface="Tw Cen MT"/>
                <a:ea typeface="ＭＳ Ｐゴシック" panose="020B0600070205080204" pitchFamily="34" charset="-128"/>
              </a:rPr>
              <a:t>platelet activation</a:t>
            </a:r>
          </a:p>
          <a:p>
            <a:pPr algn="just" defTabSz="342900"/>
            <a:r>
              <a:rPr lang="it-IT" altLang="en-US" dirty="0">
                <a:solidFill>
                  <a:srgbClr val="002060"/>
                </a:solidFill>
                <a:latin typeface="Tw Cen MT"/>
                <a:ea typeface="ＭＳ Ｐゴシック" panose="020B0600070205080204" pitchFamily="34" charset="-128"/>
              </a:rPr>
              <a:t>	- increased viscosity 	</a:t>
            </a: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1601391" y="2733676"/>
            <a:ext cx="462438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342900">
              <a:buSzPct val="100000"/>
              <a:buFont typeface="Wingdings" panose="05000000000000000000" pitchFamily="2" charset="2"/>
              <a:buChar char="§"/>
            </a:pPr>
            <a:r>
              <a:rPr lang="it-IT" altLang="en-US" sz="2100" dirty="0">
                <a:solidFill>
                  <a:srgbClr val="002060"/>
                </a:solidFill>
                <a:latin typeface="Tw Cen MT"/>
                <a:ea typeface="ＭＳ Ｐゴシック" panose="020B0600070205080204" pitchFamily="34" charset="-128"/>
              </a:rPr>
              <a:t> </a:t>
            </a:r>
            <a:r>
              <a:rPr lang="it-IT" altLang="en-US" sz="2100" b="1" i="1" u="sng" dirty="0">
                <a:solidFill>
                  <a:srgbClr val="002060"/>
                </a:solidFill>
                <a:latin typeface="Tw Cen MT"/>
                <a:ea typeface="ＭＳ Ｐゴシック" panose="020B0600070205080204" pitchFamily="34" charset="-128"/>
              </a:rPr>
              <a:t>ECG changes:</a:t>
            </a:r>
          </a:p>
          <a:p>
            <a:pPr algn="just" defTabSz="342900"/>
            <a:r>
              <a:rPr lang="it-IT" altLang="en-US" sz="1500" dirty="0">
                <a:solidFill>
                  <a:srgbClr val="002060"/>
                </a:solidFill>
                <a:latin typeface="Tw Cen MT"/>
                <a:ea typeface="ＭＳ Ｐゴシック" panose="020B0600070205080204" pitchFamily="34" charset="-128"/>
              </a:rPr>
              <a:t>	- l</a:t>
            </a:r>
            <a:r>
              <a:rPr lang="it-IT" altLang="en-US" dirty="0">
                <a:solidFill>
                  <a:srgbClr val="002060"/>
                </a:solidFill>
                <a:latin typeface="Tw Cen MT"/>
                <a:ea typeface="ＭＳ Ｐゴシック" panose="020B0600070205080204" pitchFamily="34" charset="-128"/>
              </a:rPr>
              <a:t>onger QT interval</a:t>
            </a:r>
          </a:p>
          <a:p>
            <a:pPr algn="just" defTabSz="342900"/>
            <a:r>
              <a:rPr lang="it-IT" altLang="en-US" dirty="0">
                <a:solidFill>
                  <a:srgbClr val="002060"/>
                </a:solidFill>
                <a:latin typeface="Tw Cen MT"/>
                <a:ea typeface="ＭＳ Ｐゴシック" panose="020B0600070205080204" pitchFamily="34" charset="-128"/>
              </a:rPr>
              <a:t>	- hypokalaemia</a:t>
            </a: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601670" y="162577"/>
            <a:ext cx="6172200" cy="74295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it-IT" sz="2400" b="1" dirty="0" err="1"/>
              <a:t>Hypoglycaemia</a:t>
            </a:r>
            <a:r>
              <a:rPr lang="it-IT" sz="2400" b="1" dirty="0"/>
              <a:t> and CV </a:t>
            </a:r>
            <a:r>
              <a:rPr lang="it-IT" sz="2400" b="1" dirty="0" err="1"/>
              <a:t>risk</a:t>
            </a:r>
            <a:r>
              <a:rPr lang="it-IT" sz="2400" b="1" dirty="0"/>
              <a:t>: the </a:t>
            </a:r>
            <a:r>
              <a:rPr lang="it-IT" sz="2400" b="1" dirty="0" err="1"/>
              <a:t>possible</a:t>
            </a:r>
            <a:r>
              <a:rPr lang="it-IT" sz="2400" b="1" dirty="0"/>
              <a:t> </a:t>
            </a:r>
            <a:r>
              <a:rPr lang="it-IT" sz="2400" b="1" dirty="0" err="1"/>
              <a:t>links</a:t>
            </a:r>
            <a:endParaRPr lang="it-IT" sz="2400" b="1" dirty="0"/>
          </a:p>
        </p:txBody>
      </p:sp>
      <p:sp>
        <p:nvSpPr>
          <p:cNvPr id="49160" name="TextBox 8"/>
          <p:cNvSpPr txBox="1">
            <a:spLocks noChangeArrowheads="1"/>
          </p:cNvSpPr>
          <p:nvPr/>
        </p:nvSpPr>
        <p:spPr bwMode="auto">
          <a:xfrm>
            <a:off x="5274469" y="4786313"/>
            <a:ext cx="259718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/>
            <a:r>
              <a:rPr lang="en-GB" altLang="en-US" sz="1050">
                <a:solidFill>
                  <a:srgbClr val="FEFDFD"/>
                </a:solidFill>
                <a:latin typeface="Times New Roman" panose="02020603050405020304" pitchFamily="18" charset="0"/>
              </a:rPr>
              <a:t>Diabetes Care. 2010 June; 33(6): 1389–1394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515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53">
    <a:dk1>
      <a:srgbClr val="4D4D4F"/>
    </a:dk1>
    <a:lt1>
      <a:sysClr val="window" lastClr="FFFFFF"/>
    </a:lt1>
    <a:dk2>
      <a:srgbClr val="0060A5"/>
    </a:dk2>
    <a:lt2>
      <a:srgbClr val="D8D9DA"/>
    </a:lt2>
    <a:accent1>
      <a:srgbClr val="267836"/>
    </a:accent1>
    <a:accent2>
      <a:srgbClr val="B4C960"/>
    </a:accent2>
    <a:accent3>
      <a:srgbClr val="9B9C9E"/>
    </a:accent3>
    <a:accent4>
      <a:srgbClr val="79AA38"/>
    </a:accent4>
    <a:accent5>
      <a:srgbClr val="D3761D"/>
    </a:accent5>
    <a:accent6>
      <a:srgbClr val="EEC52B"/>
    </a:accent6>
    <a:hlink>
      <a:srgbClr val="9B9C9E"/>
    </a:hlink>
    <a:folHlink>
      <a:srgbClr val="26783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53">
    <a:dk1>
      <a:srgbClr val="4D4D4F"/>
    </a:dk1>
    <a:lt1>
      <a:sysClr val="window" lastClr="FFFFFF"/>
    </a:lt1>
    <a:dk2>
      <a:srgbClr val="0060A5"/>
    </a:dk2>
    <a:lt2>
      <a:srgbClr val="D8D9DA"/>
    </a:lt2>
    <a:accent1>
      <a:srgbClr val="267836"/>
    </a:accent1>
    <a:accent2>
      <a:srgbClr val="B4C960"/>
    </a:accent2>
    <a:accent3>
      <a:srgbClr val="9B9C9E"/>
    </a:accent3>
    <a:accent4>
      <a:srgbClr val="79AA38"/>
    </a:accent4>
    <a:accent5>
      <a:srgbClr val="D3761D"/>
    </a:accent5>
    <a:accent6>
      <a:srgbClr val="EEC52B"/>
    </a:accent6>
    <a:hlink>
      <a:srgbClr val="9B9C9E"/>
    </a:hlink>
    <a:folHlink>
      <a:srgbClr val="26783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11457</TotalTime>
  <Words>3079</Words>
  <Application>Microsoft Office PowerPoint</Application>
  <PresentationFormat>화면 슬라이드 쇼(16:9)</PresentationFormat>
  <Paragraphs>882</Paragraphs>
  <Slides>37</Slides>
  <Notes>35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Tw Cen MT</vt:lpstr>
      <vt:lpstr>Wingdings</vt:lpstr>
      <vt:lpstr>Office Theme</vt:lpstr>
      <vt:lpstr>Extension of SGLT-2 inhibitor – dual inhibitor</vt:lpstr>
      <vt:lpstr>Disclosures</vt:lpstr>
      <vt:lpstr>Renal glucose handling in the nephron of the healthy individual</vt:lpstr>
      <vt:lpstr>SGLT2 inhibition lowers the elevated renal threshold for glucose in type 2 diabetes1</vt:lpstr>
      <vt:lpstr>Overview of CVOT findings for SGLT2 inhibitors </vt:lpstr>
      <vt:lpstr>Hospitalisation for heart failure</vt:lpstr>
      <vt:lpstr>Effect of intensive glucose lowering in recent trials</vt:lpstr>
      <vt:lpstr>Severe hypoglycaemia may be associated with increased CV risk in patients with T2D</vt:lpstr>
      <vt:lpstr>Hypoglycaemia and CV risk: the possible links</vt:lpstr>
      <vt:lpstr>SGLT2 inhibitors lead to dual inhibition</vt:lpstr>
      <vt:lpstr>Glycosuria lowers HbA1c and reduces glucose toxicity</vt:lpstr>
      <vt:lpstr>Reduced risk of CV death was not associated with change in HbA1c during the EMPA-REG OUTCOME study </vt:lpstr>
      <vt:lpstr>Increased glucose excretion causes loss of total body fat mass</vt:lpstr>
      <vt:lpstr>Empagliflozin H2H versus glimepiride: Change from baseline in visceral and subcutaneous fat at Week 104* </vt:lpstr>
      <vt:lpstr>Reduced risk of CV death was not associated with BP, LDL-cholesterol or HbA1c control over time </vt:lpstr>
      <vt:lpstr>SGLT2i CVOT study results challenge the classical model  of cardiovascular risk  </vt:lpstr>
      <vt:lpstr>Multiple mechanisms may contribute to CV benefits with SGLT2 inhibitors</vt:lpstr>
      <vt:lpstr>Multiple mechanisms may contribute to CV benefits with SGLT2 inhibitors</vt:lpstr>
      <vt:lpstr>Natriuresis reduces plasma volume and may enhance oxygen delivery to the organs</vt:lpstr>
      <vt:lpstr>Natriuresis reduces plasma volume and reduces cardiac preload</vt:lpstr>
      <vt:lpstr>Plasma volume: mediation analysis</vt:lpstr>
      <vt:lpstr>Multiple mechanisms may contribute to CV benefits with SGLT2 inhibitors</vt:lpstr>
      <vt:lpstr>Lower plasma volume is expected to reduce blood pressure and decrease afterload</vt:lpstr>
      <vt:lpstr>Reducing plasma volume may result in neurohormonal activation and influence risk of arrhythmia</vt:lpstr>
      <vt:lpstr>Multiple mechanisms may contribute to CV benefits with SGLT2 inhibitors</vt:lpstr>
      <vt:lpstr>Diabetes causes glomerular hypertension</vt:lpstr>
      <vt:lpstr>SGLT2 inhibition attenuates glomerular hyperfiltration</vt:lpstr>
      <vt:lpstr>Multiple mechanisms may contribute to CV benefits with SGLT2 inhibitors</vt:lpstr>
      <vt:lpstr>Free fatty acids + low insulin + high glucagon leads to increased ketogenesis</vt:lpstr>
      <vt:lpstr>Chronic dosing of SGLT2i increases β-hydroxybutyrate in patients with Type 2 diabetes</vt:lpstr>
      <vt:lpstr>Ketones are a more efficient cardiac fuel source than glucose</vt:lpstr>
      <vt:lpstr>Multiple mechanisms may contribute to CV benefits with SGLT2 inhibitors</vt:lpstr>
      <vt:lpstr>Direct cardiac effects through impairment of myocardial NHE flux, independent of SGLT2 activity in animal studies</vt:lpstr>
      <vt:lpstr>Multiple mechanisms may contribute to CV benefits with SGLT2 inhibitors</vt:lpstr>
      <vt:lpstr>Further hypotheses on the mechanisms of CV protection: uric acid</vt:lpstr>
      <vt:lpstr>Multiple mechanisms may contribute to CV benefits with SGLT2 inhibitors</vt:lpstr>
      <vt:lpstr>Known knowns or known unknowns: possible mechanisms responsible for the benefits of SGLT2 inhibition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</dc:creator>
  <cp:lastModifiedBy>User</cp:lastModifiedBy>
  <cp:revision>414</cp:revision>
  <cp:lastPrinted>2018-03-29T15:53:06Z</cp:lastPrinted>
  <dcterms:created xsi:type="dcterms:W3CDTF">2017-06-30T08:27:12Z</dcterms:created>
  <dcterms:modified xsi:type="dcterms:W3CDTF">2019-10-11T02:00:55Z</dcterms:modified>
</cp:coreProperties>
</file>